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>
              <a:solidFill>
                <a:schemeClr val="accent1">
                  <a:lumMod val="60000"/>
                  <a:lumOff val="40000"/>
                </a:schemeClr>
              </a:solidFill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Поділ прикметників на групи</c:v>
                </c:pt>
              </c:strCache>
            </c:strRef>
          </c:tx>
          <c:explosion val="28"/>
          <c:cat>
            <c:strRef>
              <c:f>Лист1!$A$2:$A$4</c:f>
              <c:strCache>
                <c:ptCount val="3"/>
                <c:pt idx="0">
                  <c:v>Тверда група</c:v>
                </c:pt>
                <c:pt idx="1">
                  <c:v>М'яка група</c:v>
                </c:pt>
                <c:pt idx="2">
                  <c:v>Прикметники на -лиций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4.3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3-4B35-8963-A69C0B76B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32762592984783"/>
          <c:y val="0.25949014236293649"/>
          <c:w val="0.35367237407015234"/>
          <c:h val="0.442314997136427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9C4234-C2C4-41F7-8A18-2B91B807D54C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174E1C1-4D68-4EE1-B74F-912C1F6D6EC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Music\081_Ennio%20Morricone%20-%20Le%20Vent,%20Le%20Cri.mp3" TargetMode="Externa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Music\&#1055;&#1072;&#1091;&#1083;&#1089;\04.%20&#1056;&#1072;&#1081;&#1084;&#1086;&#1085;&#1076;%20&#1055;&#1072;&#1091;&#1083;&#1089;%20-%20&#1044;&#1086;&#1083;&#1075;&#1072;&#1103;%20&#1076;&#1086;&#1088;&#1086;&#1075;&#1072;%20&#1074;%20&#1076;&#1102;&#1085;&#1072;&#1093;.mp3" TargetMode="Externa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85888" y="533400"/>
            <a:ext cx="7758112" cy="37596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>
                <a:solidFill>
                  <a:srgbClr val="FF0000"/>
                </a:solidFill>
              </a:rPr>
              <a:t>22. 03. 2024</a:t>
            </a:r>
            <a:br>
              <a:rPr lang="uk-UA" sz="5400" dirty="0">
                <a:solidFill>
                  <a:srgbClr val="FF0000"/>
                </a:solidFill>
              </a:rPr>
            </a:br>
            <a:r>
              <a:rPr lang="uk-UA" sz="5400" dirty="0">
                <a:solidFill>
                  <a:srgbClr val="FF0000"/>
                </a:solidFill>
              </a:rPr>
              <a:t>Класна робота</a:t>
            </a:r>
            <a:br>
              <a:rPr lang="uk-UA" sz="5400" dirty="0">
                <a:solidFill>
                  <a:srgbClr val="FF0000"/>
                </a:solidFill>
              </a:rPr>
            </a:br>
            <a:r>
              <a:rPr lang="uk-UA" sz="5400" dirty="0">
                <a:solidFill>
                  <a:srgbClr val="FF0000"/>
                </a:solidFill>
              </a:rPr>
              <a:t>Відмінювання прикметників</a:t>
            </a:r>
            <a:br>
              <a:rPr lang="uk-UA" sz="5400" dirty="0">
                <a:solidFill>
                  <a:srgbClr val="FF0000"/>
                </a:solidFill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70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653136"/>
            <a:ext cx="8786874" cy="1810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>
                <a:solidFill>
                  <a:schemeClr val="bg1"/>
                </a:solidFill>
              </a:rPr>
              <a:t>1.Визначте рядок,у якому всі прикметники належать до м’якої групи:</a:t>
            </a:r>
          </a:p>
          <a:p>
            <a:pPr>
              <a:buNone/>
            </a:pPr>
            <a:r>
              <a:rPr lang="uk-UA" sz="3200" dirty="0"/>
              <a:t>а) </a:t>
            </a:r>
            <a:r>
              <a:rPr lang="uk-UA" sz="3200" dirty="0" err="1"/>
              <a:t>звичайн</a:t>
            </a:r>
            <a:r>
              <a:rPr lang="uk-UA" sz="3200" dirty="0"/>
              <a:t>…й, </a:t>
            </a:r>
            <a:r>
              <a:rPr lang="uk-UA" sz="3200" dirty="0" err="1"/>
              <a:t>широк</a:t>
            </a:r>
            <a:r>
              <a:rPr lang="uk-UA" sz="3200" dirty="0"/>
              <a:t>…й, </a:t>
            </a:r>
            <a:r>
              <a:rPr lang="uk-UA" sz="3200" dirty="0" err="1"/>
              <a:t>тривожн</a:t>
            </a:r>
            <a:r>
              <a:rPr lang="uk-UA" sz="3200" dirty="0"/>
              <a:t>…й;</a:t>
            </a:r>
          </a:p>
          <a:p>
            <a:pPr>
              <a:buNone/>
            </a:pPr>
            <a:r>
              <a:rPr lang="uk-UA" sz="2800" dirty="0"/>
              <a:t>б) </a:t>
            </a:r>
            <a:r>
              <a:rPr lang="uk-UA" sz="2800" dirty="0" err="1"/>
              <a:t>торішн</a:t>
            </a:r>
            <a:r>
              <a:rPr lang="uk-UA" sz="2800" dirty="0"/>
              <a:t>…й, </a:t>
            </a:r>
            <a:r>
              <a:rPr lang="uk-UA" sz="2800" dirty="0" err="1"/>
              <a:t>міцн</a:t>
            </a:r>
            <a:r>
              <a:rPr lang="uk-UA" sz="2800" dirty="0"/>
              <a:t>…й, </a:t>
            </a:r>
            <a:r>
              <a:rPr lang="uk-UA" sz="2800" dirty="0" err="1"/>
              <a:t>цьогорічн</a:t>
            </a:r>
            <a:r>
              <a:rPr lang="uk-UA" sz="2800" dirty="0"/>
              <a:t>..й, </a:t>
            </a:r>
            <a:r>
              <a:rPr lang="uk-UA" sz="2800" dirty="0" err="1"/>
              <a:t>сільськ</a:t>
            </a:r>
            <a:r>
              <a:rPr lang="uk-UA" sz="2800" dirty="0"/>
              <a:t>…й;</a:t>
            </a:r>
          </a:p>
          <a:p>
            <a:pPr>
              <a:buNone/>
            </a:pPr>
            <a:r>
              <a:rPr lang="uk-UA" sz="3200" dirty="0"/>
              <a:t>в) син…й, </a:t>
            </a:r>
            <a:r>
              <a:rPr lang="uk-UA" sz="3200" dirty="0" err="1"/>
              <a:t>мужн</a:t>
            </a:r>
            <a:r>
              <a:rPr lang="uk-UA" sz="3200" dirty="0"/>
              <a:t>…й, </a:t>
            </a:r>
            <a:r>
              <a:rPr lang="uk-UA" sz="3200" dirty="0" err="1"/>
              <a:t>справжн</a:t>
            </a:r>
            <a:r>
              <a:rPr lang="uk-UA" sz="3200" dirty="0"/>
              <a:t>…й, </a:t>
            </a:r>
            <a:r>
              <a:rPr lang="uk-UA" sz="3200" dirty="0" err="1"/>
              <a:t>останн</a:t>
            </a:r>
            <a:r>
              <a:rPr lang="uk-UA" sz="3200" dirty="0"/>
              <a:t>…й;</a:t>
            </a:r>
          </a:p>
          <a:p>
            <a:pPr>
              <a:buNone/>
            </a:pPr>
            <a:r>
              <a:rPr lang="uk-UA" sz="2800" dirty="0"/>
              <a:t>г) </a:t>
            </a:r>
            <a:r>
              <a:rPr lang="uk-UA" sz="2800" dirty="0" err="1"/>
              <a:t>ближн</a:t>
            </a:r>
            <a:r>
              <a:rPr lang="uk-UA" sz="2800" dirty="0"/>
              <a:t>…й, </a:t>
            </a:r>
            <a:r>
              <a:rPr lang="uk-UA" sz="2800" dirty="0" err="1"/>
              <a:t>всесвітн</a:t>
            </a:r>
            <a:r>
              <a:rPr lang="uk-UA" sz="2800" dirty="0"/>
              <a:t>…й, рад…й, </a:t>
            </a:r>
            <a:r>
              <a:rPr lang="uk-UA" sz="2800" dirty="0" err="1"/>
              <a:t>вишнев</a:t>
            </a:r>
            <a:r>
              <a:rPr lang="uk-UA" sz="2800" dirty="0"/>
              <a:t>…й.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dirty="0">
                <a:solidFill>
                  <a:srgbClr val="FF0000"/>
                </a:solidFill>
              </a:rPr>
              <a:t>Подумай!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jemocii_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1714512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5276864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2.Визначте рядок,у якому всі прикметники належать до твердої групи:</a:t>
            </a:r>
            <a:br>
              <a:rPr lang="uk-UA" dirty="0"/>
            </a:br>
            <a:r>
              <a:rPr lang="uk-UA" dirty="0"/>
              <a:t>а)</a:t>
            </a:r>
            <a:r>
              <a:rPr lang="uk-UA" dirty="0" err="1"/>
              <a:t>могутн</a:t>
            </a:r>
            <a:r>
              <a:rPr lang="uk-UA" dirty="0"/>
              <a:t>…й, </a:t>
            </a:r>
            <a:r>
              <a:rPr lang="uk-UA" dirty="0" err="1"/>
              <a:t>віковічн</a:t>
            </a:r>
            <a:r>
              <a:rPr lang="uk-UA" dirty="0"/>
              <a:t>…й, </a:t>
            </a:r>
            <a:r>
              <a:rPr lang="uk-UA" dirty="0" err="1"/>
              <a:t>останн</a:t>
            </a:r>
            <a:r>
              <a:rPr lang="uk-UA" dirty="0"/>
              <a:t>…й;</a:t>
            </a:r>
            <a:br>
              <a:rPr lang="uk-UA" dirty="0"/>
            </a:br>
            <a:r>
              <a:rPr lang="uk-UA" dirty="0"/>
              <a:t>б)</a:t>
            </a:r>
            <a:r>
              <a:rPr lang="uk-UA" dirty="0" err="1"/>
              <a:t>безкрайн</a:t>
            </a:r>
            <a:r>
              <a:rPr lang="uk-UA" dirty="0"/>
              <a:t>…й, </a:t>
            </a:r>
            <a:r>
              <a:rPr lang="uk-UA" dirty="0" err="1"/>
              <a:t>осінн</a:t>
            </a:r>
            <a:r>
              <a:rPr lang="uk-UA" dirty="0"/>
              <a:t>…й, </a:t>
            </a:r>
            <a:r>
              <a:rPr lang="uk-UA" dirty="0" err="1"/>
              <a:t>міськ</a:t>
            </a:r>
            <a:r>
              <a:rPr lang="uk-UA" dirty="0"/>
              <a:t>…й;</a:t>
            </a:r>
            <a:br>
              <a:rPr lang="uk-UA" dirty="0"/>
            </a:br>
            <a:r>
              <a:rPr lang="uk-UA" dirty="0"/>
              <a:t>в)</a:t>
            </a:r>
            <a:r>
              <a:rPr lang="uk-UA" dirty="0" err="1"/>
              <a:t>важк</a:t>
            </a:r>
            <a:r>
              <a:rPr lang="uk-UA" dirty="0"/>
              <a:t>…й, </a:t>
            </a:r>
            <a:r>
              <a:rPr lang="uk-UA" dirty="0" err="1"/>
              <a:t>бідн</a:t>
            </a:r>
            <a:r>
              <a:rPr lang="uk-UA" dirty="0"/>
              <a:t>…й, </a:t>
            </a:r>
            <a:r>
              <a:rPr lang="uk-UA" dirty="0" err="1"/>
              <a:t>віков</a:t>
            </a:r>
            <a:r>
              <a:rPr lang="uk-UA" dirty="0"/>
              <a:t>…й;</a:t>
            </a:r>
            <a:br>
              <a:rPr lang="uk-UA" dirty="0"/>
            </a:br>
            <a:r>
              <a:rPr lang="uk-UA" dirty="0"/>
              <a:t>г)</a:t>
            </a:r>
            <a:r>
              <a:rPr lang="uk-UA" dirty="0" err="1"/>
              <a:t>безодн</a:t>
            </a:r>
            <a:r>
              <a:rPr lang="uk-UA" dirty="0"/>
              <a:t>…й, </a:t>
            </a:r>
            <a:r>
              <a:rPr lang="uk-UA" dirty="0" err="1"/>
              <a:t>городн</a:t>
            </a:r>
            <a:r>
              <a:rPr lang="uk-UA" dirty="0"/>
              <a:t>…й, </a:t>
            </a:r>
            <a:r>
              <a:rPr lang="uk-UA" dirty="0" err="1"/>
              <a:t>дочірн</a:t>
            </a:r>
            <a:r>
              <a:rPr lang="uk-UA" dirty="0"/>
              <a:t>…й.</a:t>
            </a:r>
            <a:endParaRPr lang="ru-RU" dirty="0"/>
          </a:p>
        </p:txBody>
      </p:sp>
      <p:pic>
        <p:nvPicPr>
          <p:cNvPr id="5" name="Рисунок 4" descr="jemocii_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65" y="4929198"/>
            <a:ext cx="1762135" cy="1787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5062550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</a:rPr>
              <a:t>  3.Визначте рядок,у якому допущено  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   помилки в закінченнях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   прикметників:</a:t>
            </a:r>
            <a:br>
              <a:rPr lang="uk-UA" dirty="0"/>
            </a:br>
            <a:r>
              <a:rPr lang="uk-UA" dirty="0"/>
              <a:t>а)на безбарвнім, осінню, хатнього;</a:t>
            </a:r>
            <a:br>
              <a:rPr lang="uk-UA" dirty="0"/>
            </a:br>
            <a:r>
              <a:rPr lang="uk-UA" dirty="0"/>
              <a:t>б)зовнішнього, гарному, дійового;</a:t>
            </a:r>
            <a:br>
              <a:rPr lang="uk-UA" dirty="0"/>
            </a:br>
            <a:r>
              <a:rPr lang="uk-UA" dirty="0"/>
              <a:t>в)братнього, круглолицим, дружнім;</a:t>
            </a:r>
            <a:br>
              <a:rPr lang="uk-UA" dirty="0"/>
            </a:br>
            <a:r>
              <a:rPr lang="uk-UA" dirty="0"/>
              <a:t>г)</a:t>
            </a:r>
            <a:r>
              <a:rPr lang="uk-UA" dirty="0" err="1"/>
              <a:t>безкраєго</a:t>
            </a:r>
            <a:r>
              <a:rPr lang="uk-UA" dirty="0"/>
              <a:t>, </a:t>
            </a:r>
            <a:r>
              <a:rPr lang="uk-UA" dirty="0" err="1"/>
              <a:t>літньєму</a:t>
            </a:r>
            <a:r>
              <a:rPr lang="uk-UA" dirty="0"/>
              <a:t>, </a:t>
            </a:r>
            <a:r>
              <a:rPr lang="uk-UA" dirty="0" err="1"/>
              <a:t>пізного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3" name="Рисунок 2" descr="jemocii_5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857760"/>
            <a:ext cx="1547821" cy="1525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9001156" cy="456248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   4.Визначте рядок,у якому допущено     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   помилки в закінченнях прикметників: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/>
              <a:t>а)природний, гарного, прийдешнім;</a:t>
            </a:r>
            <a:br>
              <a:rPr lang="uk-UA" dirty="0"/>
            </a:br>
            <a:r>
              <a:rPr lang="uk-UA" dirty="0"/>
              <a:t>б)буднім, ключовим, яблуневим;</a:t>
            </a:r>
            <a:br>
              <a:rPr lang="uk-UA" dirty="0"/>
            </a:br>
            <a:r>
              <a:rPr lang="uk-UA" dirty="0"/>
              <a:t>в)</a:t>
            </a:r>
            <a:r>
              <a:rPr lang="uk-UA" dirty="0" err="1"/>
              <a:t>повнолицому</a:t>
            </a:r>
            <a:r>
              <a:rPr lang="uk-UA" dirty="0"/>
              <a:t>, </a:t>
            </a:r>
            <a:r>
              <a:rPr lang="uk-UA" dirty="0" err="1"/>
              <a:t>придорожніго</a:t>
            </a:r>
            <a:r>
              <a:rPr lang="uk-UA" dirty="0"/>
              <a:t>, </a:t>
            </a:r>
            <a:r>
              <a:rPr lang="uk-UA" dirty="0" err="1"/>
              <a:t>тутешний</a:t>
            </a:r>
            <a:r>
              <a:rPr lang="uk-UA" dirty="0"/>
              <a:t>;</a:t>
            </a:r>
            <a:br>
              <a:rPr lang="uk-UA" dirty="0"/>
            </a:br>
            <a:r>
              <a:rPr lang="uk-UA" dirty="0"/>
              <a:t>г)миттєвого, заможним, самотнього.</a:t>
            </a:r>
            <a:endParaRPr lang="ru-RU" dirty="0"/>
          </a:p>
        </p:txBody>
      </p:sp>
      <p:pic>
        <p:nvPicPr>
          <p:cNvPr id="3" name="Рисунок 2" descr="jemocii_9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786190"/>
            <a:ext cx="2143140" cy="2712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70536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5.Провідміняйте три словосполучення (на вибір) із прикметниками твердої,м’якої групи та на </a:t>
            </a:r>
            <a:r>
              <a:rPr lang="uk-UA" dirty="0" err="1">
                <a:solidFill>
                  <a:schemeClr val="bg1"/>
                </a:solidFill>
              </a:rPr>
              <a:t>–лиций</a:t>
            </a:r>
            <a:r>
              <a:rPr lang="uk-UA" dirty="0">
                <a:solidFill>
                  <a:schemeClr val="bg1"/>
                </a:solidFill>
              </a:rPr>
              <a:t>.</a:t>
            </a:r>
            <a:br>
              <a:rPr lang="uk-UA" dirty="0"/>
            </a:br>
            <a:r>
              <a:rPr lang="uk-UA" dirty="0"/>
              <a:t>Свіжа фарба,порожня аудиторія,</a:t>
            </a:r>
            <a:br>
              <a:rPr lang="uk-UA" dirty="0"/>
            </a:br>
            <a:r>
              <a:rPr lang="uk-UA" dirty="0"/>
              <a:t>пізня весна,блідолиций місяць,</a:t>
            </a:r>
            <a:br>
              <a:rPr lang="uk-UA" dirty="0"/>
            </a:br>
            <a:r>
              <a:rPr lang="uk-UA" dirty="0"/>
              <a:t>запашні аромати,шалене кохання.</a:t>
            </a:r>
            <a:endParaRPr lang="ru-RU" dirty="0"/>
          </a:p>
        </p:txBody>
      </p:sp>
      <p:pic>
        <p:nvPicPr>
          <p:cNvPr id="3" name="Рисунок 2" descr="jemocii_10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857760"/>
            <a:ext cx="2296057" cy="1576397"/>
          </a:xfrm>
          <a:prstGeom prst="rect">
            <a:avLst/>
          </a:prstGeom>
        </p:spPr>
      </p:pic>
      <p:pic>
        <p:nvPicPr>
          <p:cNvPr id="6" name="081_Ennio Morricone - Le Vent, Le Cr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148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2400"/>
            <a:ext cx="8858312" cy="5133988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    6.Поширте текст прикметниками,</a:t>
            </a:r>
            <a:br>
              <a:rPr lang="uk-UA" dirty="0">
                <a:solidFill>
                  <a:schemeClr val="bg1"/>
                </a:solidFill>
              </a:rPr>
            </a:br>
            <a:r>
              <a:rPr lang="uk-UA" dirty="0">
                <a:solidFill>
                  <a:schemeClr val="bg1"/>
                </a:solidFill>
              </a:rPr>
              <a:t>позначте їхні закінчення.</a:t>
            </a:r>
            <a:br>
              <a:rPr lang="uk-UA" dirty="0"/>
            </a:br>
            <a:r>
              <a:rPr lang="uk-UA" dirty="0"/>
              <a:t>За луками починався лісок. Деревця спочатку ріденько витягувались у лінію, потім утворювали масив, який дедалі ставав тлом. Де-не-де кущиками проглядав глід, а там, дивись, червоніють вовчі ягоди… </a:t>
            </a:r>
            <a:endParaRPr lang="ru-RU" dirty="0"/>
          </a:p>
        </p:txBody>
      </p:sp>
      <p:pic>
        <p:nvPicPr>
          <p:cNvPr id="3" name="Рисунок 2" descr="jemocii_4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643446"/>
            <a:ext cx="2119325" cy="1877116"/>
          </a:xfrm>
          <a:prstGeom prst="rect">
            <a:avLst/>
          </a:prstGeom>
        </p:spPr>
      </p:pic>
      <p:pic>
        <p:nvPicPr>
          <p:cNvPr id="4" name="04. Раймонд Паулс - Долгая дорога в дюна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9908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105025" y="357188"/>
            <a:ext cx="7038975" cy="2357437"/>
          </a:xfrm>
        </p:spPr>
        <p:txBody>
          <a:bodyPr>
            <a:normAutofit/>
          </a:bodyPr>
          <a:lstStyle/>
          <a:p>
            <a:r>
              <a:rPr lang="uk-UA" sz="4400" dirty="0"/>
              <a:t>За кінцевим приголосним основи прикметники поділяються на групи: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500063" y="5072063"/>
            <a:ext cx="8643937" cy="1357312"/>
          </a:xfrm>
        </p:spPr>
        <p:txBody>
          <a:bodyPr>
            <a:noAutofit/>
          </a:bodyPr>
          <a:lstStyle/>
          <a:p>
            <a:r>
              <a:rPr lang="uk-UA" sz="4000" dirty="0"/>
              <a:t>Прикметники твердої і м’якої груп мають різні зразки відмінювання.</a:t>
            </a:r>
            <a:endParaRPr lang="ru-RU" sz="4000" dirty="0"/>
          </a:p>
        </p:txBody>
      </p:sp>
      <p:sp>
        <p:nvSpPr>
          <p:cNvPr id="8" name="Солнце 7"/>
          <p:cNvSpPr/>
          <p:nvPr/>
        </p:nvSpPr>
        <p:spPr>
          <a:xfrm>
            <a:off x="642910" y="2571744"/>
            <a:ext cx="3571900" cy="271464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тверду</a:t>
            </a:r>
            <a:endParaRPr lang="ru-RU" sz="2800" dirty="0"/>
          </a:p>
        </p:txBody>
      </p:sp>
      <p:sp>
        <p:nvSpPr>
          <p:cNvPr id="9" name="Солнце 8"/>
          <p:cNvSpPr/>
          <p:nvPr/>
        </p:nvSpPr>
        <p:spPr>
          <a:xfrm>
            <a:off x="5072066" y="2571744"/>
            <a:ext cx="3714744" cy="2643206"/>
          </a:xfrm>
          <a:prstGeom prst="su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м’яку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лнце 4"/>
          <p:cNvSpPr/>
          <p:nvPr/>
        </p:nvSpPr>
        <p:spPr>
          <a:xfrm>
            <a:off x="2928926" y="142852"/>
            <a:ext cx="5000660" cy="278608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тверда</a:t>
            </a:r>
            <a:endParaRPr lang="ru-RU" sz="2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42910" y="2428868"/>
            <a:ext cx="3214710" cy="1785950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основа закінчується на твердий приголосний</a:t>
            </a:r>
            <a:endParaRPr lang="ru-RU" sz="24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5072066" y="3786190"/>
            <a:ext cx="3571900" cy="1928826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закінчення у початковій формі </a:t>
            </a:r>
          </a:p>
          <a:p>
            <a:pPr algn="ctr"/>
            <a:r>
              <a:rPr lang="uk-UA" sz="2400" dirty="0" err="1"/>
              <a:t>-ий</a:t>
            </a:r>
            <a:endParaRPr lang="ru-RU" sz="24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7853897">
            <a:off x="4124609" y="3785079"/>
            <a:ext cx="642942" cy="1000132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71604" y="4857760"/>
            <a:ext cx="3357586" cy="1785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Милий,добрий,</a:t>
            </a:r>
          </a:p>
          <a:p>
            <a:pPr algn="ctr"/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смачний,великий.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3286116" y="357166"/>
            <a:ext cx="4643470" cy="2571768"/>
          </a:xfrm>
          <a:prstGeom prst="su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м’яка</a:t>
            </a:r>
            <a:endParaRPr lang="ru-RU" sz="32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785786" y="2500306"/>
            <a:ext cx="3143272" cy="1928826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основа закінчується на м’який приголосний</a:t>
            </a:r>
            <a:endParaRPr lang="ru-RU" sz="24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5500694" y="3500438"/>
            <a:ext cx="3071834" cy="1928826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закінчення у початковій формі </a:t>
            </a:r>
            <a:r>
              <a:rPr lang="uk-UA" sz="2400" dirty="0" err="1"/>
              <a:t>–ій</a:t>
            </a:r>
            <a:r>
              <a:rPr lang="uk-UA" sz="2400" dirty="0"/>
              <a:t>,</a:t>
            </a:r>
            <a:r>
              <a:rPr lang="uk-UA" sz="2400" dirty="0" err="1"/>
              <a:t>-їй</a:t>
            </a:r>
            <a:endParaRPr lang="ru-RU" sz="2400" dirty="0"/>
          </a:p>
        </p:txBody>
      </p:sp>
      <p:sp>
        <p:nvSpPr>
          <p:cNvPr id="5" name="Блок-схема: извлечение 4"/>
          <p:cNvSpPr/>
          <p:nvPr/>
        </p:nvSpPr>
        <p:spPr>
          <a:xfrm rot="7008064">
            <a:off x="4143372" y="3714752"/>
            <a:ext cx="857256" cy="1214446"/>
          </a:xfrm>
          <a:prstGeom prst="flowChartExtra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4786322"/>
            <a:ext cx="3071834" cy="17145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Мужній,літній,</a:t>
            </a:r>
          </a:p>
          <a:p>
            <a:pPr algn="ctr"/>
            <a:r>
              <a:rPr lang="uk-UA" sz="28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довгошиїй.</a:t>
            </a:r>
            <a:endParaRPr lang="ru-RU" sz="2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>
            <a:normAutofit/>
          </a:bodyPr>
          <a:lstStyle/>
          <a:p>
            <a:r>
              <a:rPr lang="uk-UA" sz="4400" dirty="0"/>
              <a:t>Прикметники на </a:t>
            </a:r>
            <a:r>
              <a:rPr lang="uk-UA" sz="4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–лиций</a:t>
            </a:r>
            <a: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4400" dirty="0"/>
              <a:t>не належать ні до твердої, ні до м’якої групи . Вони відмінюються  за окремим зразком.</a:t>
            </a:r>
            <a:br>
              <a:rPr lang="uk-UA" sz="4400" dirty="0"/>
            </a:br>
            <a:r>
              <a:rPr lang="uk-UA" sz="4400" dirty="0"/>
              <a:t>Їх в українській мові небагато:</a:t>
            </a:r>
            <a:br>
              <a:rPr lang="uk-UA" sz="4400" dirty="0"/>
            </a:br>
            <a: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білолиций,круглолиций,</a:t>
            </a:r>
            <a:b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червонолиций,блідолиций</a:t>
            </a:r>
            <a:r>
              <a:rPr lang="uk-UA" sz="4400" dirty="0"/>
              <a:t>.</a:t>
            </a:r>
            <a:endParaRPr lang="ru-RU" sz="4400" dirty="0"/>
          </a:p>
        </p:txBody>
      </p:sp>
      <p:pic>
        <p:nvPicPr>
          <p:cNvPr id="6" name="Рисунок 5" descr="jemocii_4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786322"/>
            <a:ext cx="2591738" cy="2295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428604"/>
          <a:ext cx="850112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uk-UA" dirty="0"/>
              <a:t>Відмінювання прикметників </a:t>
            </a:r>
            <a: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твердої</a:t>
            </a:r>
            <a:r>
              <a:rPr lang="uk-UA" dirty="0"/>
              <a:t> групи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19728"/>
          <a:ext cx="8501120" cy="5098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556">
                <a:tc>
                  <a:txBody>
                    <a:bodyPr/>
                    <a:lstStyle/>
                    <a:p>
                      <a:r>
                        <a:rPr lang="uk-UA" dirty="0" err="1"/>
                        <a:t>Від-</a:t>
                      </a:r>
                      <a:endParaRPr lang="uk-UA" dirty="0"/>
                    </a:p>
                    <a:p>
                      <a:r>
                        <a:rPr lang="uk-UA" dirty="0" err="1"/>
                        <a:t>мінок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 Однина,</a:t>
                      </a:r>
                    </a:p>
                    <a:p>
                      <a:r>
                        <a:rPr lang="uk-UA" dirty="0"/>
                        <a:t> чоловічий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жіночий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середній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Множина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03">
                <a:tc>
                  <a:txBody>
                    <a:bodyPr/>
                    <a:lstStyle/>
                    <a:p>
                      <a:r>
                        <a:rPr lang="uk-UA" sz="2400" dirty="0" err="1"/>
                        <a:t>Н.в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03">
                <a:tc>
                  <a:txBody>
                    <a:bodyPr/>
                    <a:lstStyle/>
                    <a:p>
                      <a:r>
                        <a:rPr lang="uk-UA" sz="2400" dirty="0" err="1"/>
                        <a:t>Р.в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ої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их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692">
                <a:tc>
                  <a:txBody>
                    <a:bodyPr/>
                    <a:lstStyle/>
                    <a:p>
                      <a:r>
                        <a:rPr lang="uk-UA" sz="2400" dirty="0" err="1"/>
                        <a:t>Д.в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858">
                <a:tc>
                  <a:txBody>
                    <a:bodyPr/>
                    <a:lstStyle/>
                    <a:p>
                      <a:r>
                        <a:rPr lang="uk-UA" sz="2400" dirty="0" err="1"/>
                        <a:t>Зн.в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</a:p>
                    <a:p>
                      <a:r>
                        <a:rPr lang="uk-UA" sz="2400" dirty="0"/>
                        <a:t>(добр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ий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</a:t>
                      </a:r>
                    </a:p>
                    <a:p>
                      <a:r>
                        <a:rPr lang="uk-UA" sz="2400" dirty="0"/>
                        <a:t>(добр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их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198">
                <a:tc>
                  <a:txBody>
                    <a:bodyPr/>
                    <a:lstStyle/>
                    <a:p>
                      <a:r>
                        <a:rPr lang="uk-UA" sz="2400" dirty="0" err="1"/>
                        <a:t>Ор.в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ою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ими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5462">
                <a:tc>
                  <a:txBody>
                    <a:bodyPr/>
                    <a:lstStyle/>
                    <a:p>
                      <a:r>
                        <a:rPr lang="uk-UA" sz="2400" dirty="0" err="1"/>
                        <a:t>М.в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(добр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(добр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добр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их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Відмінювання прикметників </a:t>
            </a:r>
            <a:r>
              <a:rPr lang="uk-UA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м’якої </a:t>
            </a:r>
            <a:r>
              <a:rPr lang="uk-UA" dirty="0"/>
              <a:t>групи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1285861"/>
          <a:ext cx="8501120" cy="5429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6361">
                <a:tc>
                  <a:txBody>
                    <a:bodyPr/>
                    <a:lstStyle/>
                    <a:p>
                      <a:r>
                        <a:rPr lang="uk-UA" dirty="0" err="1"/>
                        <a:t>Від-</a:t>
                      </a:r>
                      <a:endParaRPr lang="uk-UA" dirty="0"/>
                    </a:p>
                    <a:p>
                      <a:r>
                        <a:rPr lang="uk-UA" dirty="0" err="1"/>
                        <a:t>мінок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 Однина,</a:t>
                      </a:r>
                    </a:p>
                    <a:p>
                      <a:r>
                        <a:rPr lang="uk-UA" dirty="0"/>
                        <a:t> чоловічий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жіночий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середній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Множина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99">
                <a:tc>
                  <a:txBody>
                    <a:bodyPr/>
                    <a:lstStyle/>
                    <a:p>
                      <a:r>
                        <a:rPr lang="uk-UA" sz="2400" dirty="0" err="1"/>
                        <a:t>Н.в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є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399">
                <a:tc>
                  <a:txBody>
                    <a:bodyPr/>
                    <a:lstStyle/>
                    <a:p>
                      <a:r>
                        <a:rPr lang="uk-UA" sz="2400" dirty="0" err="1"/>
                        <a:t>Р.в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ої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іх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929">
                <a:tc>
                  <a:txBody>
                    <a:bodyPr/>
                    <a:lstStyle/>
                    <a:p>
                      <a:r>
                        <a:rPr lang="uk-UA" sz="2400" dirty="0" err="1"/>
                        <a:t>Д.в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8900">
                <a:tc>
                  <a:txBody>
                    <a:bodyPr/>
                    <a:lstStyle/>
                    <a:p>
                      <a:r>
                        <a:rPr lang="uk-UA" sz="2400" dirty="0" err="1"/>
                        <a:t>Зн.в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</a:p>
                    <a:p>
                      <a:r>
                        <a:rPr lang="uk-UA" sz="2400" dirty="0"/>
                        <a:t>(літнь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ого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ю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є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</a:t>
                      </a:r>
                    </a:p>
                    <a:p>
                      <a:r>
                        <a:rPr lang="uk-UA" sz="2400" dirty="0"/>
                        <a:t>(літн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іх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399">
                <a:tc>
                  <a:txBody>
                    <a:bodyPr/>
                    <a:lstStyle/>
                    <a:p>
                      <a:r>
                        <a:rPr lang="uk-UA" sz="2400" dirty="0" err="1"/>
                        <a:t>Ор.в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ою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іми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900">
                <a:tc>
                  <a:txBody>
                    <a:bodyPr/>
                    <a:lstStyle/>
                    <a:p>
                      <a:r>
                        <a:rPr lang="uk-UA" sz="2400" dirty="0" err="1"/>
                        <a:t>М.в</a:t>
                      </a:r>
                      <a:r>
                        <a:rPr lang="uk-UA" sz="2400" dirty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sz="2400" dirty="0"/>
                        <a:t>(літн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літнь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sz="2400" dirty="0"/>
                        <a:t>(літн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sz="2400" dirty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/>
                        <a:t>на літн</a:t>
                      </a:r>
                      <a:r>
                        <a:rPr lang="uk-UA" sz="2400" dirty="0">
                          <a:solidFill>
                            <a:srgbClr val="FF0000"/>
                          </a:solidFill>
                        </a:rPr>
                        <a:t>іх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Відмінювання прикметників на</a:t>
            </a:r>
            <a:br>
              <a:rPr lang="uk-UA" dirty="0"/>
            </a:br>
            <a:r>
              <a:rPr lang="uk-UA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-лиций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1285860"/>
          <a:ext cx="8501120" cy="5308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1512">
                <a:tc>
                  <a:txBody>
                    <a:bodyPr/>
                    <a:lstStyle/>
                    <a:p>
                      <a:r>
                        <a:rPr lang="uk-UA" dirty="0" err="1"/>
                        <a:t>Від-</a:t>
                      </a:r>
                      <a:endParaRPr lang="uk-UA" dirty="0"/>
                    </a:p>
                    <a:p>
                      <a:r>
                        <a:rPr lang="uk-UA" dirty="0" err="1"/>
                        <a:t>мінок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 Однина,</a:t>
                      </a:r>
                    </a:p>
                    <a:p>
                      <a:r>
                        <a:rPr lang="uk-UA" dirty="0"/>
                        <a:t> чоловічий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жіночий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 Однина,</a:t>
                      </a:r>
                    </a:p>
                    <a:p>
                      <a:r>
                        <a:rPr lang="uk-UA" dirty="0"/>
                        <a:t>  середній рід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    Множина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248">
                <a:tc>
                  <a:txBody>
                    <a:bodyPr/>
                    <a:lstStyle/>
                    <a:p>
                      <a:r>
                        <a:rPr lang="uk-UA" dirty="0" err="1"/>
                        <a:t>Н.в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r>
                        <a:rPr lang="uk-UA" dirty="0" err="1"/>
                        <a:t>Р.в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ої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ого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r>
                        <a:rPr lang="uk-UA" dirty="0" err="1"/>
                        <a:t>Д.в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ому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765">
                <a:tc>
                  <a:txBody>
                    <a:bodyPr/>
                    <a:lstStyle/>
                    <a:p>
                      <a:r>
                        <a:rPr lang="uk-UA" dirty="0" err="1"/>
                        <a:t>Зн.в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ий</a:t>
                      </a:r>
                    </a:p>
                    <a:p>
                      <a:r>
                        <a:rPr lang="uk-UA" dirty="0"/>
                        <a:t>(круглолиць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ого</a:t>
                      </a:r>
                      <a:r>
                        <a:rPr lang="uk-UA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ю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</a:t>
                      </a:r>
                    </a:p>
                    <a:p>
                      <a:r>
                        <a:rPr lang="uk-UA" dirty="0"/>
                        <a:t>(круглолиц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их</a:t>
                      </a:r>
                      <a:r>
                        <a:rPr lang="uk-UA" dirty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765">
                <a:tc>
                  <a:txBody>
                    <a:bodyPr/>
                    <a:lstStyle/>
                    <a:p>
                      <a:r>
                        <a:rPr lang="uk-UA" dirty="0" err="1"/>
                        <a:t>Ор.в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ою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им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ими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5439">
                <a:tc>
                  <a:txBody>
                    <a:bodyPr/>
                    <a:lstStyle/>
                    <a:p>
                      <a:r>
                        <a:rPr lang="uk-UA" dirty="0" err="1"/>
                        <a:t>М.в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 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dirty="0"/>
                        <a:t>(круглолиц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 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 круглолиць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ому</a:t>
                      </a:r>
                    </a:p>
                    <a:p>
                      <a:r>
                        <a:rPr lang="uk-UA" dirty="0"/>
                        <a:t>(круглолиц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ім</a:t>
                      </a:r>
                      <a:r>
                        <a:rPr lang="uk-UA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на круглолиц</a:t>
                      </a:r>
                      <a:r>
                        <a:rPr lang="uk-UA" dirty="0">
                          <a:solidFill>
                            <a:srgbClr val="FF0000"/>
                          </a:solidFill>
                        </a:rPr>
                        <a:t>их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240</TotalTime>
  <Words>741</Words>
  <Application>Microsoft Office PowerPoint</Application>
  <PresentationFormat>Екран (4:3)</PresentationFormat>
  <Paragraphs>161</Paragraphs>
  <Slides>15</Slides>
  <Notes>0</Notes>
  <HiddenSlides>0</HiddenSlides>
  <MMClips>2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Constantia</vt:lpstr>
      <vt:lpstr>Wingdings 2</vt:lpstr>
      <vt:lpstr>Бумажная</vt:lpstr>
      <vt:lpstr>22. 03. 2024 Класна робота Відмінювання прикметників </vt:lpstr>
      <vt:lpstr>За кінцевим приголосним основи прикметники поділяються на групи:</vt:lpstr>
      <vt:lpstr>Презентація PowerPoint</vt:lpstr>
      <vt:lpstr>Презентація PowerPoint</vt:lpstr>
      <vt:lpstr>Прикметники на –лиций не належать ні до твердої, ні до м’якої групи . Вони відмінюються  за окремим зразком. Їх в українській мові небагато: білолиций,круглолиций, червонолиций,блідолиций.</vt:lpstr>
      <vt:lpstr>Презентація PowerPoint</vt:lpstr>
      <vt:lpstr>Відмінювання прикметників твердої групи</vt:lpstr>
      <vt:lpstr>Відмінювання прикметників м’якої групи</vt:lpstr>
      <vt:lpstr>Відмінювання прикметників на -лиций</vt:lpstr>
      <vt:lpstr>Подумай!</vt:lpstr>
      <vt:lpstr>2.Визначте рядок,у якому всі прикметники належать до твердої групи: а)могутн…й, віковічн…й, останн…й; б)безкрайн…й, осінн…й, міськ…й; в)важк…й, бідн…й, віков…й; г)безодн…й, городн…й, дочірн…й.</vt:lpstr>
      <vt:lpstr>  3.Визначте рядок,у якому допущено        помилки в закінченнях      прикметників: а)на безбарвнім, осінню, хатнього; б)зовнішнього, гарному, дійового; в)братнього, круглолицим, дружнім; г)безкраєго, літньєму, пізного.</vt:lpstr>
      <vt:lpstr>   4.Визначте рядок,у якому допущено         помилки в закінченнях прикметників: а)природний, гарного, прийдешнім; б)буднім, ключовим, яблуневим; в)повнолицому, придорожніго, тутешний; г)миттєвого, заможним, самотнього.</vt:lpstr>
      <vt:lpstr>5.Провідміняйте три словосполучення (на вибір) із прикметниками твердої,м’якої групи та на –лиций. Свіжа фарба,порожня аудиторія, пізня весна,блідолиций місяць, запашні аромати,шалене кохання.</vt:lpstr>
      <vt:lpstr>    6.Поширте текст прикметниками, позначте їхні закінчення. За луками починався лісок. Деревця спочатку ріденько витягувались у лінію, потім утворювали масив, який дедалі ставав тлом. Де-не-де кущиками проглядав глід, а там, дивись, червоніють вовчі ягоди… 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Прикметники твердої і м’якої груп. Відмінювання прикметників</dc:title>
  <dc:creator>Admin</dc:creator>
  <cp:lastModifiedBy>Виктория Зайцева</cp:lastModifiedBy>
  <cp:revision>28</cp:revision>
  <dcterms:created xsi:type="dcterms:W3CDTF">2011-02-07T12:45:51Z</dcterms:created>
  <dcterms:modified xsi:type="dcterms:W3CDTF">2024-03-21T07:45:18Z</dcterms:modified>
</cp:coreProperties>
</file>