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иктория Зайцева" userId="ad73e267656ca33b" providerId="LiveId" clId="{A8ACE9A9-305E-4A12-A920-6885E3836603}"/>
    <pc:docChg chg="custSel addSld delSld modSld">
      <pc:chgData name="Виктория Зайцева" userId="ad73e267656ca33b" providerId="LiveId" clId="{A8ACE9A9-305E-4A12-A920-6885E3836603}" dt="2024-04-02T13:37:25.242" v="35" actId="2696"/>
      <pc:docMkLst>
        <pc:docMk/>
      </pc:docMkLst>
      <pc:sldChg chg="delSp modSp mod">
        <pc:chgData name="Виктория Зайцева" userId="ad73e267656ca33b" providerId="LiveId" clId="{A8ACE9A9-305E-4A12-A920-6885E3836603}" dt="2024-04-02T13:36:40.163" v="34" actId="1076"/>
        <pc:sldMkLst>
          <pc:docMk/>
          <pc:sldMk cId="0" sldId="258"/>
        </pc:sldMkLst>
        <pc:spChg chg="mod">
          <ac:chgData name="Виктория Зайцева" userId="ad73e267656ca33b" providerId="LiveId" clId="{A8ACE9A9-305E-4A12-A920-6885E3836603}" dt="2024-04-02T13:36:40.163" v="34" actId="1076"/>
          <ac:spMkLst>
            <pc:docMk/>
            <pc:sldMk cId="0" sldId="258"/>
            <ac:spMk id="4" creationId="{00000000-0000-0000-0000-000000000000}"/>
          </ac:spMkLst>
        </pc:spChg>
        <pc:spChg chg="mod">
          <ac:chgData name="Виктория Зайцева" userId="ad73e267656ca33b" providerId="LiveId" clId="{A8ACE9A9-305E-4A12-A920-6885E3836603}" dt="2024-04-02T13:36:25.499" v="31" actId="122"/>
          <ac:spMkLst>
            <pc:docMk/>
            <pc:sldMk cId="0" sldId="258"/>
            <ac:spMk id="5" creationId="{00000000-0000-0000-0000-000000000000}"/>
          </ac:spMkLst>
        </pc:spChg>
        <pc:spChg chg="del">
          <ac:chgData name="Виктория Зайцева" userId="ad73e267656ca33b" providerId="LiveId" clId="{A8ACE9A9-305E-4A12-A920-6885E3836603}" dt="2024-04-02T13:36:30.752" v="32" actId="478"/>
          <ac:spMkLst>
            <pc:docMk/>
            <pc:sldMk cId="0" sldId="258"/>
            <ac:spMk id="6" creationId="{00000000-0000-0000-0000-000000000000}"/>
          </ac:spMkLst>
        </pc:spChg>
        <pc:picChg chg="mod">
          <ac:chgData name="Виктория Зайцева" userId="ad73e267656ca33b" providerId="LiveId" clId="{A8ACE9A9-305E-4A12-A920-6885E3836603}" dt="2024-04-02T13:36:35.451" v="33" actId="1076"/>
          <ac:picMkLst>
            <pc:docMk/>
            <pc:sldMk cId="0" sldId="258"/>
            <ac:picMk id="1026" creationId="{00000000-0000-0000-0000-000000000000}"/>
          </ac:picMkLst>
        </pc:picChg>
      </pc:sldChg>
      <pc:sldChg chg="del">
        <pc:chgData name="Виктория Зайцева" userId="ad73e267656ca33b" providerId="LiveId" clId="{A8ACE9A9-305E-4A12-A920-6885E3836603}" dt="2024-04-02T13:37:25.242" v="35" actId="2696"/>
        <pc:sldMkLst>
          <pc:docMk/>
          <pc:sldMk cId="0" sldId="269"/>
        </pc:sldMkLst>
      </pc:sldChg>
      <pc:sldChg chg="add">
        <pc:chgData name="Виктория Зайцева" userId="ad73e267656ca33b" providerId="LiveId" clId="{A8ACE9A9-305E-4A12-A920-6885E3836603}" dt="2024-04-02T13:35:37.352" v="0" actId="2890"/>
        <pc:sldMkLst>
          <pc:docMk/>
          <pc:sldMk cId="1715511394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1C61-AFC6-459C-A1C6-E7963D2B2903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D672-436D-4C6D-B132-E8BEF6B23D3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1C61-AFC6-459C-A1C6-E7963D2B2903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D672-436D-4C6D-B132-E8BEF6B23D3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1C61-AFC6-459C-A1C6-E7963D2B2903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D672-436D-4C6D-B132-E8BEF6B23D3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1C61-AFC6-459C-A1C6-E7963D2B2903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D672-436D-4C6D-B132-E8BEF6B23D3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1C61-AFC6-459C-A1C6-E7963D2B2903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D672-436D-4C6D-B132-E8BEF6B23D3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1C61-AFC6-459C-A1C6-E7963D2B2903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D672-436D-4C6D-B132-E8BEF6B23D3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1C61-AFC6-459C-A1C6-E7963D2B2903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D672-436D-4C6D-B132-E8BEF6B23D3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1C61-AFC6-459C-A1C6-E7963D2B2903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D672-436D-4C6D-B132-E8BEF6B23D3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1C61-AFC6-459C-A1C6-E7963D2B2903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D672-436D-4C6D-B132-E8BEF6B23D3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1C61-AFC6-459C-A1C6-E7963D2B2903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D672-436D-4C6D-B132-E8BEF6B23D3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1C61-AFC6-459C-A1C6-E7963D2B2903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D672-436D-4C6D-B132-E8BEF6B23D3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A1C61-AFC6-459C-A1C6-E7963D2B2903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4D672-436D-4C6D-B132-E8BEF6B23D3F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Ð°Ð¼ÐºÐ¸ Ð´Ð»Ñ ÑÐµÐºÑÑ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-168928"/>
            <a:ext cx="9144001" cy="6858000"/>
          </a:xfrm>
          <a:prstGeom prst="rect">
            <a:avLst/>
          </a:prstGeom>
          <a:noFill/>
        </p:spPr>
      </p:pic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572008"/>
            <a:ext cx="2276475" cy="2009776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4" name="Прямокутник 3"/>
          <p:cNvSpPr/>
          <p:nvPr/>
        </p:nvSpPr>
        <p:spPr>
          <a:xfrm>
            <a:off x="1749916" y="4094954"/>
            <a:ext cx="7000924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Займенник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морфологічні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синтаксична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роль.</a:t>
            </a:r>
            <a:r>
              <a:rPr lang="ru-RU" b="1" dirty="0"/>
              <a:t> 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1566833" y="1021714"/>
            <a:ext cx="4643470" cy="1200329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03.04.2024</a:t>
            </a:r>
          </a:p>
          <a:p>
            <a:pPr algn="ctr"/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Класна робота</a:t>
            </a:r>
          </a:p>
        </p:txBody>
      </p:sp>
      <p:pic>
        <p:nvPicPr>
          <p:cNvPr id="1030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714488"/>
            <a:ext cx="2066925" cy="221457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Ð°Ð¼ÐºÐ¸ Ð´Ð»Ñ ÑÐµÐºÑÑ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4" name="Прямокутник 3"/>
          <p:cNvSpPr/>
          <p:nvPr/>
        </p:nvSpPr>
        <p:spPr>
          <a:xfrm>
            <a:off x="500034" y="785794"/>
            <a:ext cx="81439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приділити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наголошенню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займенників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прийменника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зворотному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займенниках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непрямих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відмінках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змінює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наголосу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   без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прийменника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наголошується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склад :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мене, тебе, себе,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  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прийменника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— перший: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без мене, про тебе, за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на себе,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заперечні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займенники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ніхто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ніщо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непрямих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відмінках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подвійний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наголос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   на другому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значенні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кого,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»: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нікому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не радий,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нічого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знає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  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передньому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значенні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«абсолютно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відсутній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: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нікого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спитати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нічого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подвійне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наголошення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непрямих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відмінках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неозначений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займенник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декілька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лексичного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занчення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декільком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учням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декількома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варіантами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Ð°Ð¼ÐºÐ¸ Ð´Ð»Ñ ÑÐµÐºÑÑ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кутник 2"/>
          <p:cNvSpPr/>
          <p:nvPr/>
        </p:nvSpPr>
        <p:spPr>
          <a:xfrm>
            <a:off x="785786" y="714356"/>
            <a:ext cx="757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Займенники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втрачати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узагальнене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переходячи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 rot="21294456">
            <a:off x="880209" y="1714488"/>
            <a:ext cx="7092373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dirty="0"/>
              <a:t>— 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іменники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У всякого своя доля І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шлях широкий... (Т. Шевченко).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мовчить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лк: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навчить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?,(Нар.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.);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 rot="10385313" flipV="1">
            <a:off x="847251" y="3004357"/>
            <a:ext cx="7215238" cy="1015663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ru-RU" dirty="0"/>
              <a:t>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займенники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та, усе,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обідня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пора (І. Нехода). Ж: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баба (Нар.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.);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 rot="261677">
            <a:off x="952382" y="4631118"/>
            <a:ext cx="7215238" cy="132343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dirty="0"/>
              <a:t>—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прислівники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займенники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все(усе),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): 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все падали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все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обрій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начебто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хотіли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трапити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ту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далеку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ціль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яку так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старанно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ховав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овид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(Я.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Дияк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постійно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тривалий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довго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Ð°Ð¼ÐºÐ¸ Ð´Ð»Ñ ÑÐµÐºÑÑ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кутник 2"/>
          <p:cNvSpPr/>
          <p:nvPr/>
        </p:nvSpPr>
        <p:spPr>
          <a:xfrm>
            <a:off x="1214414" y="785794"/>
            <a:ext cx="67151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            Схема морфологічного розбору займенника</a:t>
            </a:r>
          </a:p>
          <a:p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Аналізоване слово.</a:t>
            </a:r>
          </a:p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Частина мови.</a:t>
            </a:r>
          </a:p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Початкова форма (Н. в. </a:t>
            </a:r>
            <a:r>
              <a:rPr lang="uk-UA" sz="2400" b="1" dirty="0" err="1">
                <a:latin typeface="Times New Roman" pitchFamily="18" charset="0"/>
                <a:cs typeface="Times New Roman" pitchFamily="18" charset="0"/>
              </a:rPr>
              <a:t>одн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 якою частиною мови співвідносний.</a:t>
            </a:r>
          </a:p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Розряд за значенням.</a:t>
            </a:r>
          </a:p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Відмінок, рід, число, особа (якщо визначається).</a:t>
            </a:r>
          </a:p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Синтаксична функція.</a:t>
            </a:r>
          </a:p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Орфограма.</a:t>
            </a:r>
          </a:p>
        </p:txBody>
      </p:sp>
      <p:pic>
        <p:nvPicPr>
          <p:cNvPr id="25604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572008"/>
            <a:ext cx="2571768" cy="1815669"/>
          </a:xfrm>
          <a:prstGeom prst="rect">
            <a:avLst/>
          </a:prstGeom>
          <a:noFill/>
        </p:spPr>
      </p:pic>
      <p:pic>
        <p:nvPicPr>
          <p:cNvPr id="25606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631470"/>
            <a:ext cx="1928826" cy="1577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Ð°Ð¼ÐºÐ¸ Ð´Ð»Ñ ÑÐµÐºÑÑ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572008"/>
            <a:ext cx="2276475" cy="2009776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4" name="Прямокутник 3"/>
          <p:cNvSpPr/>
          <p:nvPr/>
        </p:nvSpPr>
        <p:spPr>
          <a:xfrm>
            <a:off x="1214414" y="785795"/>
            <a:ext cx="7000924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Займенник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морфологічні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синтаксична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роль.</a:t>
            </a:r>
            <a:r>
              <a:rPr lang="ru-RU" b="1" dirty="0"/>
              <a:t> 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571472" y="1928802"/>
            <a:ext cx="4643470" cy="1938992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Займенник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— це самостійна повнозначна змінна частина мови, яка об'єднує слова, що вказують на предмети, ознаки, кількість, не називаючи їх, і відповідає на питання 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хто? що? який? чий? 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3000364" y="4214816"/>
            <a:ext cx="5143536" cy="1938992"/>
          </a:xfrm>
          <a:prstGeom prst="rect">
            <a:avLst/>
          </a:prstGeom>
          <a:solidFill>
            <a:srgbClr val="92D05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Займенники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виражають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граматичні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відмінка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роду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числа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вказують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реченні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виконують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синтаксичні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підмета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додатка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словосполученні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бути—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залежним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словом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714488"/>
            <a:ext cx="2066925" cy="2214578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715511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Ð°Ð¼ÐºÐ¸ Ð´Ð»Ñ ÑÐµÐºÑÑ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кутник 2"/>
          <p:cNvSpPr/>
          <p:nvPr/>
        </p:nvSpPr>
        <p:spPr>
          <a:xfrm>
            <a:off x="857224" y="714357"/>
            <a:ext cx="73581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значенням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займенники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розряди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/>
        </p:nvGraphicFramePr>
        <p:xfrm>
          <a:off x="857223" y="2000240"/>
          <a:ext cx="7429551" cy="1310650"/>
        </p:xfrm>
        <a:graphic>
          <a:graphicData uri="http://schemas.openxmlformats.org/drawingml/2006/table">
            <a:tbl>
              <a:tblPr/>
              <a:tblGrid>
                <a:gridCol w="353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3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10650">
                <a:tc>
                  <a:txBody>
                    <a:bodyPr/>
                    <a:lstStyle/>
                    <a:p>
                      <a:pPr algn="r"/>
                      <a:endParaRPr lang="uk-UA" dirty="0"/>
                    </a:p>
                    <a:p>
                      <a:pPr algn="r"/>
                      <a:r>
                        <a:rPr lang="uk-UA" dirty="0"/>
                        <a:t>1</a:t>
                      </a:r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i="0" dirty="0">
                          <a:latin typeface="Times New Roman" pitchFamily="18" charset="0"/>
                          <a:cs typeface="Times New Roman" pitchFamily="18" charset="0"/>
                        </a:rPr>
                        <a:t>Особові</a:t>
                      </a:r>
                      <a:endParaRPr lang="uk-UA" sz="2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Указують на осіб, інших істот, предмети, явища</a:t>
                      </a:r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/>
                        <a:t>я, ми, </a:t>
                      </a:r>
                      <a:r>
                        <a:rPr lang="ru-RU" i="1" dirty="0" err="1"/>
                        <a:t>ти</a:t>
                      </a:r>
                      <a:r>
                        <a:rPr lang="ru-RU" i="1" dirty="0"/>
                        <a:t>, </a:t>
                      </a:r>
                      <a:r>
                        <a:rPr lang="ru-RU" i="1" dirty="0" err="1"/>
                        <a:t>ви</a:t>
                      </a:r>
                      <a:r>
                        <a:rPr lang="ru-RU" i="1" dirty="0"/>
                        <a:t>; </a:t>
                      </a:r>
                      <a:r>
                        <a:rPr lang="ru-RU" i="1" dirty="0" err="1"/>
                        <a:t>він</a:t>
                      </a:r>
                      <a:r>
                        <a:rPr lang="ru-RU" i="1" dirty="0"/>
                        <a:t>, вона, </a:t>
                      </a:r>
                      <a:r>
                        <a:rPr lang="ru-RU" i="1" dirty="0" err="1"/>
                        <a:t>воно</a:t>
                      </a:r>
                      <a:r>
                        <a:rPr lang="ru-RU" i="1" dirty="0"/>
                        <a:t>, вони.</a:t>
                      </a:r>
                      <a:endParaRPr lang="ru-RU" dirty="0"/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я 4"/>
          <p:cNvGraphicFramePr>
            <a:graphicFrameLocks noGrp="1"/>
          </p:cNvGraphicFramePr>
          <p:nvPr/>
        </p:nvGraphicFramePr>
        <p:xfrm>
          <a:off x="785786" y="3571876"/>
          <a:ext cx="7500988" cy="2462210"/>
        </p:xfrm>
        <a:graphic>
          <a:graphicData uri="http://schemas.openxmlformats.org/drawingml/2006/table">
            <a:tbl>
              <a:tblPr/>
              <a:tblGrid>
                <a:gridCol w="428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1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52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1539">
                <a:tc>
                  <a:txBody>
                    <a:bodyPr/>
                    <a:lstStyle/>
                    <a:p>
                      <a:pPr algn="r"/>
                      <a:r>
                        <a:rPr lang="uk-UA" dirty="0"/>
                        <a:t>2</a:t>
                      </a:r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i="1" dirty="0">
                          <a:latin typeface="Times New Roman" pitchFamily="18" charset="0"/>
                          <a:cs typeface="Times New Roman" pitchFamily="18" charset="0"/>
                        </a:rPr>
                        <a:t>Зворотний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Указує на того, хто виконує дію</a:t>
                      </a:r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/>
                        <a:t>себе (не має форми називного відмінка)</a:t>
                      </a:r>
                      <a:endParaRPr lang="ru-RU"/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671">
                <a:tc>
                  <a:txBody>
                    <a:bodyPr/>
                    <a:lstStyle/>
                    <a:p>
                      <a:pPr algn="r"/>
                      <a:r>
                        <a:rPr lang="uk-UA"/>
                        <a:t>3</a:t>
                      </a:r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i="1" dirty="0">
                          <a:latin typeface="Times New Roman" pitchFamily="18" charset="0"/>
                          <a:cs typeface="Times New Roman" pitchFamily="18" charset="0"/>
                        </a:rPr>
                        <a:t>Відносні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Виконують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функцію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сполучних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слів</a:t>
                      </a:r>
                      <a:r>
                        <a:rPr lang="ru-RU" dirty="0"/>
                        <a:t> у </a:t>
                      </a:r>
                      <a:r>
                        <a:rPr lang="ru-RU" dirty="0" err="1"/>
                        <a:t>складних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реченнях</a:t>
                      </a:r>
                      <a:endParaRPr lang="ru-RU" dirty="0"/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err="1"/>
                        <a:t>хто</a:t>
                      </a:r>
                      <a:r>
                        <a:rPr lang="ru-RU" i="1" dirty="0"/>
                        <a:t>, </a:t>
                      </a:r>
                      <a:r>
                        <a:rPr lang="ru-RU" i="1" dirty="0" err="1"/>
                        <a:t>що</a:t>
                      </a:r>
                      <a:r>
                        <a:rPr lang="ru-RU" i="1" dirty="0"/>
                        <a:t>, </a:t>
                      </a:r>
                      <a:r>
                        <a:rPr lang="ru-RU" i="1" dirty="0" err="1"/>
                        <a:t>який</a:t>
                      </a:r>
                      <a:r>
                        <a:rPr lang="ru-RU" i="1" dirty="0"/>
                        <a:t>, чий, </a:t>
                      </a:r>
                      <a:r>
                        <a:rPr lang="ru-RU" i="1" dirty="0" err="1"/>
                        <a:t>котрий</a:t>
                      </a:r>
                      <a:r>
                        <a:rPr lang="ru-RU" i="1" dirty="0"/>
                        <a:t>, </a:t>
                      </a:r>
                      <a:r>
                        <a:rPr lang="ru-RU" i="1" dirty="0" err="1"/>
                        <a:t>скільки</a:t>
                      </a:r>
                      <a:endParaRPr lang="ru-RU" dirty="0"/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Ð°Ð¼ÐºÐ¸ Ð´Ð»Ñ ÑÐµÐºÑÑ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graphicFrame>
        <p:nvGraphicFramePr>
          <p:cNvPr id="3" name="Таблиця 2"/>
          <p:cNvGraphicFramePr>
            <a:graphicFrameLocks noGrp="1"/>
          </p:cNvGraphicFramePr>
          <p:nvPr/>
        </p:nvGraphicFramePr>
        <p:xfrm>
          <a:off x="571470" y="714356"/>
          <a:ext cx="8072496" cy="5357850"/>
        </p:xfrm>
        <a:graphic>
          <a:graphicData uri="http://schemas.openxmlformats.org/drawingml/2006/table">
            <a:tbl>
              <a:tblPr/>
              <a:tblGrid>
                <a:gridCol w="642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3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1793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/>
                        <a:t>4</a:t>
                      </a:r>
                    </a:p>
                  </a:txBody>
                  <a:tcPr marL="14535" marR="14535" marT="14535" marB="1453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i="1" dirty="0">
                          <a:latin typeface="Times New Roman" pitchFamily="18" charset="0"/>
                          <a:cs typeface="Times New Roman" pitchFamily="18" charset="0"/>
                        </a:rPr>
                        <a:t>Питальні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535" marR="14535" marT="14535" marB="1453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Слугують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для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оформлювання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запитання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про особу, предмет,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ознаку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535" marR="14535" marT="14535" marB="1453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err="1">
                          <a:latin typeface="Times New Roman" pitchFamily="18" charset="0"/>
                          <a:cs typeface="Times New Roman" pitchFamily="18" charset="0"/>
                        </a:rPr>
                        <a:t>хто</a:t>
                      </a:r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r>
                        <a:rPr lang="ru-RU" sz="1800" i="1" dirty="0" err="1">
                          <a:latin typeface="Times New Roman" pitchFamily="18" charset="0"/>
                          <a:cs typeface="Times New Roman" pitchFamily="18" charset="0"/>
                        </a:rPr>
                        <a:t>що</a:t>
                      </a:r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r>
                        <a:rPr lang="ru-RU" sz="1800" i="1" dirty="0" err="1">
                          <a:latin typeface="Times New Roman" pitchFamily="18" charset="0"/>
                          <a:cs typeface="Times New Roman" pitchFamily="18" charset="0"/>
                        </a:rPr>
                        <a:t>який</a:t>
                      </a:r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? чий? </a:t>
                      </a:r>
                      <a:r>
                        <a:rPr lang="ru-RU" sz="1800" i="1" dirty="0" err="1">
                          <a:latin typeface="Times New Roman" pitchFamily="18" charset="0"/>
                          <a:cs typeface="Times New Roman" pitchFamily="18" charset="0"/>
                        </a:rPr>
                        <a:t>котрий</a:t>
                      </a:r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r>
                        <a:rPr lang="ru-RU" sz="1800" i="1" dirty="0" err="1">
                          <a:latin typeface="Times New Roman" pitchFamily="18" charset="0"/>
                          <a:cs typeface="Times New Roman" pitchFamily="18" charset="0"/>
                        </a:rPr>
                        <a:t>скільки</a:t>
                      </a:r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535" marR="14535" marT="14535" marB="1453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3969">
                <a:tc>
                  <a:txBody>
                    <a:bodyPr/>
                    <a:lstStyle/>
                    <a:p>
                      <a:pPr algn="ctr"/>
                      <a:endParaRPr lang="uk-UA" sz="1400"/>
                    </a:p>
                    <a:p>
                      <a:pPr algn="ctr"/>
                      <a:r>
                        <a:rPr lang="uk-UA" sz="1400"/>
                        <a:t>5</a:t>
                      </a:r>
                    </a:p>
                  </a:txBody>
                  <a:tcPr marL="14535" marR="14535" marT="14535" marB="1453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i="1" dirty="0">
                          <a:latin typeface="Times New Roman" pitchFamily="18" charset="0"/>
                          <a:cs typeface="Times New Roman" pitchFamily="18" charset="0"/>
                        </a:rPr>
                        <a:t>Заперечні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535" marR="14535" marT="14535" marB="1453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Указують на відсутність особи, предмета, ознак, кількості</a:t>
                      </a:r>
                    </a:p>
                  </a:txBody>
                  <a:tcPr marL="14535" marR="14535" marT="14535" marB="1453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i="1" dirty="0">
                          <a:latin typeface="Times New Roman" pitchFamily="18" charset="0"/>
                          <a:cs typeface="Times New Roman" pitchFamily="18" charset="0"/>
                        </a:rPr>
                        <a:t>ніхто, ніщо, ніякий, нічий, нікотрий, ніскільки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535" marR="14535" marT="14535" marB="1453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2088">
                <a:tc>
                  <a:txBody>
                    <a:bodyPr/>
                    <a:lstStyle/>
                    <a:p>
                      <a:pPr algn="ctr"/>
                      <a:r>
                        <a:rPr lang="uk-UA" sz="1400"/>
                        <a:t> </a:t>
                      </a:r>
                    </a:p>
                    <a:p>
                      <a:pPr algn="ctr"/>
                      <a:r>
                        <a:rPr lang="uk-UA" sz="1400"/>
                        <a:t>6</a:t>
                      </a:r>
                    </a:p>
                  </a:txBody>
                  <a:tcPr marL="14535" marR="14535" marT="14535" marB="1453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i="1" dirty="0">
                          <a:latin typeface="Times New Roman" pitchFamily="18" charset="0"/>
                          <a:cs typeface="Times New Roman" pitchFamily="18" charset="0"/>
                        </a:rPr>
                        <a:t>Присвійні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535" marR="14535" marT="14535" marB="1453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latin typeface="Times New Roman" pitchFamily="18" charset="0"/>
                          <a:cs typeface="Times New Roman" pitchFamily="18" charset="0"/>
                        </a:rPr>
                        <a:t>Указують належність предмета особі</a:t>
                      </a:r>
                    </a:p>
                  </a:txBody>
                  <a:tcPr marL="14535" marR="14535" marT="14535" marB="1453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i="1" dirty="0">
                          <a:latin typeface="Times New Roman" pitchFamily="18" charset="0"/>
                          <a:cs typeface="Times New Roman" pitchFamily="18" charset="0"/>
                        </a:rPr>
                        <a:t>мій, твій, свій, наш, ваш, їхній, її, його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535" marR="14535" marT="14535" marB="1453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Ð°Ð¼ÐºÐ¸ Ð´Ð»Ñ ÑÐµÐºÑÑ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graphicFrame>
        <p:nvGraphicFramePr>
          <p:cNvPr id="3" name="Таблиця 2"/>
          <p:cNvGraphicFramePr>
            <a:graphicFrameLocks noGrp="1"/>
          </p:cNvGraphicFramePr>
          <p:nvPr/>
        </p:nvGraphicFramePr>
        <p:xfrm>
          <a:off x="571470" y="857233"/>
          <a:ext cx="8072496" cy="5514143"/>
        </p:xfrm>
        <a:graphic>
          <a:graphicData uri="http://schemas.openxmlformats.org/drawingml/2006/table">
            <a:tbl>
              <a:tblPr/>
              <a:tblGrid>
                <a:gridCol w="928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7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4079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706" marR="8706" marT="8706" marB="870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i="1" dirty="0">
                          <a:latin typeface="Times New Roman" pitchFamily="18" charset="0"/>
                          <a:cs typeface="Times New Roman" pitchFamily="18" charset="0"/>
                        </a:rPr>
                        <a:t>Вказівні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870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Вказують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на предмет,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ознаку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870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i="1">
                          <a:latin typeface="Times New Roman" pitchFamily="18" charset="0"/>
                          <a:cs typeface="Times New Roman" pitchFamily="18" charset="0"/>
                        </a:rPr>
                        <a:t>той, цей, такий, стільки</a:t>
                      </a:r>
                      <a:endParaRPr lang="uk-UA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870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640"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uk-UA" sz="180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706" marR="8706" marT="8706" marB="870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i="1" dirty="0">
                          <a:latin typeface="Times New Roman" pitchFamily="18" charset="0"/>
                          <a:cs typeface="Times New Roman" pitchFamily="18" charset="0"/>
                        </a:rPr>
                        <a:t>Означальні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870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Вказують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узагальнену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ознаку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предмета,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явища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870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весь, всякий, сам, </a:t>
                      </a:r>
                      <a:r>
                        <a:rPr lang="ru-RU" sz="1800" i="1" dirty="0" err="1">
                          <a:latin typeface="Times New Roman" pitchFamily="18" charset="0"/>
                          <a:cs typeface="Times New Roman" pitchFamily="18" charset="0"/>
                        </a:rPr>
                        <a:t>самий</a:t>
                      </a:r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i="1" dirty="0" err="1">
                          <a:latin typeface="Times New Roman" pitchFamily="18" charset="0"/>
                          <a:cs typeface="Times New Roman" pitchFamily="18" charset="0"/>
                        </a:rPr>
                        <a:t>кожний</a:t>
                      </a:r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i="1" dirty="0" err="1">
                          <a:latin typeface="Times New Roman" pitchFamily="18" charset="0"/>
                          <a:cs typeface="Times New Roman" pitchFamily="18" charset="0"/>
                        </a:rPr>
                        <a:t>інший</a:t>
                      </a:r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i="1" dirty="0" err="1">
                          <a:latin typeface="Times New Roman" pitchFamily="18" charset="0"/>
                          <a:cs typeface="Times New Roman" pitchFamily="18" charset="0"/>
                        </a:rPr>
                        <a:t>жодний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870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9131">
                <a:tc>
                  <a:txBody>
                    <a:bodyPr/>
                    <a:lstStyle/>
                    <a:p>
                      <a:pPr algn="ctr"/>
                      <a:r>
                        <a:rPr lang="uk-UA" sz="180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uk-UA" sz="180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706" marR="8706" marT="8706" marB="870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i="1" dirty="0">
                          <a:latin typeface="Times New Roman" pitchFamily="18" charset="0"/>
                          <a:cs typeface="Times New Roman" pitchFamily="18" charset="0"/>
                        </a:rPr>
                        <a:t>Неозначені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870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Вказують на невизначеність особи, предмета, ознаки, кількості</a:t>
                      </a:r>
                    </a:p>
                  </a:txBody>
                  <a:tcPr marL="8706" marR="8706" marT="8706" marB="870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i="1" dirty="0">
                          <a:latin typeface="Times New Roman" pitchFamily="18" charset="0"/>
                          <a:cs typeface="Times New Roman" pitchFamily="18" charset="0"/>
                        </a:rPr>
                        <a:t>дехто, дещо, деякий, хтось, щось, якийсь, хто-небудь, що-небудь, будь-хто, </a:t>
                      </a:r>
                      <a:r>
                        <a:rPr lang="uk-UA" sz="1800" i="1" dirty="0" err="1">
                          <a:latin typeface="Times New Roman" pitchFamily="18" charset="0"/>
                          <a:cs typeface="Times New Roman" pitchFamily="18" charset="0"/>
                        </a:rPr>
                        <a:t>будь-</a:t>
                      </a:r>
                      <a:r>
                        <a:rPr lang="uk-UA" sz="1800" i="1" dirty="0">
                          <a:latin typeface="Times New Roman" pitchFamily="18" charset="0"/>
                          <a:cs typeface="Times New Roman" pitchFamily="18" charset="0"/>
                        </a:rPr>
                        <a:t> що, будь-який, абихто, абищо, абиякий, хтозна-що, казна-що, казна-хто, </a:t>
                      </a:r>
                      <a:r>
                        <a:rPr lang="uk-UA" sz="1800" i="1" dirty="0" err="1">
                          <a:latin typeface="Times New Roman" pitchFamily="18" charset="0"/>
                          <a:cs typeface="Times New Roman" pitchFamily="18" charset="0"/>
                        </a:rPr>
                        <a:t>невідь-</a:t>
                      </a:r>
                      <a:r>
                        <a:rPr lang="uk-UA" sz="1800" i="1" dirty="0">
                          <a:latin typeface="Times New Roman" pitchFamily="18" charset="0"/>
                          <a:cs typeface="Times New Roman" pitchFamily="18" charset="0"/>
                        </a:rPr>
                        <a:t> хто, невідь-що, невідь-який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870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Ð°Ð¼ÐºÐ¸ Ð´Ð»Ñ ÑÐµÐºÑÑ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кутник 2"/>
          <p:cNvSpPr/>
          <p:nvPr/>
        </p:nvSpPr>
        <p:spPr>
          <a:xfrm>
            <a:off x="500034" y="785794"/>
            <a:ext cx="8001056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Займенники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пишуться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разом, через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дефіс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окремо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уживання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часток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прийменників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ними.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/>
        </p:nvGraphicFramePr>
        <p:xfrm>
          <a:off x="500034" y="1857364"/>
          <a:ext cx="8072493" cy="4572000"/>
        </p:xfrm>
        <a:graphic>
          <a:graphicData uri="http://schemas.openxmlformats.org/drawingml/2006/table">
            <a:tbl>
              <a:tblPr/>
              <a:tblGrid>
                <a:gridCol w="2690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0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0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506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Times New Roman" pitchFamily="18" charset="0"/>
                          <a:cs typeface="Times New Roman" pitchFamily="18" charset="0"/>
                        </a:rPr>
                        <a:t>Разом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Times New Roman" pitchFamily="18" charset="0"/>
                          <a:cs typeface="Times New Roman" pitchFamily="18" charset="0"/>
                        </a:rPr>
                        <a:t>Через дефіс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Times New Roman" pitchFamily="18" charset="0"/>
                          <a:cs typeface="Times New Roman" pitchFamily="18" charset="0"/>
                        </a:rPr>
                        <a:t>Окремо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3460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частками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-,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аби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-, де-, -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сь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: </a:t>
                      </a:r>
                      <a:r>
                        <a:rPr lang="ru-RU" sz="2400" i="1" dirty="0" err="1">
                          <a:latin typeface="Times New Roman" pitchFamily="18" charset="0"/>
                          <a:cs typeface="Times New Roman" pitchFamily="18" charset="0"/>
                        </a:rPr>
                        <a:t>ніхто</a:t>
                      </a: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i="1" dirty="0" err="1">
                          <a:latin typeface="Times New Roman" pitchFamily="18" charset="0"/>
                          <a:cs typeface="Times New Roman" pitchFamily="18" charset="0"/>
                        </a:rPr>
                        <a:t>абиякий</a:t>
                      </a: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i="1" dirty="0" err="1">
                          <a:latin typeface="Times New Roman" pitchFamily="18" charset="0"/>
                          <a:cs typeface="Times New Roman" pitchFamily="18" charset="0"/>
                        </a:rPr>
                        <a:t>котрийсь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частками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будь-, (-будь), -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небудь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, казна-,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хтозна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-,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бозна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-,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невідь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-:</a:t>
                      </a:r>
                    </a:p>
                    <a:p>
                      <a:r>
                        <a:rPr lang="ru-RU" sz="2400" i="1" dirty="0" err="1">
                          <a:latin typeface="Times New Roman" pitchFamily="18" charset="0"/>
                          <a:cs typeface="Times New Roman" pitchFamily="18" charset="0"/>
                        </a:rPr>
                        <a:t>будь-що</a:t>
                      </a: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i="1" dirty="0" err="1">
                          <a:latin typeface="Times New Roman" pitchFamily="18" charset="0"/>
                          <a:cs typeface="Times New Roman" pitchFamily="18" charset="0"/>
                        </a:rPr>
                        <a:t>який-небудь</a:t>
                      </a: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i="1" dirty="0" err="1">
                          <a:latin typeface="Times New Roman" pitchFamily="18" charset="0"/>
                          <a:cs typeface="Times New Roman" pitchFamily="18" charset="0"/>
                        </a:rPr>
                        <a:t>казна-хто</a:t>
                      </a: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i="1" dirty="0" err="1">
                          <a:latin typeface="Times New Roman" pitchFamily="18" charset="0"/>
                          <a:cs typeface="Times New Roman" pitchFamily="18" charset="0"/>
                        </a:rPr>
                        <a:t>невідь-чий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Якщо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прийменник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стоїть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між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часткою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займенником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(у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непрямих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відмінках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):</a:t>
                      </a:r>
                    </a:p>
                    <a:p>
                      <a:r>
                        <a:rPr lang="ru-RU" sz="2400" i="1" dirty="0" err="1"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 в кого, будь </a:t>
                      </a:r>
                      <a:r>
                        <a:rPr lang="ru-RU" sz="2400" i="1" dirty="0" err="1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i="1" dirty="0" err="1">
                          <a:latin typeface="Times New Roman" pitchFamily="18" charset="0"/>
                          <a:cs typeface="Times New Roman" pitchFamily="18" charset="0"/>
                        </a:rPr>
                        <a:t>чим</a:t>
                      </a: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i="1" dirty="0" err="1">
                          <a:latin typeface="Times New Roman" pitchFamily="18" charset="0"/>
                          <a:cs typeface="Times New Roman" pitchFamily="18" charset="0"/>
                        </a:rPr>
                        <a:t>невідь</a:t>
                      </a: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 у </a:t>
                      </a:r>
                      <a:r>
                        <a:rPr lang="ru-RU" sz="2400" i="1" dirty="0" err="1">
                          <a:latin typeface="Times New Roman" pitchFamily="18" charset="0"/>
                          <a:cs typeface="Times New Roman" pitchFamily="18" charset="0"/>
                        </a:rPr>
                        <a:t>скількох</a:t>
                      </a: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2400" i="1" dirty="0" err="1">
                          <a:latin typeface="Times New Roman" pitchFamily="18" charset="0"/>
                          <a:cs typeface="Times New Roman" pitchFamily="18" charset="0"/>
                        </a:rPr>
                        <a:t>аби</a:t>
                      </a: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2400" i="1" dirty="0" err="1">
                          <a:latin typeface="Times New Roman" pitchFamily="18" charset="0"/>
                          <a:cs typeface="Times New Roman" pitchFamily="18" charset="0"/>
                        </a:rPr>
                        <a:t>чому</a:t>
                      </a: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2400" i="1" dirty="0" err="1">
                          <a:latin typeface="Times New Roman" pitchFamily="18" charset="0"/>
                          <a:cs typeface="Times New Roman" pitchFamily="18" charset="0"/>
                        </a:rPr>
                        <a:t>але</a:t>
                      </a: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2400" i="1" dirty="0" err="1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i="1" dirty="0" err="1">
                          <a:latin typeface="Times New Roman" pitchFamily="18" charset="0"/>
                          <a:cs typeface="Times New Roman" pitchFamily="18" charset="0"/>
                        </a:rPr>
                        <a:t>нікого</a:t>
                      </a: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, у </a:t>
                      </a:r>
                      <a:r>
                        <a:rPr lang="ru-RU" sz="2400" i="1" dirty="0" err="1">
                          <a:latin typeface="Times New Roman" pitchFamily="18" charset="0"/>
                          <a:cs typeface="Times New Roman" pitchFamily="18" charset="0"/>
                        </a:rPr>
                        <a:t>хтозна-чому</a:t>
                      </a: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, до </a:t>
                      </a:r>
                      <a:r>
                        <a:rPr lang="ru-RU" sz="2400" i="1" dirty="0" err="1">
                          <a:latin typeface="Times New Roman" pitchFamily="18" charset="0"/>
                          <a:cs typeface="Times New Roman" pitchFamily="18" charset="0"/>
                        </a:rPr>
                        <a:t>декого</a:t>
                      </a: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2400" i="1" dirty="0" err="1">
                          <a:latin typeface="Times New Roman" pitchFamily="18" charset="0"/>
                          <a:cs typeface="Times New Roman" pitchFamily="18" charset="0"/>
                        </a:rPr>
                        <a:t>ін</a:t>
                      </a:r>
                      <a:r>
                        <a:rPr lang="ru-RU" sz="2400" i="1" dirty="0"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Ð°Ð¼ÐºÐ¸ Ð´Ð»Ñ ÑÐµÐºÑÑ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кутник 2"/>
          <p:cNvSpPr/>
          <p:nvPr/>
        </p:nvSpPr>
        <p:spPr>
          <a:xfrm>
            <a:off x="500034" y="642918"/>
            <a:ext cx="8286808" cy="132343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Синтаксична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займенника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співвідносний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Не допустимо,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займенник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співвідносився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водночас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словами,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зумовлює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двозначність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знижуючи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культуру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           </a:t>
            </a:r>
            <a:r>
              <a:rPr lang="uk-UA" sz="2000" dirty="0"/>
              <a:t>Займенники, співвідносні з іменниками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/>
        </p:nvGraphicFramePr>
        <p:xfrm>
          <a:off x="500036" y="2000241"/>
          <a:ext cx="8143928" cy="4469742"/>
        </p:xfrm>
        <a:graphic>
          <a:graphicData uri="http://schemas.openxmlformats.org/drawingml/2006/table">
            <a:tbl>
              <a:tblPr/>
              <a:tblGrid>
                <a:gridCol w="1017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9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9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79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79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97268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Н.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ми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він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вони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будь-кого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ніщо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735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Р.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мене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нас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його (до нього)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їх (до них)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себе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будь-кого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нічого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268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Д.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мені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нам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йому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їм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собі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будь-кому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нічому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268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err="1">
                          <a:latin typeface="Times New Roman" pitchFamily="18" charset="0"/>
                          <a:cs typeface="Times New Roman" pitchFamily="18" charset="0"/>
                        </a:rPr>
                        <a:t>Зн</a:t>
                      </a:r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мене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нас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його (у нього)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їх (у них)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себе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будь-кого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ніщо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801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err="1">
                          <a:latin typeface="Times New Roman" pitchFamily="18" charset="0"/>
                          <a:cs typeface="Times New Roman" pitchFamily="18" charset="0"/>
                        </a:rPr>
                        <a:t>Ор</a:t>
                      </a:r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мною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нами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ним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ними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собою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будь-ким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нічим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3402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М.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(на) мені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(на) нас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(на) ньому, нім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(на) них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. (на) собі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(на) будь-кому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ні на чому</a:t>
                      </a:r>
                    </a:p>
                  </a:txBody>
                  <a:tcPr marL="10925" marR="10925" marT="10925" marB="109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  <a:cs typeface="Arial" pitchFamily="34" charset="0"/>
              </a:rPr>
              <a:t>Займенники, співвідносні з іменниками</a:t>
            </a:r>
            <a:endParaRPr kumimoji="0" lang="uk-UA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Ð°Ð¼ÐºÐ¸ Ð´Ð»Ñ ÑÐµÐºÑÑ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214338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кутник 2"/>
          <p:cNvSpPr/>
          <p:nvPr/>
        </p:nvSpPr>
        <p:spPr>
          <a:xfrm>
            <a:off x="928662" y="500042"/>
            <a:ext cx="7500990" cy="461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Займенники, співвідносні з прикметниками</a:t>
            </a: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/>
        </p:nvGraphicFramePr>
        <p:xfrm>
          <a:off x="500034" y="1071545"/>
          <a:ext cx="8215369" cy="5210272"/>
        </p:xfrm>
        <a:graphic>
          <a:graphicData uri="http://schemas.openxmlformats.org/drawingml/2006/table">
            <a:tbl>
              <a:tblPr/>
              <a:tblGrid>
                <a:gridCol w="1234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3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5907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Н.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чий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абиякий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нікотрий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мій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цей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всякий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651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Р.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чийого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абиякого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нікотрого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мого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цього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всякого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3824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Д.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чийому (чиєму)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абиякому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нікотрому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моєму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цьому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всякому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4878">
                <a:tc>
                  <a:txBody>
                    <a:bodyPr/>
                    <a:lstStyle/>
                    <a:p>
                      <a:r>
                        <a:rPr lang="uk-UA" sz="2000" dirty="0" err="1">
                          <a:latin typeface="Times New Roman" pitchFamily="18" charset="0"/>
                          <a:cs typeface="Times New Roman" pitchFamily="18" charset="0"/>
                        </a:rPr>
                        <a:t>Зн</a:t>
                      </a:r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чий, чийого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абиякий,</a:t>
                      </a:r>
                    </a:p>
                    <a:p>
                      <a:pPr algn="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абиякого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нікотрий,</a:t>
                      </a:r>
                    </a:p>
                    <a:p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нікотрого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Н. або Р.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Н. або Р.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Н. </a:t>
                      </a:r>
                      <a:r>
                        <a:rPr lang="uk-UA" sz="2000" dirty="0" err="1">
                          <a:latin typeface="Times New Roman" pitchFamily="18" charset="0"/>
                          <a:cs typeface="Times New Roman" pitchFamily="18" charset="0"/>
                        </a:rPr>
                        <a:t>абоР</a:t>
                      </a:r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907">
                <a:tc>
                  <a:txBody>
                    <a:bodyPr/>
                    <a:lstStyle/>
                    <a:p>
                      <a:r>
                        <a:rPr lang="uk-UA" sz="2000" dirty="0" err="1">
                          <a:latin typeface="Times New Roman" pitchFamily="18" charset="0"/>
                          <a:cs typeface="Times New Roman" pitchFamily="18" charset="0"/>
                        </a:rPr>
                        <a:t>Ор</a:t>
                      </a:r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чиїм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абияким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нікотрим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моїм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цим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всяким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57105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М.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(на) чийому (чиєму), чиїм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аби на якому, (на) абиякому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ні на котрому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(на) моєму, моїм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(на) цьому, цім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(на) всякому, всякім</a:t>
                      </a:r>
                    </a:p>
                  </a:txBody>
                  <a:tcPr marL="64508" marR="64508" marT="32254" marB="322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Ð°Ð¼ÐºÐ¸ Ð´Ð»Ñ ÑÐµÐºÑÑ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кутник 2"/>
          <p:cNvSpPr/>
          <p:nvPr/>
        </p:nvSpPr>
        <p:spPr>
          <a:xfrm>
            <a:off x="642910" y="714356"/>
            <a:ext cx="7715303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Займенники, співвідносні з числівниками</a:t>
            </a: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/>
        </p:nvGraphicFramePr>
        <p:xfrm>
          <a:off x="500035" y="1428736"/>
          <a:ext cx="8143930" cy="4864844"/>
        </p:xfrm>
        <a:graphic>
          <a:graphicData uri="http://schemas.openxmlformats.org/drawingml/2006/table">
            <a:tbl>
              <a:tblPr/>
              <a:tblGrid>
                <a:gridCol w="1628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8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87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6382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Н.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жодний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стільки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казна-скільки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ніскільки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382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Р.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жодного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стількох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казна-скільки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ніскількох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101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Д.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жодному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стільком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казна-скільком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ніскільком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507">
                <a:tc>
                  <a:txBody>
                    <a:bodyPr/>
                    <a:lstStyle/>
                    <a:p>
                      <a:r>
                        <a:rPr lang="uk-UA" sz="2000" dirty="0" err="1">
                          <a:latin typeface="Times New Roman" pitchFamily="18" charset="0"/>
                          <a:cs typeface="Times New Roman" pitchFamily="18" charset="0"/>
                        </a:rPr>
                        <a:t>Зн</a:t>
                      </a:r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Н. або Р.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Н. або Р.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err="1">
                          <a:latin typeface="Times New Roman" pitchFamily="18" charset="0"/>
                          <a:cs typeface="Times New Roman" pitchFamily="18" charset="0"/>
                        </a:rPr>
                        <a:t>Н.абоР</a:t>
                      </a:r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Н.абоР.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8101">
                <a:tc>
                  <a:txBody>
                    <a:bodyPr/>
                    <a:lstStyle/>
                    <a:p>
                      <a:r>
                        <a:rPr lang="uk-UA" sz="2000" dirty="0" err="1">
                          <a:latin typeface="Times New Roman" pitchFamily="18" charset="0"/>
                          <a:cs typeface="Times New Roman" pitchFamily="18" charset="0"/>
                        </a:rPr>
                        <a:t>Ор</a:t>
                      </a:r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жодним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стількома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казна-скількома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ніскількома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3311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М .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(на) жодному, жоднім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000">
                          <a:latin typeface="Times New Roman" pitchFamily="18" charset="0"/>
                          <a:cs typeface="Times New Roman" pitchFamily="18" charset="0"/>
                        </a:rPr>
                        <a:t>(на) стількох</a:t>
                      </a: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казна на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скількох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казна-скількох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скількох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latin typeface="Times New Roman" pitchFamily="18" charset="0"/>
                          <a:cs typeface="Times New Roman" pitchFamily="18" charset="0"/>
                        </a:rPr>
                        <a:t>ніскількох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11" marR="90311" marT="45156" marB="451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1082</Words>
  <Application>Microsoft Office PowerPoint</Application>
  <PresentationFormat>Екран (4:3)</PresentationFormat>
  <Paragraphs>208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 Neue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Виктория Зайцева</cp:lastModifiedBy>
  <cp:revision>6</cp:revision>
  <dcterms:created xsi:type="dcterms:W3CDTF">2019-04-07T13:18:48Z</dcterms:created>
  <dcterms:modified xsi:type="dcterms:W3CDTF">2024-04-02T13:37:29Z</dcterms:modified>
</cp:coreProperties>
</file>