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1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ій\Desktop\малюнки\f6c77e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52"/>
            <a:ext cx="7776864" cy="72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896" y="1863355"/>
            <a:ext cx="7919442" cy="18002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Одинадцяте березня</a:t>
            </a:r>
            <a:b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Класна робота</a:t>
            </a:r>
            <a:b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Числівник</a:t>
            </a:r>
            <a:r>
              <a:rPr lang="uk-UA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загальне значення, морфологічні ознаки</a:t>
            </a:r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b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синтаксична роль</a:t>
            </a:r>
          </a:p>
        </p:txBody>
      </p:sp>
    </p:spTree>
    <p:extLst>
      <p:ext uri="{BB962C8B-B14F-4D97-AF65-F5344CB8AC3E}">
        <p14:creationId xmlns:p14="http://schemas.microsoft.com/office/powerpoint/2010/main" val="34364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4" y="186211"/>
            <a:ext cx="1511640" cy="26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ій\Desktop\малюнки\Нолик_Филь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34" y="390567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86211"/>
            <a:ext cx="4010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Запам’ятайте!!!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33147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800" i="1" dirty="0">
                <a:solidFill>
                  <a:srgbClr val="0070C0"/>
                </a:solidFill>
              </a:rPr>
              <a:t>Півтора, кілька, </a:t>
            </a:r>
            <a:endParaRPr lang="uk-UA" sz="4800" i="1" dirty="0" smtClean="0">
              <a:solidFill>
                <a:srgbClr val="0070C0"/>
              </a:solidFill>
            </a:endParaRPr>
          </a:p>
          <a:p>
            <a:pPr algn="r"/>
            <a:r>
              <a:rPr lang="uk-UA" sz="4800" i="1" dirty="0" smtClean="0">
                <a:solidFill>
                  <a:srgbClr val="0070C0"/>
                </a:solidFill>
              </a:rPr>
              <a:t>декілька</a:t>
            </a:r>
            <a:r>
              <a:rPr lang="uk-UA" sz="4800" i="1" dirty="0">
                <a:solidFill>
                  <a:srgbClr val="0070C0"/>
                </a:solidFill>
              </a:rPr>
              <a:t>, кількадесят,  </a:t>
            </a:r>
            <a:endParaRPr lang="uk-UA" sz="4800" i="1" dirty="0" smtClean="0">
              <a:solidFill>
                <a:srgbClr val="0070C0"/>
              </a:solidFill>
            </a:endParaRPr>
          </a:p>
          <a:p>
            <a:pPr algn="r"/>
            <a:r>
              <a:rPr lang="uk-UA" sz="4800" i="1" dirty="0" smtClean="0">
                <a:solidFill>
                  <a:srgbClr val="0070C0"/>
                </a:solidFill>
              </a:rPr>
              <a:t>кільканадцять</a:t>
            </a:r>
            <a:r>
              <a:rPr lang="uk-UA" sz="4800" i="1" dirty="0">
                <a:solidFill>
                  <a:srgbClr val="0070C0"/>
                </a:solidFill>
              </a:rPr>
              <a:t>, </a:t>
            </a:r>
            <a:r>
              <a:rPr lang="uk-UA" sz="4800" i="1" dirty="0" smtClean="0">
                <a:solidFill>
                  <a:srgbClr val="0070C0"/>
                </a:solidFill>
              </a:rPr>
              <a:t>кількасот</a:t>
            </a:r>
            <a:r>
              <a:rPr lang="uk-UA" sz="4800" b="1" i="1" dirty="0" smtClean="0">
                <a:solidFill>
                  <a:srgbClr val="0070C0"/>
                </a:solidFill>
              </a:rPr>
              <a:t> -</a:t>
            </a:r>
          </a:p>
          <a:p>
            <a:r>
              <a:rPr lang="uk-UA" sz="4000" i="1" dirty="0" smtClean="0">
                <a:solidFill>
                  <a:srgbClr val="0070C0"/>
                </a:solidFill>
              </a:rPr>
              <a:t>  </a:t>
            </a:r>
            <a:r>
              <a:rPr lang="uk-UA" sz="5400" b="1" i="1" dirty="0" smtClean="0">
                <a:solidFill>
                  <a:srgbClr val="0070C0"/>
                </a:solidFill>
              </a:rPr>
              <a:t>це </a:t>
            </a:r>
            <a:r>
              <a:rPr lang="uk-UA" sz="5400" b="1" i="1" dirty="0">
                <a:solidFill>
                  <a:srgbClr val="0070C0"/>
                </a:solidFill>
              </a:rPr>
              <a:t>числівники</a:t>
            </a:r>
            <a:r>
              <a:rPr lang="uk-UA" sz="40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7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14" y="71121"/>
            <a:ext cx="755820" cy="13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ій\Desktop\малюнки\Нолик_Филь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63566"/>
            <a:ext cx="1694434" cy="16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86211"/>
            <a:ext cx="5803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Закресліть числівники.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389786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 smtClean="0">
                <a:solidFill>
                  <a:srgbClr val="0070C0"/>
                </a:solidFill>
              </a:rPr>
              <a:t>Десяток, десять, </a:t>
            </a:r>
            <a:r>
              <a:rPr lang="uk-UA" sz="4800" i="1" dirty="0">
                <a:solidFill>
                  <a:srgbClr val="0070C0"/>
                </a:solidFill>
              </a:rPr>
              <a:t>подвоїти, двоїтися, другий, двійка, двійник, три, потрійний, трійка, трикутник, потроїти, чотири, четвірка, чверть, четверо, четвертий.</a:t>
            </a:r>
          </a:p>
        </p:txBody>
      </p:sp>
    </p:spTree>
    <p:extLst>
      <p:ext uri="{BB962C8B-B14F-4D97-AF65-F5344CB8AC3E}">
        <p14:creationId xmlns:p14="http://schemas.microsoft.com/office/powerpoint/2010/main" val="30419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4" y="63988"/>
            <a:ext cx="755820" cy="13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ій\Desktop\малюнки\Нолик_Филь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63566"/>
            <a:ext cx="1694434" cy="16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678" y="195001"/>
            <a:ext cx="7448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Замініть слова числівниками.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62880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 smtClean="0">
                <a:solidFill>
                  <a:srgbClr val="0070C0"/>
                </a:solidFill>
              </a:rPr>
              <a:t>Чверть </a:t>
            </a:r>
            <a:r>
              <a:rPr lang="uk-UA" sz="4800" i="1" dirty="0">
                <a:solidFill>
                  <a:srgbClr val="0070C0"/>
                </a:solidFill>
              </a:rPr>
              <a:t>години </a:t>
            </a:r>
            <a:r>
              <a:rPr lang="uk-UA" sz="4800" i="1" dirty="0" smtClean="0">
                <a:solidFill>
                  <a:srgbClr val="0070C0"/>
                </a:solidFill>
              </a:rPr>
              <a:t>–</a:t>
            </a:r>
          </a:p>
          <a:p>
            <a:r>
              <a:rPr lang="uk-UA" sz="4800" i="1" dirty="0" smtClean="0">
                <a:solidFill>
                  <a:srgbClr val="0070C0"/>
                </a:solidFill>
              </a:rPr>
              <a:t>Полудень </a:t>
            </a:r>
            <a:r>
              <a:rPr lang="uk-UA" sz="4800" i="1" dirty="0">
                <a:solidFill>
                  <a:srgbClr val="0070C0"/>
                </a:solidFill>
              </a:rPr>
              <a:t>– </a:t>
            </a:r>
          </a:p>
          <a:p>
            <a:r>
              <a:rPr lang="uk-UA" sz="4800" i="1" dirty="0" smtClean="0">
                <a:solidFill>
                  <a:srgbClr val="0070C0"/>
                </a:solidFill>
              </a:rPr>
              <a:t>Дюжина </a:t>
            </a:r>
            <a:r>
              <a:rPr lang="uk-UA" sz="4800" i="1" dirty="0">
                <a:solidFill>
                  <a:srgbClr val="0070C0"/>
                </a:solidFill>
              </a:rPr>
              <a:t>– </a:t>
            </a:r>
            <a:r>
              <a:rPr lang="uk-UA" sz="4800" i="1" dirty="0" smtClean="0">
                <a:solidFill>
                  <a:srgbClr val="0070C0"/>
                </a:solidFill>
              </a:rPr>
              <a:t> </a:t>
            </a:r>
            <a:endParaRPr lang="uk-UA" sz="4800" i="1" dirty="0">
              <a:solidFill>
                <a:srgbClr val="0070C0"/>
              </a:solidFill>
            </a:endParaRPr>
          </a:p>
          <a:p>
            <a:endParaRPr lang="uk-UA" sz="4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4" y="63988"/>
            <a:ext cx="755820" cy="13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ій\Desktop\малюнки\Нолик_Филь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63566"/>
            <a:ext cx="1694434" cy="16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678" y="195001"/>
            <a:ext cx="68733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Визначте синтаксичну роль</a:t>
            </a:r>
          </a:p>
          <a:p>
            <a:pPr algn="ctr"/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ислівників.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856" y="1641551"/>
            <a:ext cx="84768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 i="1" dirty="0" smtClean="0">
                <a:solidFill>
                  <a:srgbClr val="0070C0"/>
                </a:solidFill>
              </a:rPr>
              <a:t>1. </a:t>
            </a:r>
            <a:r>
              <a:rPr lang="uk-UA" sz="3600" b="1" i="1" dirty="0" smtClean="0">
                <a:solidFill>
                  <a:srgbClr val="0070C0"/>
                </a:solidFill>
              </a:rPr>
              <a:t>Мій син навчається в першому класі.</a:t>
            </a:r>
            <a:endParaRPr lang="uk-UA" sz="3600" b="1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600" b="1" i="1" dirty="0">
                <a:solidFill>
                  <a:srgbClr val="0070C0"/>
                </a:solidFill>
              </a:rPr>
              <a:t>2. Два плюс два – чотири</a:t>
            </a:r>
            <a:r>
              <a:rPr lang="uk-UA" sz="3600" b="1" i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uk-UA" sz="3600" b="1" i="1" dirty="0" smtClean="0">
                <a:solidFill>
                  <a:srgbClr val="0070C0"/>
                </a:solidFill>
              </a:rPr>
              <a:t>3. Сергій чекав Олену дві години.</a:t>
            </a:r>
          </a:p>
          <a:p>
            <a:pPr>
              <a:lnSpc>
                <a:spcPct val="150000"/>
              </a:lnSpc>
            </a:pPr>
            <a:r>
              <a:rPr lang="uk-UA" sz="3600" b="1" i="1" dirty="0" smtClean="0">
                <a:solidFill>
                  <a:srgbClr val="0070C0"/>
                </a:solidFill>
              </a:rPr>
              <a:t>4. </a:t>
            </a:r>
            <a:r>
              <a:rPr lang="ru-RU" sz="3600" b="1" i="1" dirty="0">
                <a:solidFill>
                  <a:srgbClr val="0070C0"/>
                </a:solidFill>
              </a:rPr>
              <a:t>Три </a:t>
            </a:r>
            <a:r>
              <a:rPr lang="ru-RU" sz="3600" b="1" i="1" dirty="0" err="1">
                <a:solidFill>
                  <a:srgbClr val="0070C0"/>
                </a:solidFill>
              </a:rPr>
              <a:t>явори</a:t>
            </a:r>
            <a:r>
              <a:rPr lang="ru-RU" sz="3600" b="1" i="1" dirty="0">
                <a:solidFill>
                  <a:srgbClr val="0070C0"/>
                </a:solidFill>
              </a:rPr>
              <a:t> посадила сестра при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долині</a:t>
            </a:r>
            <a:r>
              <a:rPr lang="ru-RU" sz="3600" b="1" i="1" dirty="0">
                <a:solidFill>
                  <a:srgbClr val="0070C0"/>
                </a:solidFill>
              </a:rPr>
              <a:t>.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7992888" cy="2736304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Числівник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 самостійна частина мови, яка означає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кількість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предметів або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порядок їх при лічбі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24" y="3140968"/>
            <a:ext cx="2094095" cy="36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384900">
            <a:off x="879937" y="5082207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endParaRPr lang="uk-UA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318503">
            <a:off x="5868143" y="5594640"/>
            <a:ext cx="144302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’ять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8718" y="4445947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шостий</a:t>
            </a:r>
            <a:endParaRPr lang="uk-U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899599">
            <a:off x="7922113" y="300569"/>
            <a:ext cx="104355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сто</a:t>
            </a:r>
            <a:endParaRPr lang="uk-UA" sz="4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5979360"/>
            <a:ext cx="412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вадцять восьмий</a:t>
            </a:r>
            <a:endParaRPr lang="uk-UA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0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" y="-294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485" y="980728"/>
            <a:ext cx="7919442" cy="1800200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Числівник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відповідає на запитання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скільки?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котрИй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котрА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котрЕ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котрІ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Сергій\Desktop\малюнки\Нолик_Филь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068960"/>
            <a:ext cx="3377952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656095">
            <a:off x="2299586" y="3493724"/>
            <a:ext cx="113845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сім</a:t>
            </a:r>
            <a:endParaRPr lang="uk-UA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175790">
            <a:off x="4031019" y="3736417"/>
            <a:ext cx="288758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’ятдесятий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3735" y="5301207"/>
            <a:ext cx="222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сьома</a:t>
            </a:r>
            <a:endParaRPr lang="uk-UA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631998">
            <a:off x="5028023" y="5485873"/>
            <a:ext cx="421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 двадцять перше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5322" y="3316858"/>
            <a:ext cx="1772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треті</a:t>
            </a:r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593372"/>
            <a:ext cx="2510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одна п’ята</a:t>
            </a:r>
            <a:endParaRPr lang="uk-U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6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485" y="620688"/>
            <a:ext cx="7919442" cy="1800200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Числівники </a:t>
            </a: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значенням та граматичними ознаками поділяються на </a:t>
            </a:r>
            <a:endParaRPr lang="uk-UA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64502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кількісні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3661071"/>
            <a:ext cx="2778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порядкОві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220033">
            <a:off x="3167660" y="2565425"/>
            <a:ext cx="484632" cy="123839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 rot="19426716">
            <a:off x="4852919" y="2565426"/>
            <a:ext cx="484632" cy="123839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14" y="3495815"/>
            <a:ext cx="1897260" cy="33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283" y="404664"/>
            <a:ext cx="3956248" cy="4525963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Кількісні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числівники означають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число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або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кількість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і відповідають на запитання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скільки?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Наприклад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uk-UA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сорок два, четверо, одна </a:t>
            </a: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шоста.</a:t>
            </a:r>
            <a:endParaRPr lang="uk-UA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836712"/>
            <a:ext cx="4038600" cy="5832648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Порядкові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числівники 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означають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порядок 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предметів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при лічбі 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і відповідають на запитання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котрий? котра? котре? котрі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uk-UA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Наприклад: </a:t>
            </a: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другий, одинадцята, двадцяте, десяті.</a:t>
            </a:r>
            <a:endParaRPr lang="uk-UA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293096"/>
            <a:ext cx="1540309" cy="26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ій\Desktop\малюнки\Нолик_Филь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4958" y="94535"/>
            <a:ext cx="3956248" cy="6070769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Кількісні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числівники 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змінюються лише за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відмінками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. 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Виняток: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один (одна, одне, одні), два (дві), обидва (обидві), півтора (півтори),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 нуль, тисяча, мільйон,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      мільярд.</a:t>
            </a:r>
            <a:endParaRPr lang="uk-UA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836712"/>
            <a:ext cx="4038600" cy="3888432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Порядкові</a:t>
            </a: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числівники змінюються за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родами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,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числами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,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відмінками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.</a:t>
            </a:r>
            <a:endParaRPr lang="uk-UA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9" y="4869160"/>
            <a:ext cx="1210125" cy="21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ій\Desktop\малюнки\Нолик_Филь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93" y="0"/>
            <a:ext cx="7919442" cy="1800200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Числівники бувають різними членами речення.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945" y="1484784"/>
            <a:ext cx="7120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1. </a:t>
            </a:r>
            <a:r>
              <a:rPr lang="uk-UA" sz="4400" b="1" i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Семеро</a:t>
            </a:r>
            <a:r>
              <a:rPr lang="uk-UA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4400" b="1" i="1" u="dash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одного</a:t>
            </a:r>
            <a:r>
              <a:rPr lang="uk-UA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4400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не ждуть.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443" y="2300324"/>
            <a:ext cx="7699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2. Світ широкий, а мати </a:t>
            </a:r>
            <a:r>
              <a:rPr lang="uk-UA" sz="4400" b="1" i="1" u="dbl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одна</a:t>
            </a:r>
            <a:r>
              <a:rPr lang="uk-UA" sz="4400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436" y="3090000"/>
            <a:ext cx="67590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3. Урок відбудеться в </a:t>
            </a:r>
            <a:endParaRPr lang="uk-UA" sz="4400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r>
              <a:rPr lang="uk-UA" sz="4400" b="1" i="1" u="wavyHeavy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шістнадцятому</a:t>
            </a:r>
            <a:r>
              <a:rPr lang="uk-UA" sz="4400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4400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кабінеті.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2439" y="4536550"/>
            <a:ext cx="83559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4. Тарас Шевченко </a:t>
            </a:r>
            <a:r>
              <a:rPr lang="ru-RU" sz="4400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народився</a:t>
            </a:r>
            <a:r>
              <a:rPr lang="ru-RU" sz="4400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ru-RU" sz="4400" b="1" i="1" u="dotDash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тисяча</a:t>
            </a:r>
            <a:r>
              <a:rPr lang="ru-RU" sz="4400" b="1" i="1" u="dotDash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ru-RU" sz="4400" b="1" i="1" u="dotDash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вісімсот</a:t>
            </a:r>
            <a:r>
              <a:rPr lang="ru-RU" sz="4400" b="1" i="1" u="dotDash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ru-RU" sz="4400" b="1" i="1" u="dotDash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чотирнадцятого</a:t>
            </a:r>
            <a:r>
              <a:rPr lang="ru-RU" sz="4400" b="1" i="1" u="dotDash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ru-RU" sz="4400" i="1" u="dotDash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року</a:t>
            </a:r>
            <a:r>
              <a:rPr lang="ru-RU" sz="4400" i="1" u="dotDash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00B050"/>
                  </a:solidFill>
                </a:uFill>
                <a:latin typeface="+mj-lt"/>
                <a:ea typeface="+mj-ea"/>
                <a:cs typeface="+mj-cs"/>
              </a:rPr>
              <a:t>.</a:t>
            </a:r>
            <a:endParaRPr lang="uk-UA" sz="4400" i="1" u="dotDash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Fill>
                <a:solidFill>
                  <a:srgbClr val="00B050"/>
                </a:solidFill>
              </a:u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63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16" y="2708920"/>
            <a:ext cx="2229514" cy="38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3341" y="137739"/>
            <a:ext cx="3595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Розрізняймо: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714" y="1988840"/>
            <a:ext cx="9621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>
                <a:solidFill>
                  <a:srgbClr val="0070C0"/>
                </a:solidFill>
              </a:rPr>
              <a:t>д</a:t>
            </a:r>
            <a:r>
              <a:rPr lang="uk-UA" sz="4000" i="1" dirty="0" smtClean="0">
                <a:solidFill>
                  <a:srgbClr val="0070C0"/>
                </a:solidFill>
              </a:rPr>
              <a:t>ва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98396" y="907179"/>
            <a:ext cx="3066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числівники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3674" y="907180"/>
            <a:ext cx="4700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інші частини мови</a:t>
            </a:r>
            <a:endParaRPr lang="uk-UA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099330" y="1844824"/>
            <a:ext cx="34921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rgbClr val="0070C0"/>
                </a:solidFill>
              </a:rPr>
              <a:t>подвоїти </a:t>
            </a:r>
          </a:p>
          <a:p>
            <a:r>
              <a:rPr lang="uk-UA" sz="4000" i="1" dirty="0" smtClean="0">
                <a:solidFill>
                  <a:srgbClr val="0070C0"/>
                </a:solidFill>
              </a:rPr>
              <a:t>подвійний</a:t>
            </a:r>
          </a:p>
          <a:p>
            <a:r>
              <a:rPr lang="uk-UA" sz="4000" i="1" dirty="0" smtClean="0">
                <a:solidFill>
                  <a:srgbClr val="0070C0"/>
                </a:solidFill>
              </a:rPr>
              <a:t>двійка</a:t>
            </a:r>
          </a:p>
          <a:p>
            <a:r>
              <a:rPr lang="uk-UA" sz="4000" i="1" dirty="0" smtClean="0">
                <a:solidFill>
                  <a:srgbClr val="0070C0"/>
                </a:solidFill>
              </a:rPr>
              <a:t>двічі</a:t>
            </a:r>
          </a:p>
          <a:p>
            <a:r>
              <a:rPr lang="uk-UA" sz="4000" i="1" dirty="0" smtClean="0">
                <a:solidFill>
                  <a:srgbClr val="0070C0"/>
                </a:solidFill>
              </a:rPr>
              <a:t>двоповерховий</a:t>
            </a:r>
          </a:p>
          <a:p>
            <a:r>
              <a:rPr lang="uk-UA" sz="4000" i="1" dirty="0" smtClean="0">
                <a:solidFill>
                  <a:srgbClr val="0070C0"/>
                </a:solidFill>
              </a:rPr>
              <a:t> </a:t>
            </a:r>
            <a:endParaRPr lang="uk-UA" sz="4000" i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39" y="2973725"/>
            <a:ext cx="3627895" cy="36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375"/>
            <a:ext cx="9034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Сергій\Desktop\малюнки\Сим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26" y="2476806"/>
            <a:ext cx="2016224" cy="35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273" y="137739"/>
            <a:ext cx="4241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Зверніть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увагу!!!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499611"/>
            <a:ext cx="86835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Слова</a:t>
            </a:r>
            <a:r>
              <a:rPr lang="ru-RU" sz="4000" i="1" dirty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FFC000"/>
                </a:solidFill>
              </a:rPr>
              <a:t>половина, </a:t>
            </a:r>
            <a:r>
              <a:rPr lang="ru-RU" sz="4000" b="1" i="1" dirty="0" err="1">
                <a:solidFill>
                  <a:srgbClr val="FFC000"/>
                </a:solidFill>
              </a:rPr>
              <a:t>третина</a:t>
            </a:r>
            <a:r>
              <a:rPr lang="ru-RU" sz="4000" b="1" i="1" dirty="0">
                <a:solidFill>
                  <a:srgbClr val="FFC000"/>
                </a:solidFill>
              </a:rPr>
              <a:t>, </a:t>
            </a:r>
            <a:r>
              <a:rPr lang="ru-RU" sz="4000" b="1" i="1" dirty="0" err="1">
                <a:solidFill>
                  <a:srgbClr val="FFC000"/>
                </a:solidFill>
              </a:rPr>
              <a:t>чверть</a:t>
            </a:r>
            <a:r>
              <a:rPr lang="ru-RU" sz="4000" b="1" i="1" dirty="0">
                <a:solidFill>
                  <a:srgbClr val="FFC000"/>
                </a:solidFill>
              </a:rPr>
              <a:t> </a:t>
            </a:r>
            <a:r>
              <a:rPr lang="ru-RU" sz="4000" i="1" dirty="0">
                <a:solidFill>
                  <a:srgbClr val="0070C0"/>
                </a:solidFill>
              </a:rPr>
              <a:t>—</a:t>
            </a:r>
          </a:p>
          <a:p>
            <a:r>
              <a:rPr lang="ru-RU" sz="4000" i="1" dirty="0">
                <a:solidFill>
                  <a:srgbClr val="0070C0"/>
                </a:solidFill>
              </a:rPr>
              <a:t> </a:t>
            </a:r>
            <a:r>
              <a:rPr lang="ru-RU" sz="4000" b="1" i="1" dirty="0" err="1">
                <a:solidFill>
                  <a:srgbClr val="0070C0"/>
                </a:solidFill>
              </a:rPr>
              <a:t>іменники</a:t>
            </a:r>
            <a:r>
              <a:rPr lang="ru-RU" sz="4000" i="1" dirty="0">
                <a:solidFill>
                  <a:srgbClr val="0070C0"/>
                </a:solidFill>
              </a:rPr>
              <a:t>.</a:t>
            </a:r>
            <a:br>
              <a:rPr lang="ru-RU" sz="4000" i="1" dirty="0">
                <a:solidFill>
                  <a:srgbClr val="0070C0"/>
                </a:solidFill>
              </a:rPr>
            </a:br>
            <a:endParaRPr lang="uk-UA" sz="4000" i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2620"/>
            <a:ext cx="3002355" cy="300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324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Одинадцяте березня Класна робота Числівник: загальне значення, морфологічні ознаки,  синтаксична роль</vt:lpstr>
      <vt:lpstr>Числівник – це самостійна частина мови, яка означає число, кількість предметів або порядок їх при лічбі.</vt:lpstr>
      <vt:lpstr>Числівник відповідає на запитання скільки? котрИй? котрА? котрЕ? котрІ?</vt:lpstr>
      <vt:lpstr>Числівники за значенням та граматичними ознаками поділяються на </vt:lpstr>
      <vt:lpstr>Презентация PowerPoint</vt:lpstr>
      <vt:lpstr>Презентация PowerPoint</vt:lpstr>
      <vt:lpstr>Числівники бувають різними членами речення.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Числівник: загальне значення, морфологічні ознаки, синтаксична роль</dc:title>
  <dc:creator>Сергій</dc:creator>
  <cp:lastModifiedBy>User</cp:lastModifiedBy>
  <cp:revision>25</cp:revision>
  <dcterms:created xsi:type="dcterms:W3CDTF">2020-03-29T13:46:05Z</dcterms:created>
  <dcterms:modified xsi:type="dcterms:W3CDTF">2024-03-09T17:21:14Z</dcterms:modified>
</cp:coreProperties>
</file>