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1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E680E-984D-450B-9C59-EE394C6F2D5C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EEFE1-90AB-4B54-8A2D-00A1DBEB083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194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292d33ebb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292d33ebb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1706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292d33ebb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7292d33ebb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818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it-IT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E5A5-55B2-4000-A911-CA1DCECB19B1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38B-3883-4E0B-92ED-F7D50E97BF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6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E5A5-55B2-4000-A911-CA1DCECB19B1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38B-3883-4E0B-92ED-F7D50E97BF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486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E5A5-55B2-4000-A911-CA1DCECB19B1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38B-3883-4E0B-92ED-F7D50E97BF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858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320333" y="624134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" smtClean="0"/>
              <a:pPr/>
              <a:t>‹#›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94784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E5A5-55B2-4000-A911-CA1DCECB19B1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38B-3883-4E0B-92ED-F7D50E97BF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249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E5A5-55B2-4000-A911-CA1DCECB19B1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38B-3883-4E0B-92ED-F7D50E97BF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38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E5A5-55B2-4000-A911-CA1DCECB19B1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38B-3883-4E0B-92ED-F7D50E97BF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26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E5A5-55B2-4000-A911-CA1DCECB19B1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38B-3883-4E0B-92ED-F7D50E97BF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27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E5A5-55B2-4000-A911-CA1DCECB19B1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38B-3883-4E0B-92ED-F7D50E97BF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37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E5A5-55B2-4000-A911-CA1DCECB19B1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38B-3883-4E0B-92ED-F7D50E97BF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231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E5A5-55B2-4000-A911-CA1DCECB19B1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38B-3883-4E0B-92ED-F7D50E97BF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19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E5A5-55B2-4000-A911-CA1DCECB19B1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7C38B-3883-4E0B-92ED-F7D50E97BF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76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6E5A5-55B2-4000-A911-CA1DCECB19B1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7C38B-3883-4E0B-92ED-F7D50E97BF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75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5828" y="1523778"/>
            <a:ext cx="66620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Числівники кількісні </a:t>
            </a:r>
            <a:r>
              <a:rPr lang="uk-UA" sz="4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(на позначення цілих чисел, дробові, </a:t>
            </a:r>
            <a:r>
              <a:rPr lang="uk-UA" sz="4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збірні</a:t>
            </a:r>
            <a:r>
              <a:rPr lang="it-IT" sz="4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неозначено-кількісні</a:t>
            </a:r>
            <a:r>
              <a:rPr lang="uk-UA" sz="4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it-IT" sz="48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4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 порядкові</a:t>
            </a:r>
            <a:endParaRPr lang="it-IT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5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69027" y="1638073"/>
            <a:ext cx="7561943" cy="4171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uk-UA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Утворити за поданим зразком власне кількісні, збірні, дробові, порядкові числівники</a:t>
            </a:r>
            <a:r>
              <a:rPr lang="uk-UA" sz="3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Зразок: 2 – два – двоє – одна друга – другий.</a:t>
            </a:r>
            <a:endParaRPr lang="it-IT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4, 6, 8, 9, 11, 14, 30.</a:t>
            </a:r>
            <a:endParaRPr lang="it-IT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Які таємниці мають бджоли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85" y="163013"/>
            <a:ext cx="2897868" cy="2897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874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313" y="673346"/>
            <a:ext cx="9158515" cy="5445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Розподільний </a:t>
            </a:r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диктант</a:t>
            </a:r>
            <a:endParaRPr lang="it-IT" sz="3600" dirty="0" smtClean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3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Завдання:</a:t>
            </a: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записати числівники у дві колонки: в першу – кількісні, у другу – порядкові.</a:t>
            </a:r>
            <a:endParaRPr lang="it-IT" sz="36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Двадцять п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ять, п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ять восьмих, сімнадцятий, шестеро, четвертого, сто, три </a:t>
            </a:r>
            <a:r>
              <a:rPr lang="uk-UA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дев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’я</a:t>
            </a: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тих, одинадцятеро, </a:t>
            </a:r>
            <a:r>
              <a:rPr lang="uk-UA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дев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uk-UA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ятий</a:t>
            </a: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вісімдесят, семисотий, чотириста, </a:t>
            </a:r>
            <a:r>
              <a:rPr lang="uk-UA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тринадцятий</a:t>
            </a:r>
            <a:r>
              <a:rPr lang="it-IT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сто три, другий, одна восьма, двадцятий, сороковий.</a:t>
            </a:r>
            <a:endParaRPr lang="it-IT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916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4400" y="1622073"/>
            <a:ext cx="6096000" cy="46399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uk-UA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Записати словосполучення, поєднавши правильно числівники з іменниками</a:t>
            </a:r>
            <a:r>
              <a:rPr lang="uk-UA" sz="3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uk-UA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ятеро</a:t>
            </a: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учень; шість, година; три, друзів; двісті, метр; дванадцять, година; вісім, гривня.</a:t>
            </a: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Inness911: Бджілка - ВІРШ, Вірші, поезія. Клуб поез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710747"/>
            <a:ext cx="20097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22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81086" y="835918"/>
            <a:ext cx="89689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Кількісні </a:t>
            </a:r>
            <a:r>
              <a:rPr lang="uk-UA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числівники</a:t>
            </a:r>
            <a:r>
              <a:rPr lang="it-IT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поділяють </a:t>
            </a:r>
            <a:r>
              <a:rPr lang="uk-UA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розряди: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9736" y="2492896"/>
            <a:ext cx="2595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цілі числа; </a:t>
            </a:r>
            <a:endParaRPr lang="ru-RU" sz="40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96000" y="3500438"/>
            <a:ext cx="21236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дробові; </a:t>
            </a:r>
            <a:endParaRPr lang="ru-RU" sz="40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81554" y="4857760"/>
            <a:ext cx="15680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збірні.</a:t>
            </a:r>
            <a:endParaRPr lang="ru-RU" sz="40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Идеи на тему «Бджілки» (900+) | пчелиная тематика, пчела, пчелинное  искусс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86" y="4075745"/>
            <a:ext cx="3059339" cy="2271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62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14505" y="966861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4400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Цілі числа</a:t>
            </a:r>
          </a:p>
          <a:p>
            <a:pPr algn="ctr"/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(означають кількість предметів у цілих одиницях): </a:t>
            </a:r>
          </a:p>
          <a:p>
            <a:pPr algn="ctr"/>
            <a:r>
              <a:rPr lang="uk-UA" sz="4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п’ять, сім, сорок.</a:t>
            </a:r>
            <a:endParaRPr lang="ru-RU" sz="44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Які таємниці мають бджоли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6" y="1118053"/>
            <a:ext cx="3289754" cy="328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627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7389" y="333619"/>
            <a:ext cx="68580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Дробові</a:t>
            </a:r>
            <a:r>
              <a:rPr lang="uk-UA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(означають кількість частин, виділених у складі цілого): </a:t>
            </a:r>
            <a:r>
              <a:rPr lang="uk-UA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півтора, півтораста, три цілі й сім сотих.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17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6286" y="1289536"/>
            <a:ext cx="56016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Збірні</a:t>
            </a:r>
          </a:p>
          <a:p>
            <a:pPr algn="ctr"/>
            <a:r>
              <a:rPr lang="uk-UA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(означають кількість предметів, яка сприймається як єдине неподільне ціле): </a:t>
            </a:r>
            <a:r>
              <a:rPr lang="uk-UA" sz="40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четверо, десятеро, шістнадцятеро. </a:t>
            </a:r>
            <a:endParaRPr lang="ru-RU" sz="4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Идеи на тему «Бджілки» (900+) | пчелиная тематика, пчела, пчелинное  искусс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6" y="767092"/>
            <a:ext cx="3407682" cy="253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54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8189" y="1981200"/>
            <a:ext cx="68580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Неозначено-кількісні</a:t>
            </a:r>
            <a:endParaRPr lang="uk-UA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0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4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означають</a:t>
            </a:r>
            <a:r>
              <a:rPr lang="it-IT" sz="4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загальну,</a:t>
            </a:r>
            <a:r>
              <a:rPr lang="it-IT" sz="4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 </a:t>
            </a:r>
            <a:r>
              <a:rPr lang="uk-UA" sz="4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4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визначену</a:t>
            </a:r>
            <a:r>
              <a:rPr lang="it-IT" sz="4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uk-UA" sz="40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endParaRPr lang="it-IT" sz="4000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it-IT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ілька, мало, кількасот, чимало</a:t>
            </a:r>
            <a:r>
              <a:rPr lang="uk-UA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Проект на тему &quot;Бджілка трудівниця&quot; | Інші методичні матеріали.  Природознавс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118" y="76200"/>
            <a:ext cx="3619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98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415600" y="-83500"/>
            <a:ext cx="11360800" cy="144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uk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Від поданих кількісних числівників </a:t>
            </a:r>
            <a:r>
              <a:rPr lang="uk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утворити</a:t>
            </a:r>
            <a:r>
              <a:rPr lang="it-IT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порядкові </a:t>
            </a:r>
            <a:r>
              <a:rPr lang="uk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 зразком:</a:t>
            </a:r>
            <a:endParaRPr b="1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uk" b="1" dirty="0">
                <a:latin typeface="Times New Roman"/>
                <a:ea typeface="Times New Roman"/>
                <a:cs typeface="Times New Roman"/>
                <a:sym typeface="Times New Roman"/>
              </a:rPr>
              <a:t>Дев’ять -  дев’ятий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uk" b="1" dirty="0">
                <a:latin typeface="Times New Roman"/>
                <a:ea typeface="Times New Roman"/>
                <a:cs typeface="Times New Roman"/>
                <a:sym typeface="Times New Roman"/>
              </a:rPr>
              <a:t>один -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uk" b="1" dirty="0">
                <a:latin typeface="Times New Roman"/>
                <a:ea typeface="Times New Roman"/>
                <a:cs typeface="Times New Roman"/>
                <a:sym typeface="Times New Roman"/>
              </a:rPr>
              <a:t>три -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uk" b="1" dirty="0">
                <a:latin typeface="Times New Roman"/>
                <a:ea typeface="Times New Roman"/>
                <a:cs typeface="Times New Roman"/>
                <a:sym typeface="Times New Roman"/>
              </a:rPr>
              <a:t>сорок -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uk" b="1" dirty="0">
                <a:latin typeface="Times New Roman"/>
                <a:ea typeface="Times New Roman"/>
                <a:cs typeface="Times New Roman"/>
                <a:sym typeface="Times New Roman"/>
              </a:rPr>
              <a:t>сто - 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uk" b="1" dirty="0">
                <a:latin typeface="Times New Roman"/>
                <a:ea typeface="Times New Roman"/>
                <a:cs typeface="Times New Roman"/>
                <a:sym typeface="Times New Roman"/>
              </a:rPr>
              <a:t>вісім -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uk" b="1" dirty="0">
                <a:latin typeface="Times New Roman"/>
                <a:ea typeface="Times New Roman"/>
                <a:cs typeface="Times New Roman"/>
                <a:sym typeface="Times New Roman"/>
              </a:rPr>
              <a:t>чотирнадцять -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uk" b="1" dirty="0">
                <a:latin typeface="Times New Roman"/>
                <a:ea typeface="Times New Roman"/>
                <a:cs typeface="Times New Roman"/>
                <a:sym typeface="Times New Roman"/>
              </a:rPr>
              <a:t>двадцять -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uk" b="1" dirty="0">
                <a:latin typeface="Times New Roman"/>
                <a:ea typeface="Times New Roman"/>
                <a:cs typeface="Times New Roman"/>
                <a:sym typeface="Times New Roman"/>
              </a:rPr>
              <a:t>тридцять один -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50" name="Picture 2" descr="Які таємниці мають бджоли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723" y="1577067"/>
            <a:ext cx="4315734" cy="431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66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>
            <a:spLocks noGrp="1"/>
          </p:cNvSpPr>
          <p:nvPr>
            <p:ph type="title"/>
          </p:nvPr>
        </p:nvSpPr>
        <p:spPr>
          <a:xfrm>
            <a:off x="415600" y="0"/>
            <a:ext cx="11360800" cy="121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uk" sz="48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Перевіримо</a:t>
            </a:r>
            <a:r>
              <a:rPr lang="uk" sz="48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it-IT" sz="48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it-IT" sz="48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uk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Google Shape;151;p28"/>
          <p:cNvSpPr txBox="1">
            <a:spLocks noGrp="1"/>
          </p:cNvSpPr>
          <p:nvPr>
            <p:ph type="body" idx="1"/>
          </p:nvPr>
        </p:nvSpPr>
        <p:spPr>
          <a:xfrm>
            <a:off x="415600" y="578000"/>
            <a:ext cx="11360800" cy="551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endParaRPr lang="it-IT" sz="4267" b="1" dirty="0" smtClean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uk" sz="4267" dirty="0" smtClean="0">
                <a:latin typeface="Arial"/>
                <a:ea typeface="Arial"/>
                <a:cs typeface="Arial"/>
                <a:sym typeface="Arial"/>
              </a:rPr>
              <a:t>Один </a:t>
            </a:r>
            <a:r>
              <a:rPr lang="uk" sz="4267" dirty="0">
                <a:latin typeface="Arial"/>
                <a:ea typeface="Arial"/>
                <a:cs typeface="Arial"/>
                <a:sym typeface="Arial"/>
              </a:rPr>
              <a:t>– перший</a:t>
            </a:r>
            <a:endParaRPr sz="4267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uk" sz="4267" dirty="0">
                <a:latin typeface="Arial"/>
                <a:ea typeface="Arial"/>
                <a:cs typeface="Arial"/>
                <a:sym typeface="Arial"/>
              </a:rPr>
              <a:t>три –    третій</a:t>
            </a:r>
            <a:endParaRPr sz="4267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uk" sz="4267" dirty="0">
                <a:latin typeface="Arial"/>
                <a:ea typeface="Arial"/>
                <a:cs typeface="Arial"/>
                <a:sym typeface="Arial"/>
              </a:rPr>
              <a:t>сорок – сороковий</a:t>
            </a:r>
            <a:endParaRPr sz="4267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uk" sz="4267" dirty="0">
                <a:latin typeface="Arial"/>
                <a:ea typeface="Arial"/>
                <a:cs typeface="Arial"/>
                <a:sym typeface="Arial"/>
              </a:rPr>
              <a:t>сто –  сотий</a:t>
            </a:r>
            <a:endParaRPr sz="4267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uk" sz="4267" dirty="0">
                <a:latin typeface="Arial"/>
                <a:ea typeface="Arial"/>
                <a:cs typeface="Arial"/>
                <a:sym typeface="Arial"/>
              </a:rPr>
              <a:t>вісім – восьмий</a:t>
            </a:r>
            <a:endParaRPr sz="4267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uk" sz="4267" dirty="0">
                <a:latin typeface="Arial"/>
                <a:ea typeface="Arial"/>
                <a:cs typeface="Arial"/>
                <a:sym typeface="Arial"/>
              </a:rPr>
              <a:t>чотирнадцять – чотирнадцятий</a:t>
            </a:r>
            <a:endParaRPr sz="4267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uk" sz="4267" dirty="0">
                <a:latin typeface="Arial"/>
                <a:ea typeface="Arial"/>
                <a:cs typeface="Arial"/>
                <a:sym typeface="Arial"/>
              </a:rPr>
              <a:t>двадцять –  двадцятий</a:t>
            </a:r>
            <a:endParaRPr sz="4267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uk" sz="4267" dirty="0">
                <a:latin typeface="Arial"/>
                <a:ea typeface="Arial"/>
                <a:cs typeface="Arial"/>
                <a:sym typeface="Arial"/>
              </a:rPr>
              <a:t>тридцять один – тридцять перший</a:t>
            </a:r>
            <a:endParaRPr sz="4267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Aft>
                <a:spcPts val="2133"/>
              </a:spcAft>
              <a:buNone/>
            </a:pPr>
            <a:endParaRPr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772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3486" y="0"/>
            <a:ext cx="966651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Групування числівників</a:t>
            </a:r>
            <a:endParaRPr lang="uk-UA" sz="3600" b="0" i="0" dirty="0" smtClean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Згрупувати </a:t>
            </a:r>
            <a:r>
              <a:rPr lang="uk-UA" sz="3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числівники:</a:t>
            </a:r>
            <a:endParaRPr lang="uk-UA" sz="3600" b="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цілі числа;</a:t>
            </a:r>
            <a:endParaRPr lang="uk-UA" sz="3600" b="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дробові числа;</a:t>
            </a:r>
            <a:endParaRPr lang="uk-UA" sz="3600" b="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збірні числівники</a:t>
            </a:r>
            <a:r>
              <a:rPr lang="uk-UA" sz="3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it-IT" sz="3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6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неозначено-кількісні;</a:t>
            </a:r>
            <a:endParaRPr lang="uk-UA" sz="3600" b="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порядкові числівники.</a:t>
            </a:r>
            <a:endParaRPr lang="uk-UA" sz="3600" b="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Третій, сім, </a:t>
            </a:r>
            <a:r>
              <a:rPr lang="it-IT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кільканадцять, </a:t>
            </a:r>
            <a:r>
              <a:rPr 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восьмеро</a:t>
            </a:r>
            <a:r>
              <a:rPr lang="uk-UA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три четвертих, п’ятеро, дванадцятий, сто, дві</a:t>
            </a:r>
            <a:r>
              <a:rPr lang="uk-UA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третіх,</a:t>
            </a:r>
            <a:r>
              <a:rPr lang="it-IT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багато,</a:t>
            </a:r>
            <a:r>
              <a:rPr lang="uk-UA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сімнадцятий, шістдесятий, одна друга, двоє, один, </a:t>
            </a:r>
            <a:r>
              <a:rPr lang="it-IT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стонадціять, </a:t>
            </a:r>
            <a:r>
              <a:rPr lang="uk-UA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тридцятеро, </a:t>
            </a:r>
            <a:r>
              <a:rPr lang="uk-UA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сорок, сім восьмих.</a:t>
            </a:r>
            <a:endParaRPr lang="uk-UA" sz="3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Идеи на тему «Бджілки» (900+) | пчелиная тематика, пчела, пчелинное  искусс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78" y="1132114"/>
            <a:ext cx="2192989" cy="1628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7964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355</Words>
  <Application>Microsoft Office PowerPoint</Application>
  <PresentationFormat>Широкоэкранный</PresentationFormat>
  <Paragraphs>54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Від поданих кількісних числівників утворити порядкові за зразком: Дев’ять -  дев’ятий один - три - сорок - сто -  вісім - чотирнадцять - двадцять - тридцять один -</vt:lpstr>
      <vt:lpstr>Перевіримо: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Мирослава</dc:creator>
  <cp:lastModifiedBy>Мирослава</cp:lastModifiedBy>
  <cp:revision>17</cp:revision>
  <dcterms:created xsi:type="dcterms:W3CDTF">2022-03-23T14:06:53Z</dcterms:created>
  <dcterms:modified xsi:type="dcterms:W3CDTF">2022-03-23T18:50:33Z</dcterms:modified>
</cp:coreProperties>
</file>