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3" roundtripDataSignature="AMtx7mh3rsMgJXb7klN7f9Tcm+ZKugBo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733f62bca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733f62bca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Пустой слайд" type="blank">
  <p:cSld name="BLANK">
    <p:spTree>
      <p:nvGrpSpPr>
        <p:cNvPr id="11" name="Shape 11"/>
        <p:cNvGrpSpPr/>
        <p:nvPr/>
      </p:nvGrpSpPr>
      <p:grpSpPr>
        <a:xfrm>
          <a:off x="0" y="0"/>
          <a:ext cx="0" cy="0"/>
          <a:chOff x="0" y="0"/>
          <a:chExt cx="0" cy="0"/>
        </a:xfrm>
      </p:grpSpPr>
      <p:sp>
        <p:nvSpPr>
          <p:cNvPr id="12" name="Google Shape;12;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Заголовок и вертикальный текст" type="vertTx">
  <p:cSld name="VERTICAL_TEXT">
    <p:spTree>
      <p:nvGrpSpPr>
        <p:cNvPr id="68" name="Shape 68"/>
        <p:cNvGrpSpPr/>
        <p:nvPr/>
      </p:nvGrpSpPr>
      <p:grpSpPr>
        <a:xfrm>
          <a:off x="0" y="0"/>
          <a:ext cx="0" cy="0"/>
          <a:chOff x="0" y="0"/>
          <a:chExt cx="0" cy="0"/>
        </a:xfrm>
      </p:grpSpPr>
      <p:sp>
        <p:nvSpPr>
          <p:cNvPr id="69" name="Google Shape;69;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7"/>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Вертикальный заголовок и текст" type="vertTitleAndTx">
  <p:cSld name="VERTICAL_TITLE_AND_VERTICAL_TEXT">
    <p:spTree>
      <p:nvGrpSpPr>
        <p:cNvPr id="74" name="Shape 74"/>
        <p:cNvGrpSpPr/>
        <p:nvPr/>
      </p:nvGrpSpPr>
      <p:grpSpPr>
        <a:xfrm>
          <a:off x="0" y="0"/>
          <a:ext cx="0" cy="0"/>
          <a:chOff x="0" y="0"/>
          <a:chExt cx="0" cy="0"/>
        </a:xfrm>
      </p:grpSpPr>
      <p:sp>
        <p:nvSpPr>
          <p:cNvPr id="75" name="Google Shape;75;p28"/>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8"/>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Титульный слайд" type="title">
  <p:cSld name="TITLE">
    <p:spTree>
      <p:nvGrpSpPr>
        <p:cNvPr id="15" name="Shape 15"/>
        <p:cNvGrpSpPr/>
        <p:nvPr/>
      </p:nvGrpSpPr>
      <p:grpSpPr>
        <a:xfrm>
          <a:off x="0" y="0"/>
          <a:ext cx="0" cy="0"/>
          <a:chOff x="0" y="0"/>
          <a:chExt cx="0" cy="0"/>
        </a:xfrm>
      </p:grpSpPr>
      <p:sp>
        <p:nvSpPr>
          <p:cNvPr id="16" name="Google Shape;16;p1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Заголовок и объект" type="obj">
  <p:cSld name="OBJECT">
    <p:spTree>
      <p:nvGrpSpPr>
        <p:cNvPr id="21" name="Shape 21"/>
        <p:cNvGrpSpPr/>
        <p:nvPr/>
      </p:nvGrpSpPr>
      <p:grpSpPr>
        <a:xfrm>
          <a:off x="0" y="0"/>
          <a:ext cx="0" cy="0"/>
          <a:chOff x="0" y="0"/>
          <a:chExt cx="0" cy="0"/>
        </a:xfrm>
      </p:grpSpPr>
      <p:sp>
        <p:nvSpPr>
          <p:cNvPr id="22" name="Google Shape;22;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Заголовок раздела" type="secHead">
  <p:cSld name="SECTION_HEADER">
    <p:spTree>
      <p:nvGrpSpPr>
        <p:cNvPr id="27" name="Shape 27"/>
        <p:cNvGrpSpPr/>
        <p:nvPr/>
      </p:nvGrpSpPr>
      <p:grpSpPr>
        <a:xfrm>
          <a:off x="0" y="0"/>
          <a:ext cx="0" cy="0"/>
          <a:chOff x="0" y="0"/>
          <a:chExt cx="0" cy="0"/>
        </a:xfrm>
      </p:grpSpPr>
      <p:sp>
        <p:nvSpPr>
          <p:cNvPr id="28" name="Google Shape;28;p2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Два объекта" type="twoObj">
  <p:cSld name="TWO_OBJECTS">
    <p:spTree>
      <p:nvGrpSpPr>
        <p:cNvPr id="33" name="Shape 33"/>
        <p:cNvGrpSpPr/>
        <p:nvPr/>
      </p:nvGrpSpPr>
      <p:grpSpPr>
        <a:xfrm>
          <a:off x="0" y="0"/>
          <a:ext cx="0" cy="0"/>
          <a:chOff x="0" y="0"/>
          <a:chExt cx="0" cy="0"/>
        </a:xfrm>
      </p:grpSpPr>
      <p:sp>
        <p:nvSpPr>
          <p:cNvPr id="34" name="Google Shape;34;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Сравнение" type="twoTxTwoObj">
  <p:cSld name="TWO_OBJECTS_WITH_TEXT">
    <p:spTree>
      <p:nvGrpSpPr>
        <p:cNvPr id="40" name="Shape 40"/>
        <p:cNvGrpSpPr/>
        <p:nvPr/>
      </p:nvGrpSpPr>
      <p:grpSpPr>
        <a:xfrm>
          <a:off x="0" y="0"/>
          <a:ext cx="0" cy="0"/>
          <a:chOff x="0" y="0"/>
          <a:chExt cx="0" cy="0"/>
        </a:xfrm>
      </p:grpSpPr>
      <p:sp>
        <p:nvSpPr>
          <p:cNvPr id="41" name="Google Shape;41;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Только заголовок" type="titleOnly">
  <p:cSld name="TITLE_ONLY">
    <p:spTree>
      <p:nvGrpSpPr>
        <p:cNvPr id="49" name="Shape 49"/>
        <p:cNvGrpSpPr/>
        <p:nvPr/>
      </p:nvGrpSpPr>
      <p:grpSpPr>
        <a:xfrm>
          <a:off x="0" y="0"/>
          <a:ext cx="0" cy="0"/>
          <a:chOff x="0" y="0"/>
          <a:chExt cx="0" cy="0"/>
        </a:xfrm>
      </p:grpSpPr>
      <p:sp>
        <p:nvSpPr>
          <p:cNvPr id="50" name="Google Shape;50;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Объект с подписью" type="objTx">
  <p:cSld name="OBJECT_WITH_CAPTION_TEXT">
    <p:spTree>
      <p:nvGrpSpPr>
        <p:cNvPr id="54" name="Shape 54"/>
        <p:cNvGrpSpPr/>
        <p:nvPr/>
      </p:nvGrpSpPr>
      <p:grpSpPr>
        <a:xfrm>
          <a:off x="0" y="0"/>
          <a:ext cx="0" cy="0"/>
          <a:chOff x="0" y="0"/>
          <a:chExt cx="0" cy="0"/>
        </a:xfrm>
      </p:grpSpPr>
      <p:sp>
        <p:nvSpPr>
          <p:cNvPr id="55" name="Google Shape;55;p2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Рисунок с подписью" type="picTx">
  <p:cSld name="PICTURE_WITH_CAPTION_TEXT">
    <p:spTree>
      <p:nvGrpSpPr>
        <p:cNvPr id="61" name="Shape 61"/>
        <p:cNvGrpSpPr/>
        <p:nvPr/>
      </p:nvGrpSpPr>
      <p:grpSpPr>
        <a:xfrm>
          <a:off x="0" y="0"/>
          <a:ext cx="0" cy="0"/>
          <a:chOff x="0" y="0"/>
          <a:chExt cx="0" cy="0"/>
        </a:xfrm>
      </p:grpSpPr>
      <p:sp>
        <p:nvSpPr>
          <p:cNvPr id="62" name="Google Shape;62;p2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6"/>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2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tile algn="tl" flip="none" tx="0" sx="100000" ty="0" sy="100000"/>
        </a:blip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1.jpg"/><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ukrclassic.com.ua/katalog/u/ukrajinka-lesya/3393-analiz-lisova-pisnya-ukrajinka" TargetMode="Externa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8.jpg"/><Relationship Id="rId4" Type="http://schemas.openxmlformats.org/officeDocument/2006/relationships/hyperlink" Target="http://www.youtube.com/watch?v=effkoBQqm7g" TargetMode="External"/><Relationship Id="rId5"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7.jpg"/><Relationship Id="rId5" Type="http://schemas.openxmlformats.org/officeDocument/2006/relationships/image" Target="../media/image6.jpg"/><Relationship Id="rId6"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9.jpg"/><Relationship Id="rId5" Type="http://schemas.openxmlformats.org/officeDocument/2006/relationships/image" Target="../media/image16.jpg"/><Relationship Id="rId6" Type="http://schemas.openxmlformats.org/officeDocument/2006/relationships/image" Target="../media/image18.jpg"/><Relationship Id="rId7" Type="http://schemas.openxmlformats.org/officeDocument/2006/relationships/image" Target="../media/image15.jpg"/><Relationship Id="rId8"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8.jpg"/><Relationship Id="rId5" Type="http://schemas.openxmlformats.org/officeDocument/2006/relationships/image" Target="../media/image17.jpg"/><Relationship Id="rId6"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2.jpg"/><Relationship Id="rId4" Type="http://schemas.openxmlformats.org/officeDocument/2006/relationships/image" Target="../media/image23.jpg"/><Relationship Id="rId5" Type="http://schemas.openxmlformats.org/officeDocument/2006/relationships/image" Target="../media/image24.jpg"/><Relationship Id="rId6" Type="http://schemas.openxmlformats.org/officeDocument/2006/relationships/image" Target="../media/image31.jpg"/><Relationship Id="rId7"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descr="F:\Моя папка\14.Шаблони\Рамки і фон\97745121.jpg" id="84" name="Google Shape;84;p1"/>
          <p:cNvPicPr preferRelativeResize="0"/>
          <p:nvPr/>
        </p:nvPicPr>
        <p:blipFill rotWithShape="1">
          <a:blip r:embed="rId3">
            <a:alphaModFix/>
          </a:blip>
          <a:srcRect b="0" l="0" r="0" t="0"/>
          <a:stretch/>
        </p:blipFill>
        <p:spPr>
          <a:xfrm>
            <a:off x="0" y="0"/>
            <a:ext cx="9138285" cy="6858000"/>
          </a:xfrm>
          <a:prstGeom prst="rect">
            <a:avLst/>
          </a:prstGeom>
          <a:noFill/>
          <a:ln>
            <a:noFill/>
          </a:ln>
        </p:spPr>
      </p:pic>
      <p:sp>
        <p:nvSpPr>
          <p:cNvPr id="85" name="Google Shape;85;p1"/>
          <p:cNvSpPr txBox="1"/>
          <p:nvPr>
            <p:ph idx="4294967295" type="ctrTitle"/>
          </p:nvPr>
        </p:nvSpPr>
        <p:spPr>
          <a:xfrm>
            <a:off x="1643042" y="214291"/>
            <a:ext cx="5629292" cy="1214446"/>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Clr>
                <a:schemeClr val="dk1"/>
              </a:buClr>
              <a:buSzPts val="4400"/>
              <a:buFont typeface="Calibri"/>
              <a:buNone/>
            </a:pPr>
            <a:r>
              <a:rPr b="0" i="0" lang="uk-UA" sz="4400" u="none" cap="none" strike="noStrike">
                <a:solidFill>
                  <a:schemeClr val="dk1"/>
                </a:solidFill>
                <a:latin typeface="Calibri"/>
                <a:ea typeface="Calibri"/>
                <a:cs typeface="Calibri"/>
                <a:sym typeface="Calibri"/>
              </a:rPr>
              <a:t>Леся Українка</a:t>
            </a:r>
            <a:endParaRPr b="0" i="0" sz="4400" u="none" cap="none" strike="noStrike">
              <a:solidFill>
                <a:schemeClr val="dk1"/>
              </a:solidFill>
              <a:latin typeface="Calibri"/>
              <a:ea typeface="Calibri"/>
              <a:cs typeface="Calibri"/>
              <a:sym typeface="Calibri"/>
            </a:endParaRPr>
          </a:p>
        </p:txBody>
      </p:sp>
      <p:sp>
        <p:nvSpPr>
          <p:cNvPr id="86" name="Google Shape;86;p1"/>
          <p:cNvSpPr txBox="1"/>
          <p:nvPr>
            <p:ph idx="4294967295" type="subTitle"/>
          </p:nvPr>
        </p:nvSpPr>
        <p:spPr>
          <a:xfrm>
            <a:off x="1857356" y="1214422"/>
            <a:ext cx="5257792" cy="685800"/>
          </a:xfrm>
          <a:prstGeom prst="rect">
            <a:avLst/>
          </a:prstGeom>
          <a:noFill/>
          <a:ln>
            <a:noFill/>
          </a:ln>
        </p:spPr>
        <p:txBody>
          <a:bodyPr anchorCtr="0" anchor="t" bIns="45700" lIns="91425" spcFirstLastPara="1" rIns="91425" wrap="square" tIns="45700">
            <a:normAutofit/>
          </a:bodyPr>
          <a:lstStyle/>
          <a:p>
            <a:pPr indent="-342900" lvl="0" marL="342900" marR="0" rtl="0" algn="l">
              <a:spcBef>
                <a:spcPts val="0"/>
              </a:spcBef>
              <a:spcAft>
                <a:spcPts val="0"/>
              </a:spcAft>
              <a:buClr>
                <a:schemeClr val="dk1"/>
              </a:buClr>
              <a:buSzPts val="3200"/>
              <a:buFont typeface="Arial"/>
              <a:buNone/>
            </a:pPr>
            <a:r>
              <a:rPr b="0" i="0" lang="uk-UA" sz="3200" u="none" cap="none" strike="noStrike">
                <a:solidFill>
                  <a:schemeClr val="dk1"/>
                </a:solidFill>
                <a:latin typeface="Calibri"/>
                <a:ea typeface="Calibri"/>
                <a:cs typeface="Calibri"/>
                <a:sym typeface="Calibri"/>
              </a:rPr>
              <a:t>Драма-феєрія “Лісова пісня”</a:t>
            </a:r>
            <a:endParaRPr b="0" i="0" sz="3200" u="none" cap="none" strike="noStrike">
              <a:solidFill>
                <a:schemeClr val="dk1"/>
              </a:solidFill>
              <a:latin typeface="Calibri"/>
              <a:ea typeface="Calibri"/>
              <a:cs typeface="Calibri"/>
              <a:sym typeface="Calibri"/>
            </a:endParaRPr>
          </a:p>
        </p:txBody>
      </p:sp>
      <p:pic>
        <p:nvPicPr>
          <p:cNvPr descr="F:\Моя папка\Робоча\09b15606f0a2ddeaf236e70586375b2c.jpg" id="87" name="Google Shape;87;p1"/>
          <p:cNvPicPr preferRelativeResize="0"/>
          <p:nvPr/>
        </p:nvPicPr>
        <p:blipFill rotWithShape="1">
          <a:blip r:embed="rId4">
            <a:alphaModFix/>
          </a:blip>
          <a:srcRect b="0" l="0" r="0" t="0"/>
          <a:stretch/>
        </p:blipFill>
        <p:spPr>
          <a:xfrm>
            <a:off x="357158" y="2071678"/>
            <a:ext cx="4338100" cy="2857520"/>
          </a:xfrm>
          <a:prstGeom prst="rect">
            <a:avLst/>
          </a:prstGeom>
          <a:noFill/>
          <a:ln>
            <a:noFill/>
          </a:ln>
        </p:spPr>
      </p:pic>
      <p:pic>
        <p:nvPicPr>
          <p:cNvPr descr="F:\Моя папка\Робоча\Новая папка\images (10).jpg" id="88" name="Google Shape;88;p1"/>
          <p:cNvPicPr preferRelativeResize="0"/>
          <p:nvPr/>
        </p:nvPicPr>
        <p:blipFill rotWithShape="1">
          <a:blip r:embed="rId5">
            <a:alphaModFix/>
          </a:blip>
          <a:srcRect b="0" l="0" r="0" t="0"/>
          <a:stretch/>
        </p:blipFill>
        <p:spPr>
          <a:xfrm>
            <a:off x="4356950" y="3214686"/>
            <a:ext cx="4520372" cy="338591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10"/>
          <p:cNvSpPr txBox="1"/>
          <p:nvPr/>
        </p:nvSpPr>
        <p:spPr>
          <a:xfrm>
            <a:off x="1571604" y="214290"/>
            <a:ext cx="5629292" cy="71438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070"/>
              <a:buFont typeface="Calibri"/>
              <a:buNone/>
            </a:pPr>
            <a:r>
              <a:rPr b="0" i="0" lang="uk-UA" sz="4070" u="none" cap="none" strike="noStrike">
                <a:solidFill>
                  <a:schemeClr val="dk1"/>
                </a:solidFill>
                <a:latin typeface="Calibri"/>
                <a:ea typeface="Calibri"/>
                <a:cs typeface="Calibri"/>
                <a:sym typeface="Calibri"/>
              </a:rPr>
              <a:t>Символічність твору</a:t>
            </a:r>
            <a:endParaRPr/>
          </a:p>
        </p:txBody>
      </p:sp>
      <p:sp>
        <p:nvSpPr>
          <p:cNvPr id="171" name="Google Shape;171;p10"/>
          <p:cNvSpPr/>
          <p:nvPr/>
        </p:nvSpPr>
        <p:spPr>
          <a:xfrm>
            <a:off x="928662" y="928670"/>
            <a:ext cx="6786610" cy="563231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uk-UA" sz="1800">
                <a:solidFill>
                  <a:schemeClr val="dk1"/>
                </a:solidFill>
                <a:latin typeface="Times New Roman"/>
                <a:ea typeface="Times New Roman"/>
                <a:cs typeface="Times New Roman"/>
                <a:sym typeface="Times New Roman"/>
              </a:rPr>
              <a:t>Усі персонажі й деталі є знаками певних духовних станів</a:t>
            </a:r>
            <a:endParaRPr/>
          </a:p>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uk-UA" sz="1800">
                <a:solidFill>
                  <a:schemeClr val="dk1"/>
                </a:solidFill>
                <a:latin typeface="Times New Roman"/>
                <a:ea typeface="Times New Roman"/>
                <a:cs typeface="Times New Roman"/>
                <a:sym typeface="Times New Roman"/>
              </a:rPr>
              <a:t>Перелесник, Той, що греблі рве </a:t>
            </a:r>
            <a:r>
              <a:rPr lang="uk-UA" sz="1800">
                <a:solidFill>
                  <a:schemeClr val="dk1"/>
                </a:solidFill>
                <a:latin typeface="Times New Roman"/>
                <a:ea typeface="Times New Roman"/>
                <a:cs typeface="Times New Roman"/>
                <a:sym typeface="Times New Roman"/>
              </a:rPr>
              <a:t>– втілення волі, молодості</a:t>
            </a:r>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uk-UA" sz="1800">
                <a:solidFill>
                  <a:schemeClr val="dk1"/>
                </a:solidFill>
                <a:latin typeface="Times New Roman"/>
                <a:ea typeface="Times New Roman"/>
                <a:cs typeface="Times New Roman"/>
                <a:sym typeface="Times New Roman"/>
              </a:rPr>
              <a:t>Водяник </a:t>
            </a:r>
            <a:r>
              <a:rPr lang="uk-UA" sz="1800">
                <a:solidFill>
                  <a:schemeClr val="dk1"/>
                </a:solidFill>
                <a:latin typeface="Times New Roman"/>
                <a:ea typeface="Times New Roman"/>
                <a:cs typeface="Times New Roman"/>
                <a:sym typeface="Times New Roman"/>
              </a:rPr>
              <a:t>– старість, поміркованість </a:t>
            </a:r>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uk-UA" sz="1800">
                <a:solidFill>
                  <a:schemeClr val="dk1"/>
                </a:solidFill>
                <a:latin typeface="Times New Roman"/>
                <a:ea typeface="Times New Roman"/>
                <a:cs typeface="Times New Roman"/>
                <a:sym typeface="Times New Roman"/>
              </a:rPr>
              <a:t>Столітній дуб </a:t>
            </a:r>
            <a:r>
              <a:rPr lang="uk-UA" sz="1800">
                <a:solidFill>
                  <a:schemeClr val="dk1"/>
                </a:solidFill>
                <a:latin typeface="Times New Roman"/>
                <a:ea typeface="Times New Roman"/>
                <a:cs typeface="Times New Roman"/>
                <a:sym typeface="Times New Roman"/>
              </a:rPr>
              <a:t>– символ єдності людини і природи, світ духовного</a:t>
            </a:r>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uk-UA" sz="1800">
                <a:solidFill>
                  <a:schemeClr val="dk1"/>
                </a:solidFill>
                <a:latin typeface="Times New Roman"/>
                <a:ea typeface="Times New Roman"/>
                <a:cs typeface="Times New Roman"/>
                <a:sym typeface="Times New Roman"/>
              </a:rPr>
              <a:t>Лукаш </a:t>
            </a:r>
            <a:r>
              <a:rPr lang="uk-UA" sz="1800">
                <a:solidFill>
                  <a:schemeClr val="dk1"/>
                </a:solidFill>
                <a:latin typeface="Times New Roman"/>
                <a:ea typeface="Times New Roman"/>
                <a:cs typeface="Times New Roman"/>
                <a:sym typeface="Times New Roman"/>
              </a:rPr>
              <a:t>– уособлення людини як такої (архетип людини)</a:t>
            </a:r>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uk-UA" sz="1800">
                <a:solidFill>
                  <a:schemeClr val="dk1"/>
                </a:solidFill>
                <a:latin typeface="Times New Roman"/>
                <a:ea typeface="Times New Roman"/>
                <a:cs typeface="Times New Roman"/>
                <a:sym typeface="Times New Roman"/>
              </a:rPr>
              <a:t>Зоря </a:t>
            </a:r>
            <a:r>
              <a:rPr lang="uk-UA" sz="1800">
                <a:solidFill>
                  <a:schemeClr val="dk1"/>
                </a:solidFill>
                <a:latin typeface="Times New Roman"/>
                <a:ea typeface="Times New Roman"/>
                <a:cs typeface="Times New Roman"/>
                <a:sym typeface="Times New Roman"/>
              </a:rPr>
              <a:t>– (“Ох, зірка в серце впала”, “спалахує красою у зорянім </a:t>
            </a:r>
            <a:endParaRPr/>
          </a:p>
          <a:p>
            <a:pPr indent="0" lvl="0" marL="0" marR="0" rtl="0" algn="l">
              <a:spcBef>
                <a:spcPts val="0"/>
              </a:spcBef>
              <a:spcAft>
                <a:spcPts val="0"/>
              </a:spcAft>
              <a:buNone/>
            </a:pPr>
            <a:r>
              <a:rPr lang="uk-UA" sz="1800">
                <a:solidFill>
                  <a:schemeClr val="dk1"/>
                </a:solidFill>
                <a:latin typeface="Times New Roman"/>
                <a:ea typeface="Times New Roman"/>
                <a:cs typeface="Times New Roman"/>
                <a:sym typeface="Times New Roman"/>
              </a:rPr>
              <a:t>               вінці”) – символ дівочої краси і кохання</a:t>
            </a:r>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uk-UA" sz="1800">
                <a:solidFill>
                  <a:schemeClr val="dk1"/>
                </a:solidFill>
                <a:latin typeface="Times New Roman"/>
                <a:ea typeface="Times New Roman"/>
                <a:cs typeface="Times New Roman"/>
                <a:sym typeface="Times New Roman"/>
              </a:rPr>
              <a:t>Опадання листя восени</a:t>
            </a:r>
            <a:r>
              <a:rPr lang="uk-UA" sz="1800">
                <a:solidFill>
                  <a:schemeClr val="dk1"/>
                </a:solidFill>
                <a:latin typeface="Times New Roman"/>
                <a:ea typeface="Times New Roman"/>
                <a:cs typeface="Times New Roman"/>
                <a:sym typeface="Times New Roman"/>
              </a:rPr>
              <a:t> – символ гіркоти від розлуки</a:t>
            </a:r>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uk-UA" sz="1800">
                <a:solidFill>
                  <a:schemeClr val="dk1"/>
                </a:solidFill>
                <a:latin typeface="Times New Roman"/>
                <a:ea typeface="Times New Roman"/>
                <a:cs typeface="Times New Roman"/>
                <a:sym typeface="Times New Roman"/>
              </a:rPr>
              <a:t>Метаморфоза </a:t>
            </a:r>
            <a:r>
              <a:rPr lang="uk-UA" sz="1800">
                <a:solidFill>
                  <a:schemeClr val="dk1"/>
                </a:solidFill>
                <a:latin typeface="Times New Roman"/>
                <a:ea typeface="Times New Roman"/>
                <a:cs typeface="Times New Roman"/>
                <a:sym typeface="Times New Roman"/>
              </a:rPr>
              <a:t>– перетворення (Мавки – на Вербу, Лукаша – у</a:t>
            </a:r>
            <a:endParaRPr/>
          </a:p>
          <a:p>
            <a:pPr indent="0" lvl="0" marL="0" marR="0" rtl="0" algn="l">
              <a:spcBef>
                <a:spcPts val="0"/>
              </a:spcBef>
              <a:spcAft>
                <a:spcPts val="0"/>
              </a:spcAft>
              <a:buNone/>
            </a:pPr>
            <a:r>
              <a:rPr lang="uk-UA" sz="1800">
                <a:solidFill>
                  <a:schemeClr val="dk1"/>
                </a:solidFill>
                <a:latin typeface="Times New Roman"/>
                <a:ea typeface="Times New Roman"/>
                <a:cs typeface="Times New Roman"/>
                <a:sym typeface="Times New Roman"/>
              </a:rPr>
              <a:t>                            вовкулаку); </a:t>
            </a:r>
            <a:endParaRPr/>
          </a:p>
          <a:p>
            <a:pPr indent="0" lvl="0" marL="0" marR="0" rtl="0" algn="l">
              <a:spcBef>
                <a:spcPts val="0"/>
              </a:spcBef>
              <a:spcAft>
                <a:spcPts val="0"/>
              </a:spcAft>
              <a:buNone/>
            </a:pPr>
            <a:r>
              <a:rPr lang="uk-UA" sz="1800">
                <a:solidFill>
                  <a:schemeClr val="dk1"/>
                </a:solidFill>
                <a:latin typeface="Times New Roman"/>
                <a:ea typeface="Times New Roman"/>
                <a:cs typeface="Times New Roman"/>
                <a:sym typeface="Times New Roman"/>
              </a:rPr>
              <a:t>                            гра Лукаша на сопілці із Верби-Мавки;</a:t>
            </a:r>
            <a:endParaRPr/>
          </a:p>
          <a:p>
            <a:pPr indent="0" lvl="0" marL="0" marR="0" rtl="0" algn="l">
              <a:spcBef>
                <a:spcPts val="0"/>
              </a:spcBef>
              <a:spcAft>
                <a:spcPts val="0"/>
              </a:spcAft>
              <a:buNone/>
            </a:pPr>
            <a:r>
              <a:rPr lang="uk-UA" sz="1800">
                <a:solidFill>
                  <a:schemeClr val="dk1"/>
                </a:solidFill>
                <a:latin typeface="Times New Roman"/>
                <a:ea typeface="Times New Roman"/>
                <a:cs typeface="Times New Roman"/>
                <a:sym typeface="Times New Roman"/>
              </a:rPr>
              <a:t>                            пожежа і Злидні</a:t>
            </a:r>
            <a:endParaRPr/>
          </a:p>
          <a:p>
            <a:pPr indent="0" lvl="0" marL="0" marR="0" rtl="0" algn="l">
              <a:spcBef>
                <a:spcPts val="0"/>
              </a:spcBef>
              <a:spcAft>
                <a:spcPts val="0"/>
              </a:spcAft>
              <a:buNone/>
            </a:pPr>
            <a:r>
              <a:rPr lang="uk-UA" sz="1800">
                <a:solidFill>
                  <a:schemeClr val="dk1"/>
                </a:solidFill>
                <a:latin typeface="Times New Roman"/>
                <a:ea typeface="Times New Roman"/>
                <a:cs typeface="Times New Roman"/>
                <a:sym typeface="Times New Roman"/>
              </a:rPr>
              <a:t>                             зустріч Лукаша з Долею</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11"/>
          <p:cNvSpPr txBox="1"/>
          <p:nvPr/>
        </p:nvSpPr>
        <p:spPr>
          <a:xfrm>
            <a:off x="1571604" y="214290"/>
            <a:ext cx="5629292" cy="571504"/>
          </a:xfrm>
          <a:prstGeom prst="rect">
            <a:avLst/>
          </a:prstGeom>
          <a:no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chemeClr val="dk1"/>
              </a:buClr>
              <a:buSzPts val="3740"/>
              <a:buFont typeface="Calibri"/>
              <a:buNone/>
            </a:pPr>
            <a:r>
              <a:rPr b="0" i="0" lang="uk-UA" sz="3740" u="none" cap="none" strike="noStrike">
                <a:solidFill>
                  <a:schemeClr val="dk1"/>
                </a:solidFill>
                <a:latin typeface="Calibri"/>
                <a:ea typeface="Calibri"/>
                <a:cs typeface="Calibri"/>
                <a:sym typeface="Calibri"/>
              </a:rPr>
              <a:t>Проблематика твору</a:t>
            </a:r>
            <a:endParaRPr/>
          </a:p>
        </p:txBody>
      </p:sp>
      <p:sp>
        <p:nvSpPr>
          <p:cNvPr id="177" name="Google Shape;177;p11"/>
          <p:cNvSpPr/>
          <p:nvPr/>
        </p:nvSpPr>
        <p:spPr>
          <a:xfrm>
            <a:off x="214282" y="1000108"/>
            <a:ext cx="8572560" cy="4524315"/>
          </a:xfrm>
          <a:prstGeom prst="rect">
            <a:avLst/>
          </a:prstGeom>
          <a:noFill/>
          <a:ln>
            <a:noFill/>
          </a:ln>
        </p:spPr>
        <p:txBody>
          <a:bodyPr anchorCtr="0" anchor="t" bIns="45700" lIns="91425" spcFirstLastPara="1" rIns="91425" wrap="square" tIns="45700">
            <a:spAutoFit/>
          </a:bodyPr>
          <a:lstStyle/>
          <a:p>
            <a:pPr indent="-114300" lvl="0" marL="0" marR="0" rtl="0" algn="l">
              <a:spcBef>
                <a:spcPts val="0"/>
              </a:spcBef>
              <a:spcAft>
                <a:spcPts val="0"/>
              </a:spcAft>
              <a:buClr>
                <a:schemeClr val="dk1"/>
              </a:buClr>
              <a:buSzPts val="1800"/>
              <a:buFont typeface="Noto Sans Symbols"/>
              <a:buChar char="❖"/>
            </a:pPr>
            <a:r>
              <a:rPr lang="uk-UA" sz="1800">
                <a:solidFill>
                  <a:schemeClr val="dk1"/>
                </a:solidFill>
                <a:latin typeface="Times New Roman"/>
                <a:ea typeface="Times New Roman"/>
                <a:cs typeface="Times New Roman"/>
                <a:sym typeface="Times New Roman"/>
              </a:rPr>
              <a:t> </a:t>
            </a:r>
            <a:r>
              <a:rPr b="1" lang="uk-UA" sz="1800">
                <a:solidFill>
                  <a:schemeClr val="dk1"/>
                </a:solidFill>
                <a:latin typeface="Times New Roman"/>
                <a:ea typeface="Times New Roman"/>
                <a:cs typeface="Times New Roman"/>
                <a:sym typeface="Times New Roman"/>
              </a:rPr>
              <a:t>Людина й природа</a:t>
            </a:r>
            <a:r>
              <a:rPr lang="uk-UA" sz="1800">
                <a:solidFill>
                  <a:schemeClr val="dk1"/>
                </a:solidFill>
                <a:latin typeface="Times New Roman"/>
                <a:ea typeface="Times New Roman"/>
                <a:cs typeface="Times New Roman"/>
                <a:sym typeface="Times New Roman"/>
              </a:rPr>
              <a:t>: нерозривний багатогранний зв’язок людини з довкіллям,</a:t>
            </a:r>
            <a:endParaRPr/>
          </a:p>
          <a:p>
            <a:pPr indent="0" lvl="0" marL="0" marR="0" rtl="0" algn="l">
              <a:spcBef>
                <a:spcPts val="0"/>
              </a:spcBef>
              <a:spcAft>
                <a:spcPts val="0"/>
              </a:spcAft>
              <a:buNone/>
            </a:pPr>
            <a:r>
              <a:rPr lang="uk-UA" sz="1800">
                <a:solidFill>
                  <a:schemeClr val="dk1"/>
                </a:solidFill>
                <a:latin typeface="Times New Roman"/>
                <a:ea typeface="Times New Roman"/>
                <a:cs typeface="Times New Roman"/>
                <a:sym typeface="Times New Roman"/>
              </a:rPr>
              <a:t>                                       природою</a:t>
            </a:r>
            <a:endParaRPr/>
          </a:p>
          <a:p>
            <a:pPr indent="-114300" lvl="0" marL="0" marR="0" rtl="0" algn="l">
              <a:spcBef>
                <a:spcPts val="0"/>
              </a:spcBef>
              <a:spcAft>
                <a:spcPts val="0"/>
              </a:spcAft>
              <a:buClr>
                <a:schemeClr val="dk1"/>
              </a:buClr>
              <a:buSzPts val="1800"/>
              <a:buFont typeface="Noto Sans Symbols"/>
              <a:buChar char="❖"/>
            </a:pPr>
            <a:r>
              <a:rPr lang="uk-UA" sz="1800">
                <a:solidFill>
                  <a:schemeClr val="dk1"/>
                </a:solidFill>
                <a:latin typeface="Times New Roman"/>
                <a:ea typeface="Times New Roman"/>
                <a:cs typeface="Times New Roman"/>
                <a:sym typeface="Times New Roman"/>
              </a:rPr>
              <a:t> </a:t>
            </a:r>
            <a:r>
              <a:rPr b="1" lang="uk-UA" sz="1800">
                <a:solidFill>
                  <a:schemeClr val="dk1"/>
                </a:solidFill>
                <a:latin typeface="Times New Roman"/>
                <a:ea typeface="Times New Roman"/>
                <a:cs typeface="Times New Roman"/>
                <a:sym typeface="Times New Roman"/>
              </a:rPr>
              <a:t>Людина й мистецтво</a:t>
            </a:r>
            <a:r>
              <a:rPr lang="uk-UA" sz="1800">
                <a:solidFill>
                  <a:schemeClr val="dk1"/>
                </a:solidFill>
                <a:latin typeface="Times New Roman"/>
                <a:ea typeface="Times New Roman"/>
                <a:cs typeface="Times New Roman"/>
                <a:sym typeface="Times New Roman"/>
              </a:rPr>
              <a:t>: справжнє мистецтво може породжувати лише чиста,</a:t>
            </a:r>
            <a:endParaRPr/>
          </a:p>
          <a:p>
            <a:pPr indent="0" lvl="0" marL="0" marR="0" rtl="0" algn="l">
              <a:spcBef>
                <a:spcPts val="0"/>
              </a:spcBef>
              <a:spcAft>
                <a:spcPts val="0"/>
              </a:spcAft>
              <a:buNone/>
            </a:pPr>
            <a:r>
              <a:rPr lang="uk-UA" sz="1800">
                <a:solidFill>
                  <a:schemeClr val="dk1"/>
                </a:solidFill>
                <a:latin typeface="Times New Roman"/>
                <a:ea typeface="Times New Roman"/>
                <a:cs typeface="Times New Roman"/>
                <a:sym typeface="Times New Roman"/>
              </a:rPr>
              <a:t>                                          світла душа; саме мелодія Лукашевої сопілки (духовна </a:t>
            </a:r>
            <a:endParaRPr/>
          </a:p>
          <a:p>
            <a:pPr indent="0" lvl="0" marL="0" marR="0" rtl="0" algn="l">
              <a:spcBef>
                <a:spcPts val="0"/>
              </a:spcBef>
              <a:spcAft>
                <a:spcPts val="0"/>
              </a:spcAft>
              <a:buNone/>
            </a:pPr>
            <a:r>
              <a:rPr lang="uk-UA" sz="1800">
                <a:solidFill>
                  <a:schemeClr val="dk1"/>
                </a:solidFill>
                <a:latin typeface="Times New Roman"/>
                <a:ea typeface="Times New Roman"/>
                <a:cs typeface="Times New Roman"/>
                <a:sym typeface="Times New Roman"/>
              </a:rPr>
              <a:t>                                          грань) зароджує  кохання і зчерствіння Лукаша</a:t>
            </a:r>
            <a:endParaRPr/>
          </a:p>
          <a:p>
            <a:pPr indent="0" lvl="0" marL="0" marR="0" rtl="0" algn="l">
              <a:spcBef>
                <a:spcPts val="0"/>
              </a:spcBef>
              <a:spcAft>
                <a:spcPts val="0"/>
              </a:spcAft>
              <a:buNone/>
            </a:pPr>
            <a:r>
              <a:rPr lang="uk-UA" sz="1800">
                <a:solidFill>
                  <a:schemeClr val="dk1"/>
                </a:solidFill>
                <a:latin typeface="Times New Roman"/>
                <a:ea typeface="Times New Roman"/>
                <a:cs typeface="Times New Roman"/>
                <a:sym typeface="Times New Roman"/>
              </a:rPr>
              <a:t>                                          (матеріальна грань) – вбиває кохання</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uk-UA" sz="1800">
                <a:solidFill>
                  <a:schemeClr val="dk1"/>
                </a:solidFill>
                <a:latin typeface="Times New Roman"/>
                <a:ea typeface="Times New Roman"/>
                <a:cs typeface="Times New Roman"/>
                <a:sym typeface="Times New Roman"/>
              </a:rPr>
              <a:t>                !!! Чудо мистецтва! Тільки у творчості людина стає вільною та бере </a:t>
            </a:r>
            <a:endParaRPr/>
          </a:p>
          <a:p>
            <a:pPr indent="0" lvl="0" marL="0" marR="0" rtl="0" algn="l">
              <a:spcBef>
                <a:spcPts val="0"/>
              </a:spcBef>
              <a:spcAft>
                <a:spcPts val="0"/>
              </a:spcAft>
              <a:buNone/>
            </a:pPr>
            <a:r>
              <a:rPr lang="uk-UA" sz="1800">
                <a:solidFill>
                  <a:schemeClr val="dk1"/>
                </a:solidFill>
                <a:latin typeface="Times New Roman"/>
                <a:ea typeface="Times New Roman"/>
                <a:cs typeface="Times New Roman"/>
                <a:sym typeface="Times New Roman"/>
              </a:rPr>
              <a:t>                                                   участь у творенні світу.</a:t>
            </a:r>
            <a:endParaRPr/>
          </a:p>
          <a:p>
            <a:pPr indent="-114300" lvl="0" marL="0" marR="0" rtl="0" algn="l">
              <a:spcBef>
                <a:spcPts val="0"/>
              </a:spcBef>
              <a:spcAft>
                <a:spcPts val="0"/>
              </a:spcAft>
              <a:buClr>
                <a:schemeClr val="dk1"/>
              </a:buClr>
              <a:buSzPts val="1800"/>
              <a:buFont typeface="Noto Sans Symbols"/>
              <a:buChar char="❖"/>
            </a:pPr>
            <a:r>
              <a:rPr lang="uk-UA" sz="1800">
                <a:solidFill>
                  <a:schemeClr val="dk1"/>
                </a:solidFill>
                <a:latin typeface="Times New Roman"/>
                <a:ea typeface="Times New Roman"/>
                <a:cs typeface="Times New Roman"/>
                <a:sym typeface="Times New Roman"/>
              </a:rPr>
              <a:t> </a:t>
            </a:r>
            <a:r>
              <a:rPr b="1" lang="uk-UA" sz="1800">
                <a:solidFill>
                  <a:schemeClr val="dk1"/>
                </a:solidFill>
                <a:latin typeface="Times New Roman"/>
                <a:ea typeface="Times New Roman"/>
                <a:cs typeface="Times New Roman"/>
                <a:sym typeface="Times New Roman"/>
              </a:rPr>
              <a:t>Першопричина людського горя, зла </a:t>
            </a:r>
            <a:r>
              <a:rPr lang="uk-UA" sz="1800">
                <a:solidFill>
                  <a:schemeClr val="dk1"/>
                </a:solidFill>
                <a:latin typeface="Times New Roman"/>
                <a:ea typeface="Times New Roman"/>
                <a:cs typeface="Times New Roman"/>
                <a:sym typeface="Times New Roman"/>
              </a:rPr>
              <a:t>– у душі людини: якщо для людини </a:t>
            </a:r>
            <a:endParaRPr/>
          </a:p>
          <a:p>
            <a:pPr indent="0" lvl="0" marL="0" marR="0" rtl="0" algn="l">
              <a:spcBef>
                <a:spcPts val="0"/>
              </a:spcBef>
              <a:spcAft>
                <a:spcPts val="0"/>
              </a:spcAft>
              <a:buNone/>
            </a:pPr>
            <a:r>
              <a:rPr lang="uk-UA" sz="1800">
                <a:solidFill>
                  <a:schemeClr val="dk1"/>
                </a:solidFill>
                <a:latin typeface="Times New Roman"/>
                <a:ea typeface="Times New Roman"/>
                <a:cs typeface="Times New Roman"/>
                <a:sym typeface="Times New Roman"/>
              </a:rPr>
              <a:t>                                                                      головним стає матеріальне, побутове, </a:t>
            </a:r>
            <a:endParaRPr/>
          </a:p>
          <a:p>
            <a:pPr indent="0" lvl="0" marL="0" marR="0" rtl="0" algn="l">
              <a:spcBef>
                <a:spcPts val="0"/>
              </a:spcBef>
              <a:spcAft>
                <a:spcPts val="0"/>
              </a:spcAft>
              <a:buNone/>
            </a:pPr>
            <a:r>
              <a:rPr lang="uk-UA" sz="1800">
                <a:solidFill>
                  <a:schemeClr val="dk1"/>
                </a:solidFill>
                <a:latin typeface="Times New Roman"/>
                <a:ea typeface="Times New Roman"/>
                <a:cs typeface="Times New Roman"/>
                <a:sym typeface="Times New Roman"/>
              </a:rPr>
              <a:t>                                                                      вона знищує себе.</a:t>
            </a:r>
            <a:endParaRPr/>
          </a:p>
          <a:p>
            <a:pPr indent="-114300" lvl="0" marL="0" marR="0" rtl="0" algn="l">
              <a:spcBef>
                <a:spcPts val="0"/>
              </a:spcBef>
              <a:spcAft>
                <a:spcPts val="0"/>
              </a:spcAft>
              <a:buClr>
                <a:schemeClr val="dk1"/>
              </a:buClr>
              <a:buSzPts val="1800"/>
              <a:buFont typeface="Noto Sans Symbols"/>
              <a:buChar char="❖"/>
            </a:pPr>
            <a:r>
              <a:rPr lang="uk-UA" sz="1800">
                <a:solidFill>
                  <a:schemeClr val="dk1"/>
                </a:solidFill>
                <a:latin typeface="Times New Roman"/>
                <a:ea typeface="Times New Roman"/>
                <a:cs typeface="Times New Roman"/>
                <a:sym typeface="Times New Roman"/>
              </a:rPr>
              <a:t> </a:t>
            </a:r>
            <a:r>
              <a:rPr b="1" lang="uk-UA" sz="1800">
                <a:solidFill>
                  <a:schemeClr val="dk1"/>
                </a:solidFill>
                <a:latin typeface="Times New Roman"/>
                <a:ea typeface="Times New Roman"/>
                <a:cs typeface="Times New Roman"/>
                <a:sym typeface="Times New Roman"/>
              </a:rPr>
              <a:t>Шляхи подолання зла</a:t>
            </a:r>
            <a:r>
              <a:rPr lang="uk-UA" sz="1800">
                <a:solidFill>
                  <a:schemeClr val="dk1"/>
                </a:solidFill>
                <a:latin typeface="Times New Roman"/>
                <a:ea typeface="Times New Roman"/>
                <a:cs typeface="Times New Roman"/>
                <a:sym typeface="Times New Roman"/>
              </a:rPr>
              <a:t>:  єдиний шлях – прощення, відповідь добром на зло.</a:t>
            </a:r>
            <a:endParaRPr/>
          </a:p>
          <a:p>
            <a:pPr indent="-114300" lvl="0" marL="0" marR="0" rtl="0" algn="l">
              <a:spcBef>
                <a:spcPts val="0"/>
              </a:spcBef>
              <a:spcAft>
                <a:spcPts val="0"/>
              </a:spcAft>
              <a:buClr>
                <a:schemeClr val="dk1"/>
              </a:buClr>
              <a:buSzPts val="1800"/>
              <a:buFont typeface="Noto Sans Symbols"/>
              <a:buChar char="❖"/>
            </a:pPr>
            <a:r>
              <a:rPr lang="uk-UA" sz="1800">
                <a:solidFill>
                  <a:schemeClr val="dk1"/>
                </a:solidFill>
                <a:latin typeface="Times New Roman"/>
                <a:ea typeface="Times New Roman"/>
                <a:cs typeface="Times New Roman"/>
                <a:sym typeface="Times New Roman"/>
              </a:rPr>
              <a:t> </a:t>
            </a:r>
            <a:r>
              <a:rPr b="1" lang="uk-UA" sz="1800">
                <a:solidFill>
                  <a:schemeClr val="dk1"/>
                </a:solidFill>
                <a:latin typeface="Times New Roman"/>
                <a:ea typeface="Times New Roman"/>
                <a:cs typeface="Times New Roman"/>
                <a:sym typeface="Times New Roman"/>
              </a:rPr>
              <a:t>Сила кохання</a:t>
            </a:r>
            <a:r>
              <a:rPr lang="uk-UA" sz="1800">
                <a:solidFill>
                  <a:schemeClr val="dk1"/>
                </a:solidFill>
                <a:latin typeface="Times New Roman"/>
                <a:ea typeface="Times New Roman"/>
                <a:cs typeface="Times New Roman"/>
                <a:sym typeface="Times New Roman"/>
              </a:rPr>
              <a:t>: любов є основою світу, дає сенс існуванню, кохання – </a:t>
            </a:r>
            <a:endParaRPr/>
          </a:p>
          <a:p>
            <a:pPr indent="0" lvl="0" marL="0" marR="0" rtl="0" algn="l">
              <a:spcBef>
                <a:spcPts val="0"/>
              </a:spcBef>
              <a:spcAft>
                <a:spcPts val="0"/>
              </a:spcAft>
              <a:buNone/>
            </a:pPr>
            <a:r>
              <a:rPr lang="uk-UA" sz="1800">
                <a:solidFill>
                  <a:schemeClr val="dk1"/>
                </a:solidFill>
                <a:latin typeface="Times New Roman"/>
                <a:ea typeface="Times New Roman"/>
                <a:cs typeface="Times New Roman"/>
                <a:sym typeface="Times New Roman"/>
              </a:rPr>
              <a:t>                              постійна жертовність заради коханої людини</a:t>
            </a:r>
            <a:endParaRPr sz="1800">
              <a:solidFill>
                <a:schemeClr val="dk1"/>
              </a:solidFill>
              <a:latin typeface="Times New Roman"/>
              <a:ea typeface="Times New Roman"/>
              <a:cs typeface="Times New Roman"/>
              <a:sym typeface="Times New Roman"/>
            </a:endParaRPr>
          </a:p>
          <a:p>
            <a:pPr indent="-114300" lvl="0" marL="0" marR="0" rtl="0" algn="l">
              <a:spcBef>
                <a:spcPts val="0"/>
              </a:spcBef>
              <a:spcAft>
                <a:spcPts val="0"/>
              </a:spcAft>
              <a:buClr>
                <a:schemeClr val="dk1"/>
              </a:buClr>
              <a:buSzPts val="1800"/>
              <a:buFont typeface="Noto Sans Symbols"/>
              <a:buChar char="❖"/>
            </a:pPr>
            <a:r>
              <a:rPr lang="uk-UA" sz="1800">
                <a:solidFill>
                  <a:schemeClr val="dk1"/>
                </a:solidFill>
                <a:latin typeface="Times New Roman"/>
                <a:ea typeface="Times New Roman"/>
                <a:cs typeface="Times New Roman"/>
                <a:sym typeface="Times New Roman"/>
              </a:rPr>
              <a:t> </a:t>
            </a:r>
            <a:r>
              <a:rPr b="1" lang="uk-UA" sz="1800">
                <a:solidFill>
                  <a:schemeClr val="dk1"/>
                </a:solidFill>
                <a:latin typeface="Times New Roman"/>
                <a:ea typeface="Times New Roman"/>
                <a:cs typeface="Times New Roman"/>
                <a:sym typeface="Times New Roman"/>
              </a:rPr>
              <a:t>Трагедія самозради</a:t>
            </a:r>
            <a:r>
              <a:rPr lang="uk-UA" sz="1800">
                <a:solidFill>
                  <a:schemeClr val="dk1"/>
                </a:solidFill>
                <a:latin typeface="Times New Roman"/>
                <a:ea typeface="Times New Roman"/>
                <a:cs typeface="Times New Roman"/>
                <a:sym typeface="Times New Roman"/>
              </a:rPr>
              <a:t>: Лукаш зраджує сво. Чистоту і перетворюється на вовкулаку</a:t>
            </a:r>
            <a:endParaRPr/>
          </a:p>
          <a:p>
            <a:pPr indent="-114300" lvl="0" marL="0" marR="0" rtl="0" algn="l">
              <a:spcBef>
                <a:spcPts val="0"/>
              </a:spcBef>
              <a:spcAft>
                <a:spcPts val="0"/>
              </a:spcAft>
              <a:buClr>
                <a:schemeClr val="dk1"/>
              </a:buClr>
              <a:buSzPts val="1800"/>
              <a:buFont typeface="Noto Sans Symbols"/>
              <a:buChar char="❖"/>
            </a:pPr>
            <a:r>
              <a:rPr lang="uk-UA" sz="1800">
                <a:solidFill>
                  <a:schemeClr val="dk1"/>
                </a:solidFill>
                <a:latin typeface="Times New Roman"/>
                <a:ea typeface="Times New Roman"/>
                <a:cs typeface="Times New Roman"/>
                <a:sym typeface="Times New Roman"/>
              </a:rPr>
              <a:t> </a:t>
            </a:r>
            <a:r>
              <a:rPr b="1" lang="uk-UA" sz="1800">
                <a:solidFill>
                  <a:schemeClr val="dk1"/>
                </a:solidFill>
                <a:latin typeface="Times New Roman"/>
                <a:ea typeface="Times New Roman"/>
                <a:cs typeface="Times New Roman"/>
                <a:sym typeface="Times New Roman"/>
              </a:rPr>
              <a:t>Самознищення зла</a:t>
            </a:r>
            <a:r>
              <a:rPr lang="uk-UA" sz="1800">
                <a:solidFill>
                  <a:schemeClr val="dk1"/>
                </a:solidFill>
                <a:latin typeface="Times New Roman"/>
                <a:ea typeface="Times New Roman"/>
                <a:cs typeface="Times New Roman"/>
                <a:sym typeface="Times New Roman"/>
              </a:rPr>
              <a:t>: нещасними люди роблять себе самі (егоїзм, жадібність, лють)</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12"/>
          <p:cNvSpPr txBox="1"/>
          <p:nvPr/>
        </p:nvSpPr>
        <p:spPr>
          <a:xfrm>
            <a:off x="5286380" y="142852"/>
            <a:ext cx="3214710" cy="71438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070"/>
              <a:buFont typeface="Calibri"/>
              <a:buNone/>
            </a:pPr>
            <a:r>
              <a:rPr b="0" i="0" lang="uk-UA" sz="4070" u="none" cap="none" strike="noStrike">
                <a:solidFill>
                  <a:schemeClr val="dk1"/>
                </a:solidFill>
                <a:latin typeface="Calibri"/>
                <a:ea typeface="Calibri"/>
                <a:cs typeface="Calibri"/>
                <a:sym typeface="Calibri"/>
              </a:rPr>
              <a:t>Образи твору</a:t>
            </a:r>
            <a:endParaRPr/>
          </a:p>
        </p:txBody>
      </p:sp>
      <p:sp>
        <p:nvSpPr>
          <p:cNvPr id="183" name="Google Shape;183;p12"/>
          <p:cNvSpPr/>
          <p:nvPr/>
        </p:nvSpPr>
        <p:spPr>
          <a:xfrm>
            <a:off x="2714612" y="285728"/>
            <a:ext cx="982961"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uk-UA" sz="2000">
                <a:solidFill>
                  <a:schemeClr val="dk1"/>
                </a:solidFill>
                <a:latin typeface="Comic Sans MS"/>
                <a:ea typeface="Comic Sans MS"/>
                <a:cs typeface="Comic Sans MS"/>
                <a:sym typeface="Comic Sans MS"/>
              </a:rPr>
              <a:t>Лукаш</a:t>
            </a:r>
            <a:endParaRPr/>
          </a:p>
        </p:txBody>
      </p:sp>
      <p:sp>
        <p:nvSpPr>
          <p:cNvPr id="184" name="Google Shape;184;p12"/>
          <p:cNvSpPr/>
          <p:nvPr/>
        </p:nvSpPr>
        <p:spPr>
          <a:xfrm>
            <a:off x="2857488" y="857232"/>
            <a:ext cx="5715040"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uk-UA" sz="1800">
                <a:solidFill>
                  <a:schemeClr val="dk1"/>
                </a:solidFill>
                <a:latin typeface="Times New Roman"/>
                <a:ea typeface="Times New Roman"/>
                <a:cs typeface="Times New Roman"/>
                <a:sym typeface="Times New Roman"/>
              </a:rPr>
              <a:t>“… дуже молодий хлопець, гарний, чорнобривий, стрункий, в очах ще є щось дитяче; убраний так само в полотняну одежу, тільки з тоншого полотна; сорочка випущена, мережана біллю, з виложистим коміром, підперезана червоним поясом, коло коміра і на чохлах червоні застіжки; свити він не має; на голові бриль; на поясі ножик і ківшик з лика на мотузку”</a:t>
            </a:r>
            <a:endParaRPr i="1" sz="1800">
              <a:solidFill>
                <a:schemeClr val="dk1"/>
              </a:solidFill>
              <a:latin typeface="Times New Roman"/>
              <a:ea typeface="Times New Roman"/>
              <a:cs typeface="Times New Roman"/>
              <a:sym typeface="Times New Roman"/>
            </a:endParaRPr>
          </a:p>
        </p:txBody>
      </p:sp>
      <p:sp>
        <p:nvSpPr>
          <p:cNvPr id="185" name="Google Shape;185;p12"/>
          <p:cNvSpPr/>
          <p:nvPr/>
        </p:nvSpPr>
        <p:spPr>
          <a:xfrm>
            <a:off x="214282" y="2928934"/>
            <a:ext cx="8715436"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uk-UA" sz="1800">
                <a:solidFill>
                  <a:schemeClr val="dk1"/>
                </a:solidFill>
                <a:latin typeface="Times New Roman"/>
                <a:ea typeface="Times New Roman"/>
                <a:cs typeface="Times New Roman"/>
                <a:sym typeface="Times New Roman"/>
              </a:rPr>
              <a:t>По-людському розуміє любов як потаємне незбагненне почуття</a:t>
            </a:r>
            <a:endParaRPr b="1"/>
          </a:p>
          <a:p>
            <a:pPr indent="0" lvl="0" marL="0" marR="0" rtl="0" algn="ctr">
              <a:spcBef>
                <a:spcPts val="0"/>
              </a:spcBef>
              <a:spcAft>
                <a:spcPts val="0"/>
              </a:spcAft>
              <a:buNone/>
            </a:pPr>
            <a:r>
              <a:rPr i="1" lang="uk-UA" sz="1800">
                <a:solidFill>
                  <a:schemeClr val="dk1"/>
                </a:solidFill>
                <a:latin typeface="Calibri"/>
                <a:ea typeface="Calibri"/>
                <a:cs typeface="Calibri"/>
                <a:sym typeface="Calibri"/>
              </a:rPr>
              <a:t>Щоб наші людські клопоти збагнути,</a:t>
            </a:r>
            <a:br>
              <a:rPr i="1" lang="uk-UA" sz="1800">
                <a:solidFill>
                  <a:schemeClr val="dk1"/>
                </a:solidFill>
                <a:latin typeface="Calibri"/>
                <a:ea typeface="Calibri"/>
                <a:cs typeface="Calibri"/>
                <a:sym typeface="Calibri"/>
              </a:rPr>
            </a:br>
            <a:r>
              <a:rPr i="1" lang="uk-UA" sz="1800">
                <a:solidFill>
                  <a:schemeClr val="dk1"/>
                </a:solidFill>
                <a:latin typeface="Calibri"/>
                <a:ea typeface="Calibri"/>
                <a:cs typeface="Calibri"/>
                <a:sym typeface="Calibri"/>
              </a:rPr>
              <a:t>то треба справді вирости не в лісі. </a:t>
            </a:r>
            <a:endParaRPr/>
          </a:p>
          <a:p>
            <a:pPr indent="0" lvl="0" marL="0" marR="0" rtl="0" algn="ctr">
              <a:spcBef>
                <a:spcPts val="0"/>
              </a:spcBef>
              <a:spcAft>
                <a:spcPts val="0"/>
              </a:spcAft>
              <a:buNone/>
            </a:pPr>
            <a:r>
              <a:t/>
            </a:r>
            <a:endParaRPr i="1" sz="1800">
              <a:solidFill>
                <a:schemeClr val="dk1"/>
              </a:solidFill>
              <a:latin typeface="Calibri"/>
              <a:ea typeface="Calibri"/>
              <a:cs typeface="Calibri"/>
              <a:sym typeface="Calibri"/>
            </a:endParaRPr>
          </a:p>
          <a:p>
            <a:pPr indent="0" lvl="0" marL="0" marR="0" rtl="0" algn="ctr">
              <a:spcBef>
                <a:spcPts val="0"/>
              </a:spcBef>
              <a:spcAft>
                <a:spcPts val="0"/>
              </a:spcAft>
              <a:buNone/>
            </a:pPr>
            <a:r>
              <a:rPr b="1" lang="uk-UA" sz="1800">
                <a:solidFill>
                  <a:schemeClr val="dk1"/>
                </a:solidFill>
                <a:latin typeface="Times New Roman"/>
                <a:ea typeface="Times New Roman"/>
                <a:cs typeface="Times New Roman"/>
                <a:sym typeface="Times New Roman"/>
              </a:rPr>
              <a:t>Не цінує “душі своєї цвіту”, не знає, які дива може творити голос його сопілки</a:t>
            </a:r>
            <a:endParaRPr b="1"/>
          </a:p>
          <a:p>
            <a:pPr indent="0" lvl="0" marL="0" marR="0" rtl="0" algn="ctr">
              <a:spcBef>
                <a:spcPts val="0"/>
              </a:spcBef>
              <a:spcAft>
                <a:spcPts val="0"/>
              </a:spcAft>
              <a:buNone/>
            </a:pPr>
            <a:r>
              <a:rPr i="1" lang="uk-UA" sz="1800">
                <a:solidFill>
                  <a:schemeClr val="dk1"/>
                </a:solidFill>
                <a:latin typeface="Calibri"/>
                <a:ea typeface="Calibri"/>
                <a:cs typeface="Calibri"/>
                <a:sym typeface="Calibri"/>
              </a:rPr>
              <a:t>ти душу дав мені, як гострий ніж</a:t>
            </a:r>
            <a:br>
              <a:rPr i="1" lang="uk-UA" sz="1800">
                <a:solidFill>
                  <a:schemeClr val="dk1"/>
                </a:solidFill>
                <a:latin typeface="Calibri"/>
                <a:ea typeface="Calibri"/>
                <a:cs typeface="Calibri"/>
                <a:sym typeface="Calibri"/>
              </a:rPr>
            </a:br>
            <a:r>
              <a:rPr i="1" lang="uk-UA" sz="1800">
                <a:solidFill>
                  <a:schemeClr val="dk1"/>
                </a:solidFill>
                <a:latin typeface="Calibri"/>
                <a:ea typeface="Calibri"/>
                <a:cs typeface="Calibri"/>
                <a:sym typeface="Calibri"/>
              </a:rPr>
              <a:t>дає вербовій тихій гілці голос.</a:t>
            </a:r>
            <a:endParaRPr/>
          </a:p>
          <a:p>
            <a:pPr indent="0" lvl="0" marL="0" marR="0" rtl="0" algn="ctr">
              <a:spcBef>
                <a:spcPts val="0"/>
              </a:spcBef>
              <a:spcAft>
                <a:spcPts val="0"/>
              </a:spcAft>
              <a:buNone/>
            </a:pPr>
            <a:r>
              <a:t/>
            </a:r>
            <a:endParaRPr i="1"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uk-UA" sz="1800">
                <a:solidFill>
                  <a:schemeClr val="dk1"/>
                </a:solidFill>
                <a:latin typeface="Times New Roman"/>
                <a:ea typeface="Times New Roman"/>
                <a:cs typeface="Times New Roman"/>
                <a:sym typeface="Times New Roman"/>
              </a:rPr>
              <a:t>Піддається  впливу буденщини, черствого житейського практицизму</a:t>
            </a:r>
            <a:endParaRPr b="1"/>
          </a:p>
          <a:p>
            <a:pPr indent="0" lvl="0" marL="0" marR="0" rtl="0" algn="ctr">
              <a:spcBef>
                <a:spcPts val="0"/>
              </a:spcBef>
              <a:spcAft>
                <a:spcPts val="0"/>
              </a:spcAft>
              <a:buNone/>
            </a:pPr>
            <a:r>
              <a:rPr i="1" lang="uk-UA" sz="1800">
                <a:solidFill>
                  <a:schemeClr val="dk1"/>
                </a:solidFill>
                <a:latin typeface="Calibri"/>
                <a:ea typeface="Calibri"/>
                <a:cs typeface="Calibri"/>
                <a:sym typeface="Calibri"/>
              </a:rPr>
              <a:t>Ні, любий, я тобі не дорікаю,</a:t>
            </a:r>
            <a:br>
              <a:rPr i="1" lang="uk-UA" sz="1800">
                <a:solidFill>
                  <a:schemeClr val="dk1"/>
                </a:solidFill>
                <a:latin typeface="Calibri"/>
                <a:ea typeface="Calibri"/>
                <a:cs typeface="Calibri"/>
                <a:sym typeface="Calibri"/>
              </a:rPr>
            </a:br>
            <a:r>
              <a:rPr i="1" lang="uk-UA" sz="1800">
                <a:solidFill>
                  <a:schemeClr val="dk1"/>
                </a:solidFill>
                <a:latin typeface="Calibri"/>
                <a:ea typeface="Calibri"/>
                <a:cs typeface="Calibri"/>
                <a:sym typeface="Calibri"/>
              </a:rPr>
              <a:t>а тільки — смутно, що не можеш ти</a:t>
            </a:r>
            <a:br>
              <a:rPr i="1" lang="uk-UA" sz="1800">
                <a:solidFill>
                  <a:schemeClr val="dk1"/>
                </a:solidFill>
                <a:latin typeface="Calibri"/>
                <a:ea typeface="Calibri"/>
                <a:cs typeface="Calibri"/>
                <a:sym typeface="Calibri"/>
              </a:rPr>
            </a:br>
            <a:r>
              <a:rPr i="1" lang="uk-UA" sz="1800">
                <a:solidFill>
                  <a:schemeClr val="dk1"/>
                </a:solidFill>
                <a:latin typeface="Calibri"/>
                <a:ea typeface="Calibri"/>
                <a:cs typeface="Calibri"/>
                <a:sym typeface="Calibri"/>
              </a:rPr>
              <a:t>своїм життям до себе дорівнятись.</a:t>
            </a:r>
            <a:endParaRPr sz="1800">
              <a:solidFill>
                <a:schemeClr val="dk1"/>
              </a:solidFill>
              <a:latin typeface="Calibri"/>
              <a:ea typeface="Calibri"/>
              <a:cs typeface="Calibri"/>
              <a:sym typeface="Calibri"/>
            </a:endParaRPr>
          </a:p>
        </p:txBody>
      </p:sp>
      <p:pic>
        <p:nvPicPr>
          <p:cNvPr descr="F:\Моя папка\Робоча\Новая папка\images (13).jpg" id="186" name="Google Shape;186;p12"/>
          <p:cNvPicPr preferRelativeResize="0"/>
          <p:nvPr/>
        </p:nvPicPr>
        <p:blipFill rotWithShape="1">
          <a:blip r:embed="rId3">
            <a:alphaModFix/>
          </a:blip>
          <a:srcRect b="0" l="0" r="0" t="0"/>
          <a:stretch/>
        </p:blipFill>
        <p:spPr>
          <a:xfrm>
            <a:off x="428596" y="285728"/>
            <a:ext cx="2071702" cy="254115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13"/>
          <p:cNvSpPr txBox="1"/>
          <p:nvPr/>
        </p:nvSpPr>
        <p:spPr>
          <a:xfrm>
            <a:off x="4572000" y="285728"/>
            <a:ext cx="3986218" cy="71438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070"/>
              <a:buFont typeface="Calibri"/>
              <a:buNone/>
            </a:pPr>
            <a:r>
              <a:rPr b="0" i="0" lang="uk-UA" sz="4070" u="none" cap="none" strike="noStrike">
                <a:solidFill>
                  <a:schemeClr val="dk1"/>
                </a:solidFill>
                <a:latin typeface="Calibri"/>
                <a:ea typeface="Calibri"/>
                <a:cs typeface="Calibri"/>
                <a:sym typeface="Calibri"/>
              </a:rPr>
              <a:t>Образи твору</a:t>
            </a:r>
            <a:endParaRPr/>
          </a:p>
        </p:txBody>
      </p:sp>
      <p:sp>
        <p:nvSpPr>
          <p:cNvPr id="192" name="Google Shape;192;p13"/>
          <p:cNvSpPr/>
          <p:nvPr/>
        </p:nvSpPr>
        <p:spPr>
          <a:xfrm>
            <a:off x="2143108" y="357166"/>
            <a:ext cx="952505"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uk-UA" sz="2000">
                <a:solidFill>
                  <a:schemeClr val="dk1"/>
                </a:solidFill>
                <a:latin typeface="Comic Sans MS"/>
                <a:ea typeface="Comic Sans MS"/>
                <a:cs typeface="Comic Sans MS"/>
                <a:sym typeface="Comic Sans MS"/>
              </a:rPr>
              <a:t>Мавка</a:t>
            </a:r>
            <a:endParaRPr/>
          </a:p>
        </p:txBody>
      </p:sp>
      <p:sp>
        <p:nvSpPr>
          <p:cNvPr id="193" name="Google Shape;193;p13"/>
          <p:cNvSpPr/>
          <p:nvPr/>
        </p:nvSpPr>
        <p:spPr>
          <a:xfrm>
            <a:off x="2428860" y="1214422"/>
            <a:ext cx="650085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uk-UA" sz="1800">
                <a:solidFill>
                  <a:schemeClr val="dk1"/>
                </a:solidFill>
                <a:latin typeface="Times New Roman"/>
                <a:ea typeface="Times New Roman"/>
                <a:cs typeface="Times New Roman"/>
                <a:sym typeface="Times New Roman"/>
              </a:rPr>
              <a:t>“… в ясно-зеленій одежі, з розпущеними чорними з зеленим полиском косами, розправляє руки і проводить долонею по очах”</a:t>
            </a:r>
            <a:endParaRPr i="1" sz="1800">
              <a:solidFill>
                <a:schemeClr val="dk1"/>
              </a:solidFill>
              <a:latin typeface="Times New Roman"/>
              <a:ea typeface="Times New Roman"/>
              <a:cs typeface="Times New Roman"/>
              <a:sym typeface="Times New Roman"/>
            </a:endParaRPr>
          </a:p>
        </p:txBody>
      </p:sp>
      <p:pic>
        <p:nvPicPr>
          <p:cNvPr descr="F:\Моя папка\Робоча\Новая папка\images.jpg" id="194" name="Google Shape;194;p13"/>
          <p:cNvPicPr preferRelativeResize="0"/>
          <p:nvPr/>
        </p:nvPicPr>
        <p:blipFill rotWithShape="1">
          <a:blip r:embed="rId3">
            <a:alphaModFix/>
          </a:blip>
          <a:srcRect b="0" l="0" r="0" t="0"/>
          <a:stretch/>
        </p:blipFill>
        <p:spPr>
          <a:xfrm>
            <a:off x="357158" y="214290"/>
            <a:ext cx="1579119" cy="2286016"/>
          </a:xfrm>
          <a:prstGeom prst="rect">
            <a:avLst/>
          </a:prstGeom>
          <a:noFill/>
          <a:ln>
            <a:noFill/>
          </a:ln>
        </p:spPr>
      </p:pic>
      <p:sp>
        <p:nvSpPr>
          <p:cNvPr id="195" name="Google Shape;195;p13"/>
          <p:cNvSpPr/>
          <p:nvPr/>
        </p:nvSpPr>
        <p:spPr>
          <a:xfrm>
            <a:off x="214282" y="2500306"/>
            <a:ext cx="8715436"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uk-UA" sz="1800">
                <a:solidFill>
                  <a:schemeClr val="dk1"/>
                </a:solidFill>
                <a:latin typeface="Times New Roman"/>
                <a:ea typeface="Times New Roman"/>
                <a:cs typeface="Times New Roman"/>
                <a:sym typeface="Times New Roman"/>
              </a:rPr>
              <a:t>Для Мавки кохання – природний стан</a:t>
            </a:r>
            <a:endParaRPr b="1"/>
          </a:p>
          <a:p>
            <a:pPr indent="0" lvl="0" marL="0" marR="0" rtl="0" algn="ctr">
              <a:spcBef>
                <a:spcPts val="0"/>
              </a:spcBef>
              <a:spcAft>
                <a:spcPts val="0"/>
              </a:spcAft>
              <a:buNone/>
            </a:pPr>
            <a:r>
              <a:rPr i="1" lang="uk-UA" sz="1800">
                <a:solidFill>
                  <a:schemeClr val="dk1"/>
                </a:solidFill>
                <a:latin typeface="Calibri"/>
                <a:ea typeface="Calibri"/>
                <a:cs typeface="Calibri"/>
                <a:sym typeface="Calibri"/>
              </a:rPr>
              <a:t>Чи ж то ганьба,</a:t>
            </a:r>
            <a:br>
              <a:rPr i="1" lang="uk-UA" sz="1800">
                <a:solidFill>
                  <a:schemeClr val="dk1"/>
                </a:solidFill>
                <a:latin typeface="Calibri"/>
                <a:ea typeface="Calibri"/>
                <a:cs typeface="Calibri"/>
                <a:sym typeface="Calibri"/>
              </a:rPr>
            </a:br>
            <a:r>
              <a:rPr i="1" lang="uk-UA" sz="1800">
                <a:solidFill>
                  <a:schemeClr val="dk1"/>
                </a:solidFill>
                <a:latin typeface="Calibri"/>
                <a:ea typeface="Calibri"/>
                <a:cs typeface="Calibri"/>
                <a:sym typeface="Calibri"/>
              </a:rPr>
              <a:t>що маю серце не скупе, що скарбів</a:t>
            </a:r>
            <a:br>
              <a:rPr i="1" lang="uk-UA" sz="1800">
                <a:solidFill>
                  <a:schemeClr val="dk1"/>
                </a:solidFill>
                <a:latin typeface="Calibri"/>
                <a:ea typeface="Calibri"/>
                <a:cs typeface="Calibri"/>
                <a:sym typeface="Calibri"/>
              </a:rPr>
            </a:br>
            <a:r>
              <a:rPr i="1" lang="uk-UA" sz="1800">
                <a:solidFill>
                  <a:schemeClr val="dk1"/>
                </a:solidFill>
                <a:latin typeface="Calibri"/>
                <a:ea typeface="Calibri"/>
                <a:cs typeface="Calibri"/>
                <a:sym typeface="Calibri"/>
              </a:rPr>
              <a:t>воно своїх не криє, тільки гойно</a:t>
            </a:r>
            <a:br>
              <a:rPr i="1" lang="uk-UA" sz="1800">
                <a:solidFill>
                  <a:schemeClr val="dk1"/>
                </a:solidFill>
                <a:latin typeface="Calibri"/>
                <a:ea typeface="Calibri"/>
                <a:cs typeface="Calibri"/>
                <a:sym typeface="Calibri"/>
              </a:rPr>
            </a:br>
            <a:r>
              <a:rPr i="1" lang="uk-UA" sz="1800">
                <a:solidFill>
                  <a:schemeClr val="dk1"/>
                </a:solidFill>
                <a:latin typeface="Calibri"/>
                <a:ea typeface="Calibri"/>
                <a:cs typeface="Calibri"/>
                <a:sym typeface="Calibri"/>
              </a:rPr>
              <a:t>коханого обдарувало ними,</a:t>
            </a:r>
            <a:br>
              <a:rPr i="1" lang="uk-UA" sz="1800">
                <a:solidFill>
                  <a:schemeClr val="dk1"/>
                </a:solidFill>
                <a:latin typeface="Calibri"/>
                <a:ea typeface="Calibri"/>
                <a:cs typeface="Calibri"/>
                <a:sym typeface="Calibri"/>
              </a:rPr>
            </a:br>
            <a:r>
              <a:rPr i="1" lang="uk-UA" sz="1800">
                <a:solidFill>
                  <a:schemeClr val="dk1"/>
                </a:solidFill>
                <a:latin typeface="Calibri"/>
                <a:ea typeface="Calibri"/>
                <a:cs typeface="Calibri"/>
                <a:sym typeface="Calibri"/>
              </a:rPr>
              <a:t>не дожидаючи вперед застави?</a:t>
            </a:r>
            <a:endParaRPr/>
          </a:p>
          <a:p>
            <a:pPr indent="0" lvl="0" marL="0" marR="0" rtl="0" algn="l">
              <a:spcBef>
                <a:spcPts val="0"/>
              </a:spcBef>
              <a:spcAft>
                <a:spcPts val="0"/>
              </a:spcAft>
              <a:buNone/>
            </a:pPr>
            <a:r>
              <a:rPr b="1" lang="uk-UA" sz="1800">
                <a:solidFill>
                  <a:schemeClr val="dk1"/>
                </a:solidFill>
                <a:latin typeface="Times New Roman"/>
                <a:ea typeface="Times New Roman"/>
                <a:cs typeface="Times New Roman"/>
                <a:sym typeface="Times New Roman"/>
              </a:rPr>
              <a:t>На шляху до щастя Мавку нічого не може зупинити, вона заради “людського хлопця” покинула лісові хащі</a:t>
            </a:r>
            <a:endParaRPr b="1"/>
          </a:p>
          <a:p>
            <a:pPr indent="0" lvl="0" marL="0" marR="0" rtl="0" algn="ctr">
              <a:spcBef>
                <a:spcPts val="0"/>
              </a:spcBef>
              <a:spcAft>
                <a:spcPts val="0"/>
              </a:spcAft>
              <a:buNone/>
            </a:pPr>
            <a:r>
              <a:rPr i="1" lang="uk-UA" sz="1800">
                <a:solidFill>
                  <a:schemeClr val="dk1"/>
                </a:solidFill>
                <a:latin typeface="Calibri"/>
                <a:ea typeface="Calibri"/>
                <a:cs typeface="Calibri"/>
                <a:sym typeface="Calibri"/>
              </a:rPr>
              <a:t>Не гідна ти дочкою лісу зватись!</a:t>
            </a:r>
            <a:br>
              <a:rPr i="1" lang="uk-UA" sz="1800">
                <a:solidFill>
                  <a:schemeClr val="dk1"/>
                </a:solidFill>
                <a:latin typeface="Calibri"/>
                <a:ea typeface="Calibri"/>
                <a:cs typeface="Calibri"/>
                <a:sym typeface="Calibri"/>
              </a:rPr>
            </a:br>
            <a:r>
              <a:rPr i="1" lang="uk-UA" sz="1800">
                <a:solidFill>
                  <a:schemeClr val="dk1"/>
                </a:solidFill>
                <a:latin typeface="Calibri"/>
                <a:ea typeface="Calibri"/>
                <a:cs typeface="Calibri"/>
                <a:sym typeface="Calibri"/>
              </a:rPr>
              <a:t>бо в тебе дух не вільний лісовий,</a:t>
            </a:r>
            <a:br>
              <a:rPr i="1" lang="uk-UA" sz="1800">
                <a:solidFill>
                  <a:schemeClr val="dk1"/>
                </a:solidFill>
                <a:latin typeface="Calibri"/>
                <a:ea typeface="Calibri"/>
                <a:cs typeface="Calibri"/>
                <a:sym typeface="Calibri"/>
              </a:rPr>
            </a:br>
            <a:r>
              <a:rPr i="1" lang="uk-UA" sz="1800">
                <a:solidFill>
                  <a:schemeClr val="dk1"/>
                </a:solidFill>
                <a:latin typeface="Calibri"/>
                <a:ea typeface="Calibri"/>
                <a:cs typeface="Calibri"/>
                <a:sym typeface="Calibri"/>
              </a:rPr>
              <a:t>а хатній рабський!</a:t>
            </a:r>
            <a:endParaRPr/>
          </a:p>
          <a:p>
            <a:pPr indent="0" lvl="0" marL="0" marR="0" rtl="0" algn="l">
              <a:spcBef>
                <a:spcPts val="0"/>
              </a:spcBef>
              <a:spcAft>
                <a:spcPts val="0"/>
              </a:spcAft>
              <a:buNone/>
            </a:pPr>
            <a:r>
              <a:rPr b="1" lang="uk-UA" sz="1800">
                <a:solidFill>
                  <a:schemeClr val="dk1"/>
                </a:solidFill>
                <a:latin typeface="Times New Roman"/>
                <a:ea typeface="Times New Roman"/>
                <a:cs typeface="Times New Roman"/>
                <a:sym typeface="Times New Roman"/>
              </a:rPr>
              <a:t>Вона вміє прощати, чим і рятує коханого, який її зрадив</a:t>
            </a:r>
            <a:endParaRPr b="1"/>
          </a:p>
          <a:p>
            <a:pPr indent="0" lvl="0" marL="0" marR="0" rtl="0" algn="ctr">
              <a:spcBef>
                <a:spcPts val="0"/>
              </a:spcBef>
              <a:spcAft>
                <a:spcPts val="0"/>
              </a:spcAft>
              <a:buNone/>
            </a:pPr>
            <a:r>
              <a:rPr i="1" lang="uk-UA" sz="1800">
                <a:solidFill>
                  <a:schemeClr val="dk1"/>
                </a:solidFill>
                <a:latin typeface="Calibri"/>
                <a:ea typeface="Calibri"/>
                <a:cs typeface="Calibri"/>
                <a:sym typeface="Calibri"/>
              </a:rPr>
              <a:t>Не радій, бо я його порятувала. В серці</a:t>
            </a:r>
            <a:br>
              <a:rPr i="1" lang="uk-UA" sz="1800">
                <a:solidFill>
                  <a:schemeClr val="dk1"/>
                </a:solidFill>
                <a:latin typeface="Calibri"/>
                <a:ea typeface="Calibri"/>
                <a:cs typeface="Calibri"/>
                <a:sym typeface="Calibri"/>
              </a:rPr>
            </a:br>
            <a:r>
              <a:rPr i="1" lang="uk-UA" sz="1800">
                <a:solidFill>
                  <a:schemeClr val="dk1"/>
                </a:solidFill>
                <a:latin typeface="Calibri"/>
                <a:ea typeface="Calibri"/>
                <a:cs typeface="Calibri"/>
                <a:sym typeface="Calibri"/>
              </a:rPr>
              <a:t>знайшла я теє слово чарівне,</a:t>
            </a:r>
            <a:br>
              <a:rPr i="1" lang="uk-UA" sz="1800">
                <a:solidFill>
                  <a:schemeClr val="dk1"/>
                </a:solidFill>
                <a:latin typeface="Calibri"/>
                <a:ea typeface="Calibri"/>
                <a:cs typeface="Calibri"/>
                <a:sym typeface="Calibri"/>
              </a:rPr>
            </a:br>
            <a:r>
              <a:rPr i="1" lang="uk-UA" sz="1800">
                <a:solidFill>
                  <a:schemeClr val="dk1"/>
                </a:solidFill>
                <a:latin typeface="Calibri"/>
                <a:ea typeface="Calibri"/>
                <a:cs typeface="Calibri"/>
                <a:sym typeface="Calibri"/>
              </a:rPr>
              <a:t>що й озвірілих в люди повертає.</a:t>
            </a:r>
            <a:endParaRPr i="1" sz="1800">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14"/>
          <p:cNvSpPr txBox="1"/>
          <p:nvPr/>
        </p:nvSpPr>
        <p:spPr>
          <a:xfrm>
            <a:off x="5072066" y="214290"/>
            <a:ext cx="3271838" cy="71438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070"/>
              <a:buFont typeface="Calibri"/>
              <a:buNone/>
            </a:pPr>
            <a:r>
              <a:rPr b="0" i="0" lang="uk-UA" sz="4070" u="none" cap="none" strike="noStrike">
                <a:solidFill>
                  <a:schemeClr val="dk1"/>
                </a:solidFill>
                <a:latin typeface="Calibri"/>
                <a:ea typeface="Calibri"/>
                <a:cs typeface="Calibri"/>
                <a:sym typeface="Calibri"/>
              </a:rPr>
              <a:t>Образи твору</a:t>
            </a:r>
            <a:endParaRPr/>
          </a:p>
        </p:txBody>
      </p:sp>
      <p:sp>
        <p:nvSpPr>
          <p:cNvPr id="201" name="Google Shape;201;p14"/>
          <p:cNvSpPr/>
          <p:nvPr/>
        </p:nvSpPr>
        <p:spPr>
          <a:xfrm>
            <a:off x="2071670" y="357166"/>
            <a:ext cx="1641796"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uk-UA" sz="2000">
                <a:solidFill>
                  <a:schemeClr val="dk1"/>
                </a:solidFill>
                <a:latin typeface="Comic Sans MS"/>
                <a:ea typeface="Comic Sans MS"/>
                <a:cs typeface="Comic Sans MS"/>
                <a:sym typeface="Comic Sans MS"/>
              </a:rPr>
              <a:t>Дядько Лев</a:t>
            </a:r>
            <a:endParaRPr/>
          </a:p>
        </p:txBody>
      </p:sp>
      <p:sp>
        <p:nvSpPr>
          <p:cNvPr id="202" name="Google Shape;202;p14"/>
          <p:cNvSpPr/>
          <p:nvPr/>
        </p:nvSpPr>
        <p:spPr>
          <a:xfrm>
            <a:off x="2214546" y="928670"/>
            <a:ext cx="6643734"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uk-UA" sz="1800">
                <a:solidFill>
                  <a:schemeClr val="dk1"/>
                </a:solidFill>
                <a:latin typeface="Times New Roman"/>
                <a:ea typeface="Times New Roman"/>
                <a:cs typeface="Times New Roman"/>
                <a:sym typeface="Times New Roman"/>
              </a:rPr>
              <a:t>“… уже старий чоловік, поважний і дуже добрий з виду; по-поліському довге волосся білими хвилями спускається на плечі з-під сивої повстяної шапки-рогатки; убраний Лев у полотняну одежу і в ясно-сиву, майже білу свиту; на ногах остоли, в руках кловня (малий ятірець), коло пояса на ремінці ножик, через плече виплетений з лика кошіль (торба) на широкому ремені”</a:t>
            </a:r>
            <a:endParaRPr i="1" sz="1800">
              <a:solidFill>
                <a:schemeClr val="dk1"/>
              </a:solidFill>
              <a:latin typeface="Times New Roman"/>
              <a:ea typeface="Times New Roman"/>
              <a:cs typeface="Times New Roman"/>
              <a:sym typeface="Times New Roman"/>
            </a:endParaRPr>
          </a:p>
        </p:txBody>
      </p:sp>
      <p:pic>
        <p:nvPicPr>
          <p:cNvPr descr="F:\Моя папка\Робоча\Новая папка\images (8).jpg" id="203" name="Google Shape;203;p14"/>
          <p:cNvPicPr preferRelativeResize="0"/>
          <p:nvPr/>
        </p:nvPicPr>
        <p:blipFill rotWithShape="1">
          <a:blip r:embed="rId3">
            <a:alphaModFix/>
          </a:blip>
          <a:srcRect b="0" l="0" r="0" t="0"/>
          <a:stretch/>
        </p:blipFill>
        <p:spPr>
          <a:xfrm>
            <a:off x="285720" y="285728"/>
            <a:ext cx="1714512" cy="2533650"/>
          </a:xfrm>
          <a:prstGeom prst="rect">
            <a:avLst/>
          </a:prstGeom>
          <a:noFill/>
          <a:ln>
            <a:noFill/>
          </a:ln>
        </p:spPr>
      </p:pic>
      <p:sp>
        <p:nvSpPr>
          <p:cNvPr id="204" name="Google Shape;204;p14"/>
          <p:cNvSpPr/>
          <p:nvPr/>
        </p:nvSpPr>
        <p:spPr>
          <a:xfrm>
            <a:off x="214282" y="3071810"/>
            <a:ext cx="8715436"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uk-UA" sz="1800">
                <a:solidFill>
                  <a:schemeClr val="dk1"/>
                </a:solidFill>
                <a:latin typeface="Times New Roman"/>
                <a:ea typeface="Times New Roman"/>
                <a:cs typeface="Times New Roman"/>
                <a:sym typeface="Times New Roman"/>
              </a:rPr>
              <a:t>Він знав ціну краси й гармонійного спілкування людини з природою</a:t>
            </a:r>
            <a:endParaRPr b="1"/>
          </a:p>
          <a:p>
            <a:pPr indent="0" lvl="0" marL="0" marR="0" rtl="0" algn="ctr">
              <a:spcBef>
                <a:spcPts val="0"/>
              </a:spcBef>
              <a:spcAft>
                <a:spcPts val="0"/>
              </a:spcAft>
              <a:buNone/>
            </a:pPr>
            <a:r>
              <a:rPr i="1" lang="uk-UA" sz="1800">
                <a:solidFill>
                  <a:schemeClr val="dk1"/>
                </a:solidFill>
                <a:latin typeface="Calibri"/>
                <a:ea typeface="Calibri"/>
                <a:cs typeface="Calibri"/>
                <a:sym typeface="Calibri"/>
              </a:rPr>
              <a:t>Що лісове, то не погане, сестро, —</a:t>
            </a:r>
            <a:br>
              <a:rPr i="1" lang="uk-UA" sz="1800">
                <a:solidFill>
                  <a:schemeClr val="dk1"/>
                </a:solidFill>
                <a:latin typeface="Calibri"/>
                <a:ea typeface="Calibri"/>
                <a:cs typeface="Calibri"/>
                <a:sym typeface="Calibri"/>
              </a:rPr>
            </a:br>
            <a:r>
              <a:rPr i="1" lang="uk-UA" sz="1800">
                <a:solidFill>
                  <a:schemeClr val="dk1"/>
                </a:solidFill>
                <a:latin typeface="Calibri"/>
                <a:ea typeface="Calibri"/>
                <a:cs typeface="Calibri"/>
                <a:sym typeface="Calibri"/>
              </a:rPr>
              <a:t>усякі скарби з ліса йдуть...</a:t>
            </a:r>
            <a:endParaRPr/>
          </a:p>
          <a:p>
            <a:pPr indent="0" lvl="0" marL="0" marR="0" rtl="0" algn="ctr">
              <a:spcBef>
                <a:spcPts val="0"/>
              </a:spcBef>
              <a:spcAft>
                <a:spcPts val="0"/>
              </a:spcAft>
              <a:buNone/>
            </a:pPr>
            <a:r>
              <a:t/>
            </a:r>
            <a:endParaRPr i="1" sz="1800">
              <a:solidFill>
                <a:schemeClr val="dk1"/>
              </a:solidFill>
              <a:latin typeface="Calibri"/>
              <a:ea typeface="Calibri"/>
              <a:cs typeface="Calibri"/>
              <a:sym typeface="Calibri"/>
            </a:endParaRPr>
          </a:p>
          <a:p>
            <a:pPr indent="0" lvl="0" marL="0" marR="0" rtl="0" algn="l">
              <a:spcBef>
                <a:spcPts val="0"/>
              </a:spcBef>
              <a:spcAft>
                <a:spcPts val="0"/>
              </a:spcAft>
              <a:buNone/>
            </a:pPr>
            <a:r>
              <a:rPr b="1" lang="uk-UA" sz="1800">
                <a:solidFill>
                  <a:schemeClr val="dk1"/>
                </a:solidFill>
                <a:latin typeface="Times New Roman"/>
                <a:ea typeface="Times New Roman"/>
                <a:cs typeface="Times New Roman"/>
                <a:sym typeface="Times New Roman"/>
              </a:rPr>
              <a:t>Добре розумів, що протиставити себе природі, знехтувати її закони – значить підрубати гілку, на якій сидиш.</a:t>
            </a:r>
            <a:endParaRPr b="1"/>
          </a:p>
          <a:p>
            <a:pPr indent="0" lvl="0" marL="0" marR="0" rtl="0" algn="ctr">
              <a:spcBef>
                <a:spcPts val="0"/>
              </a:spcBef>
              <a:spcAft>
                <a:spcPts val="0"/>
              </a:spcAft>
              <a:buNone/>
            </a:pPr>
            <a:r>
              <a:rPr i="1" lang="uk-UA" sz="1800">
                <a:solidFill>
                  <a:schemeClr val="dk1"/>
                </a:solidFill>
                <a:latin typeface="Calibri"/>
                <a:ea typeface="Calibri"/>
                <a:cs typeface="Calibri"/>
                <a:sym typeface="Calibri"/>
              </a:rPr>
              <a:t>Хліб добрий, дівонько, а не людина.</a:t>
            </a:r>
            <a:br>
              <a:rPr i="1" lang="uk-UA" sz="1800">
                <a:solidFill>
                  <a:schemeClr val="dk1"/>
                </a:solidFill>
                <a:latin typeface="Calibri"/>
                <a:ea typeface="Calibri"/>
                <a:cs typeface="Calibri"/>
                <a:sym typeface="Calibri"/>
              </a:rPr>
            </a:br>
            <a:r>
              <a:rPr i="1" lang="uk-UA" sz="1800">
                <a:solidFill>
                  <a:schemeClr val="dk1"/>
                </a:solidFill>
                <a:latin typeface="Calibri"/>
                <a:ea typeface="Calibri"/>
                <a:cs typeface="Calibri"/>
                <a:sym typeface="Calibri"/>
              </a:rPr>
              <a:t>Але, щоправда, я таки вподобав</a:t>
            </a:r>
            <a:br>
              <a:rPr i="1" lang="uk-UA" sz="1800">
                <a:solidFill>
                  <a:schemeClr val="dk1"/>
                </a:solidFill>
                <a:latin typeface="Calibri"/>
                <a:ea typeface="Calibri"/>
                <a:cs typeface="Calibri"/>
                <a:sym typeface="Calibri"/>
              </a:rPr>
            </a:br>
            <a:r>
              <a:rPr i="1" lang="uk-UA" sz="1800">
                <a:solidFill>
                  <a:schemeClr val="dk1"/>
                </a:solidFill>
                <a:latin typeface="Calibri"/>
                <a:ea typeface="Calibri"/>
                <a:cs typeface="Calibri"/>
                <a:sym typeface="Calibri"/>
              </a:rPr>
              <a:t>породу вашу лісову. Як буду</a:t>
            </a:r>
            <a:br>
              <a:rPr i="1" lang="uk-UA" sz="1800">
                <a:solidFill>
                  <a:schemeClr val="dk1"/>
                </a:solidFill>
                <a:latin typeface="Calibri"/>
                <a:ea typeface="Calibri"/>
                <a:cs typeface="Calibri"/>
                <a:sym typeface="Calibri"/>
              </a:rPr>
            </a:br>
            <a:r>
              <a:rPr i="1" lang="uk-UA" sz="1800">
                <a:solidFill>
                  <a:schemeClr val="dk1"/>
                </a:solidFill>
                <a:latin typeface="Calibri"/>
                <a:ea typeface="Calibri"/>
                <a:cs typeface="Calibri"/>
                <a:sym typeface="Calibri"/>
              </a:rPr>
              <a:t>вмирати, то прийду, як звір, до лісу, —</a:t>
            </a:r>
            <a:br>
              <a:rPr i="1" lang="uk-UA" sz="1800">
                <a:solidFill>
                  <a:schemeClr val="dk1"/>
                </a:solidFill>
                <a:latin typeface="Calibri"/>
                <a:ea typeface="Calibri"/>
                <a:cs typeface="Calibri"/>
                <a:sym typeface="Calibri"/>
              </a:rPr>
            </a:br>
            <a:r>
              <a:rPr i="1" lang="uk-UA" sz="1800">
                <a:solidFill>
                  <a:schemeClr val="dk1"/>
                </a:solidFill>
                <a:latin typeface="Calibri"/>
                <a:ea typeface="Calibri"/>
                <a:cs typeface="Calibri"/>
                <a:sym typeface="Calibri"/>
              </a:rPr>
              <a:t>отут під дубом хай і поховають…</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15"/>
          <p:cNvSpPr txBox="1"/>
          <p:nvPr/>
        </p:nvSpPr>
        <p:spPr>
          <a:xfrm>
            <a:off x="4786314" y="214290"/>
            <a:ext cx="3986218" cy="71438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070"/>
              <a:buFont typeface="Calibri"/>
              <a:buNone/>
            </a:pPr>
            <a:r>
              <a:rPr b="0" i="0" lang="uk-UA" sz="4070" u="none" cap="none" strike="noStrike">
                <a:solidFill>
                  <a:schemeClr val="dk1"/>
                </a:solidFill>
                <a:latin typeface="Calibri"/>
                <a:ea typeface="Calibri"/>
                <a:cs typeface="Calibri"/>
                <a:sym typeface="Calibri"/>
              </a:rPr>
              <a:t>Образи твору</a:t>
            </a:r>
            <a:endParaRPr/>
          </a:p>
        </p:txBody>
      </p:sp>
      <p:sp>
        <p:nvSpPr>
          <p:cNvPr id="210" name="Google Shape;210;p15"/>
          <p:cNvSpPr/>
          <p:nvPr/>
        </p:nvSpPr>
        <p:spPr>
          <a:xfrm>
            <a:off x="2928926" y="357166"/>
            <a:ext cx="199926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uk-UA" sz="2000">
                <a:solidFill>
                  <a:schemeClr val="dk1"/>
                </a:solidFill>
                <a:latin typeface="Comic Sans MS"/>
                <a:ea typeface="Comic Sans MS"/>
                <a:cs typeface="Comic Sans MS"/>
                <a:sym typeface="Comic Sans MS"/>
              </a:rPr>
              <a:t>Мати Лукаша </a:t>
            </a:r>
            <a:endParaRPr/>
          </a:p>
          <a:p>
            <a:pPr indent="0" lvl="0" marL="0" marR="0" rtl="0" algn="ctr">
              <a:spcBef>
                <a:spcPts val="0"/>
              </a:spcBef>
              <a:spcAft>
                <a:spcPts val="0"/>
              </a:spcAft>
              <a:buNone/>
            </a:pPr>
            <a:r>
              <a:rPr b="1" lang="uk-UA" sz="2000">
                <a:solidFill>
                  <a:schemeClr val="dk1"/>
                </a:solidFill>
                <a:latin typeface="Comic Sans MS"/>
                <a:ea typeface="Comic Sans MS"/>
                <a:cs typeface="Comic Sans MS"/>
                <a:sym typeface="Comic Sans MS"/>
              </a:rPr>
              <a:t>й Килина</a:t>
            </a:r>
            <a:endParaRPr/>
          </a:p>
        </p:txBody>
      </p:sp>
      <p:pic>
        <p:nvPicPr>
          <p:cNvPr descr="F:\Моя папка\Робоча\Новая папка\faeb9f19f453318bbac35d20ea05c0d1.jpg" id="211" name="Google Shape;211;p15"/>
          <p:cNvPicPr preferRelativeResize="0"/>
          <p:nvPr/>
        </p:nvPicPr>
        <p:blipFill rotWithShape="1">
          <a:blip r:embed="rId3">
            <a:alphaModFix/>
          </a:blip>
          <a:srcRect b="0" l="0" r="0" t="0"/>
          <a:stretch/>
        </p:blipFill>
        <p:spPr>
          <a:xfrm>
            <a:off x="428597" y="285729"/>
            <a:ext cx="1928826" cy="2836064"/>
          </a:xfrm>
          <a:prstGeom prst="rect">
            <a:avLst/>
          </a:prstGeom>
          <a:noFill/>
          <a:ln>
            <a:noFill/>
          </a:ln>
        </p:spPr>
      </p:pic>
      <p:sp>
        <p:nvSpPr>
          <p:cNvPr id="212" name="Google Shape;212;p15"/>
          <p:cNvSpPr/>
          <p:nvPr/>
        </p:nvSpPr>
        <p:spPr>
          <a:xfrm>
            <a:off x="2500298" y="1071546"/>
            <a:ext cx="6357982"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uk-UA" sz="1800">
                <a:solidFill>
                  <a:schemeClr val="dk1"/>
                </a:solidFill>
                <a:latin typeface="Times New Roman"/>
                <a:ea typeface="Times New Roman"/>
                <a:cs typeface="Times New Roman"/>
                <a:sym typeface="Times New Roman"/>
              </a:rPr>
              <a:t>“… в червоній хустці з торочками, в бурячковій спідниці, дрібно та рівно зафалдованій; так само зафалдований і зелений фартух з нашитими на ньому білими, червоними та жовтими стяжками; сорочка густо натикана червоним та синім, намисто дзвонить дукачами на білій пухкій шиї, міцна крайка тісно перетягає стан, і від того кругла, заживна постать здається ще розкішнішою”</a:t>
            </a:r>
            <a:endParaRPr i="1" sz="1800">
              <a:solidFill>
                <a:schemeClr val="dk1"/>
              </a:solidFill>
              <a:latin typeface="Times New Roman"/>
              <a:ea typeface="Times New Roman"/>
              <a:cs typeface="Times New Roman"/>
              <a:sym typeface="Times New Roman"/>
            </a:endParaRPr>
          </a:p>
        </p:txBody>
      </p:sp>
      <p:sp>
        <p:nvSpPr>
          <p:cNvPr id="213" name="Google Shape;213;p15"/>
          <p:cNvSpPr/>
          <p:nvPr/>
        </p:nvSpPr>
        <p:spPr>
          <a:xfrm>
            <a:off x="214282" y="3429000"/>
            <a:ext cx="8715436"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uk-UA" sz="1800">
                <a:solidFill>
                  <a:schemeClr val="dk1"/>
                </a:solidFill>
                <a:latin typeface="Times New Roman"/>
                <a:ea typeface="Times New Roman"/>
                <a:cs typeface="Times New Roman"/>
                <a:sym typeface="Times New Roman"/>
              </a:rPr>
              <a:t>Типові для того часу образи жінок,  утомлених тяжкою працею по господарству, душевно згрубілих. </a:t>
            </a:r>
            <a:endParaRPr b="1"/>
          </a:p>
          <a:p>
            <a:pPr indent="0" lvl="0" marL="0" marR="0" rtl="0" algn="l">
              <a:spcBef>
                <a:spcPts val="0"/>
              </a:spcBef>
              <a:spcAft>
                <a:spcPts val="0"/>
              </a:spcAft>
              <a:buNone/>
            </a:pPr>
            <a:r>
              <a:rPr b="1" lang="uk-UA" sz="1800">
                <a:solidFill>
                  <a:schemeClr val="dk1"/>
                </a:solidFill>
                <a:latin typeface="Times New Roman"/>
                <a:ea typeface="Times New Roman"/>
                <a:cs typeface="Times New Roman"/>
                <a:sym typeface="Times New Roman"/>
              </a:rPr>
              <a:t>Скалічені духовно і духовно обмежені. </a:t>
            </a:r>
            <a:endParaRPr b="1"/>
          </a:p>
          <a:p>
            <a:pPr indent="0" lvl="0" marL="0" marR="0" rtl="0" algn="l">
              <a:spcBef>
                <a:spcPts val="0"/>
              </a:spcBef>
              <a:spcAft>
                <a:spcPts val="0"/>
              </a:spcAft>
              <a:buNone/>
            </a:pPr>
            <a:r>
              <a:rPr b="1" lang="uk-UA" sz="1800">
                <a:solidFill>
                  <a:schemeClr val="dk1"/>
                </a:solidFill>
                <a:latin typeface="Times New Roman"/>
                <a:ea typeface="Times New Roman"/>
                <a:cs typeface="Times New Roman"/>
                <a:sym typeface="Times New Roman"/>
              </a:rPr>
              <a:t>У житті вони не знають справжнього щастя.</a:t>
            </a:r>
            <a:endParaRPr b="1"/>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i="1" lang="uk-UA" sz="1800">
                <a:solidFill>
                  <a:srgbClr val="000000"/>
                </a:solidFill>
                <a:latin typeface="Calibri"/>
                <a:ea typeface="Calibri"/>
                <a:cs typeface="Calibri"/>
                <a:sym typeface="Calibri"/>
              </a:rPr>
              <a:t>нехай ся жінка більше не приходить, —</a:t>
            </a:r>
            <a:br>
              <a:rPr i="1" lang="uk-UA" sz="1800">
                <a:solidFill>
                  <a:srgbClr val="000000"/>
                </a:solidFill>
                <a:latin typeface="Calibri"/>
                <a:ea typeface="Calibri"/>
                <a:cs typeface="Calibri"/>
                <a:sym typeface="Calibri"/>
              </a:rPr>
            </a:br>
            <a:r>
              <a:rPr i="1" lang="uk-UA" sz="1800">
                <a:solidFill>
                  <a:srgbClr val="000000"/>
                </a:solidFill>
                <a:latin typeface="Calibri"/>
                <a:ea typeface="Calibri"/>
                <a:cs typeface="Calibri"/>
                <a:sym typeface="Calibri"/>
              </a:rPr>
              <a:t>я не люблю її: вона лукава,</a:t>
            </a:r>
            <a:br>
              <a:rPr i="1" lang="uk-UA" sz="1800">
                <a:solidFill>
                  <a:srgbClr val="000000"/>
                </a:solidFill>
                <a:latin typeface="Calibri"/>
                <a:ea typeface="Calibri"/>
                <a:cs typeface="Calibri"/>
                <a:sym typeface="Calibri"/>
              </a:rPr>
            </a:br>
            <a:r>
              <a:rPr i="1" lang="uk-UA" sz="1800">
                <a:solidFill>
                  <a:srgbClr val="000000"/>
                </a:solidFill>
                <a:latin typeface="Calibri"/>
                <a:ea typeface="Calibri"/>
                <a:cs typeface="Calibri"/>
                <a:sym typeface="Calibri"/>
              </a:rPr>
              <a:t>як видра…</a:t>
            </a:r>
            <a:endParaRPr/>
          </a:p>
          <a:p>
            <a:pPr indent="0" lvl="0" marL="0" marR="0" rtl="0" algn="ctr">
              <a:spcBef>
                <a:spcPts val="0"/>
              </a:spcBef>
              <a:spcAft>
                <a:spcPts val="0"/>
              </a:spcAft>
              <a:buNone/>
            </a:pPr>
            <a:r>
              <a:t/>
            </a:r>
            <a:endParaRPr i="1" sz="1800">
              <a:solidFill>
                <a:srgbClr val="000000"/>
              </a:solidFill>
              <a:latin typeface="Calibri"/>
              <a:ea typeface="Calibri"/>
              <a:cs typeface="Calibri"/>
              <a:sym typeface="Calibri"/>
            </a:endParaRPr>
          </a:p>
          <a:p>
            <a:pPr indent="0" lvl="0" marL="0" marR="0" rtl="0" algn="ctr">
              <a:spcBef>
                <a:spcPts val="0"/>
              </a:spcBef>
              <a:spcAft>
                <a:spcPts val="0"/>
              </a:spcAft>
              <a:buNone/>
            </a:pPr>
            <a:r>
              <a:rPr i="1" lang="uk-UA" sz="1800">
                <a:solidFill>
                  <a:srgbClr val="000000"/>
                </a:solidFill>
                <a:latin typeface="Calibri"/>
                <a:ea typeface="Calibri"/>
                <a:cs typeface="Calibri"/>
                <a:sym typeface="Calibri"/>
              </a:rPr>
              <a:t>Ся жінка хижа, наче рись.</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16"/>
          <p:cNvSpPr/>
          <p:nvPr/>
        </p:nvSpPr>
        <p:spPr>
          <a:xfrm>
            <a:off x="2285984" y="785794"/>
            <a:ext cx="6429420" cy="498598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uk-UA" sz="2400">
                <a:solidFill>
                  <a:schemeClr val="dk1"/>
                </a:solidFill>
                <a:latin typeface="Calibri"/>
                <a:ea typeface="Calibri"/>
                <a:cs typeface="Calibri"/>
                <a:sym typeface="Calibri"/>
              </a:rPr>
              <a:t>Краса — вічна, як світ. </a:t>
            </a:r>
            <a:endParaRPr/>
          </a:p>
          <a:p>
            <a:pPr indent="0" lvl="0" marL="0" marR="0" rtl="0" algn="ctr">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ctr">
              <a:spcBef>
                <a:spcPts val="0"/>
              </a:spcBef>
              <a:spcAft>
                <a:spcPts val="0"/>
              </a:spcAft>
              <a:buNone/>
            </a:pPr>
            <a:r>
              <a:rPr b="1" lang="uk-UA" sz="2400">
                <a:solidFill>
                  <a:schemeClr val="dk1"/>
                </a:solidFill>
                <a:latin typeface="Calibri"/>
                <a:ea typeface="Calibri"/>
                <a:cs typeface="Calibri"/>
                <a:sym typeface="Calibri"/>
              </a:rPr>
              <a:t>Твір завершується ремаркою-епілогом: </a:t>
            </a:r>
            <a:endParaRPr/>
          </a:p>
          <a:p>
            <a:pPr indent="0" lvl="0" marL="0" marR="0" rtl="0" algn="ctr">
              <a:spcBef>
                <a:spcPts val="0"/>
              </a:spcBef>
              <a:spcAft>
                <a:spcPts val="0"/>
              </a:spcAft>
              <a:buNone/>
            </a:pPr>
            <a:r>
              <a:rPr b="1" lang="uk-UA" sz="2400">
                <a:solidFill>
                  <a:schemeClr val="dk1"/>
                </a:solidFill>
                <a:latin typeface="Calibri"/>
                <a:ea typeface="Calibri"/>
                <a:cs typeface="Calibri"/>
                <a:sym typeface="Calibri"/>
              </a:rPr>
              <a:t>звучить «переможний спів кохання», </a:t>
            </a:r>
            <a:endParaRPr/>
          </a:p>
          <a:p>
            <a:pPr indent="0" lvl="0" marL="0" marR="0" rtl="0" algn="ctr">
              <a:spcBef>
                <a:spcPts val="0"/>
              </a:spcBef>
              <a:spcAft>
                <a:spcPts val="0"/>
              </a:spcAft>
              <a:buNone/>
            </a:pPr>
            <a:r>
              <a:rPr b="1" lang="uk-UA" sz="2400">
                <a:solidFill>
                  <a:schemeClr val="dk1"/>
                </a:solidFill>
                <a:latin typeface="Calibri"/>
                <a:ea typeface="Calibri"/>
                <a:cs typeface="Calibri"/>
                <a:sym typeface="Calibri"/>
              </a:rPr>
              <a:t>«зимовий день зміняється в ясну, місячну весняну ніч», </a:t>
            </a:r>
            <a:endParaRPr/>
          </a:p>
          <a:p>
            <a:pPr indent="0" lvl="0" marL="0" marR="0" rtl="0" algn="ctr">
              <a:spcBef>
                <a:spcPts val="0"/>
              </a:spcBef>
              <a:spcAft>
                <a:spcPts val="0"/>
              </a:spcAft>
              <a:buNone/>
            </a:pPr>
            <a:r>
              <a:rPr b="1" lang="uk-UA" sz="2400">
                <a:solidFill>
                  <a:schemeClr val="dk1"/>
                </a:solidFill>
                <a:latin typeface="Calibri"/>
                <a:ea typeface="Calibri"/>
                <a:cs typeface="Calibri"/>
                <a:sym typeface="Calibri"/>
              </a:rPr>
              <a:t>що єднає в пориві любові Мавку й Лукаша. </a:t>
            </a:r>
            <a:endParaRPr/>
          </a:p>
          <a:p>
            <a:pPr indent="0" lvl="0" marL="0" marR="0" rtl="0" algn="ctr">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ctr">
              <a:spcBef>
                <a:spcPts val="0"/>
              </a:spcBef>
              <a:spcAft>
                <a:spcPts val="0"/>
              </a:spcAft>
              <a:buNone/>
            </a:pPr>
            <a:r>
              <a:rPr b="1" lang="uk-UA" sz="2400">
                <a:solidFill>
                  <a:schemeClr val="dk1"/>
                </a:solidFill>
                <a:latin typeface="Calibri"/>
                <a:ea typeface="Calibri"/>
                <a:cs typeface="Calibri"/>
                <a:sym typeface="Calibri"/>
              </a:rPr>
              <a:t>Заметіль білого цвіту переходить у сніговицю. </a:t>
            </a:r>
            <a:endParaRPr/>
          </a:p>
          <a:p>
            <a:pPr indent="0" lvl="0" marL="0" marR="0" rtl="0" algn="ctr">
              <a:spcBef>
                <a:spcPts val="0"/>
              </a:spcBef>
              <a:spcAft>
                <a:spcPts val="0"/>
              </a:spcAft>
              <a:buNone/>
            </a:pPr>
            <a:r>
              <a:rPr b="1" lang="uk-UA" sz="2400">
                <a:solidFill>
                  <a:schemeClr val="dk1"/>
                </a:solidFill>
                <a:latin typeface="Calibri"/>
                <a:ea typeface="Calibri"/>
                <a:cs typeface="Calibri"/>
                <a:sym typeface="Calibri"/>
              </a:rPr>
              <a:t>Коли вона минає, видно нерухомого Лукаша з усміхом щастя на устах.</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uk-UA" sz="1800">
                <a:solidFill>
                  <a:schemeClr val="dk1"/>
                </a:solidFill>
                <a:latin typeface="Calibri"/>
                <a:ea typeface="Calibri"/>
                <a:cs typeface="Calibri"/>
                <a:sym typeface="Calibri"/>
              </a:rPr>
              <a:t>Джерело: </a:t>
            </a:r>
            <a:r>
              <a:rPr b="1" lang="uk-UA" sz="1800" u="sng">
                <a:solidFill>
                  <a:schemeClr val="dk1"/>
                </a:solidFill>
                <a:latin typeface="Calibri"/>
                <a:ea typeface="Calibri"/>
                <a:cs typeface="Calibri"/>
                <a:sym typeface="Calibri"/>
                <a:hlinkClick r:id="rId3"/>
              </a:rPr>
              <a:t>https://ukrclassic.com.ua/katalog/u/ukrajinka-lesya/3393-analiz-lisova-pisnya-ukrajinka</a:t>
            </a:r>
            <a:r>
              <a:rPr lang="uk-UA"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descr="F:\Моя папка\Робоча\Новая папка\images (19).jpg" id="219" name="Google Shape;219;p16"/>
          <p:cNvPicPr preferRelativeResize="0"/>
          <p:nvPr/>
        </p:nvPicPr>
        <p:blipFill rotWithShape="1">
          <a:blip r:embed="rId4">
            <a:alphaModFix/>
          </a:blip>
          <a:srcRect b="0" l="0" r="0" t="0"/>
          <a:stretch/>
        </p:blipFill>
        <p:spPr>
          <a:xfrm>
            <a:off x="214282" y="500042"/>
            <a:ext cx="2143140" cy="322056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pic>
        <p:nvPicPr>
          <p:cNvPr id="224" name="Google Shape;224;g733f62bcac_0_0"/>
          <p:cNvPicPr preferRelativeResize="0"/>
          <p:nvPr/>
        </p:nvPicPr>
        <p:blipFill>
          <a:blip r:embed="rId3">
            <a:alphaModFix/>
          </a:blip>
          <a:stretch>
            <a:fillRect/>
          </a:stretch>
        </p:blipFill>
        <p:spPr>
          <a:xfrm>
            <a:off x="0" y="24551"/>
            <a:ext cx="9144000" cy="6808931"/>
          </a:xfrm>
          <a:prstGeom prst="rect">
            <a:avLst/>
          </a:prstGeom>
          <a:noFill/>
          <a:ln>
            <a:noFill/>
          </a:ln>
        </p:spPr>
      </p:pic>
      <p:pic>
        <p:nvPicPr>
          <p:cNvPr descr="Watch the new teaser trailer of Ukrainian animated feature film ‘Mavka.The Forest Song’!&#10;The magic world of the ancient forest, incredible adventures and fantastic heroes that will soon be discovered by the whole world! Mavka - a soul of the Forest, she is nature herself, she is complex, mysterious and two-folded: tender and caring when in love, but fierce and defensive when hurt. Nevertheless, her main feature is that she always strives for peace and harmony. This is the story about the magical power of love.&#10;&#10;Since time immemorial, the vast Ukrainian forests have harbored countless secrets and unfathomable mysteries. They are home to wondrous mythical creatures dwelling among ancient trees, faithfully guarding their sacred realm. Mavka is a soul of the Forest. Her primary mission is to protect the Forest and its sacrosanct Heart – the source of life itself – against any aggression or intrusion, including on the part of humans. Lukash is an unassuming farm boy, who has a great love of music and pours his talent into playing the flute. It is largely thanks to Lukash’s music that a miracle takes place: Mavka and Lukash meet and fall in love. From the start, their union is pitted against formidable odds, but the obstacles loom even larger once the avaricious Evilyn arrives on the scene and sets about building a sawmill at the edge of the Forest. This serves as a façade to mask her true purpose: to get a hold of the Heart of the Forest – the key to which is Mavka herself, who is already rendered vulnerable by her blossoming feelings for Lukash. To get to Mavka, Evilyn wields Lukash as her weapon, and strikes anger and fear into the hearts of the villagers. Will Mavka and Lukash be able to defend their feelings for each other? Will Mavka be able to save the forest and protect her love? Will each of the two young lovers from different worlds make the right choice?&#10;&#10;“Mavka. The Forest Song” is a full-length animated feature produced by Ukraine-based Animagrad (FILM.UA Group). It is currently at the stage of development. The film is inspired by a classical Ukrainian poem play by Lesya Ukrainka, as well as Ukrainian authentic mythology and legends. Mavka, the Forest princess — powerful female character with unique appearance and universal appeal, and has potential to be ranked with internationally celebrated personages. The heroes and themes elaborated in the story will appeal to adults and children worldwide, but its distinct Slavic spirit and authentic charm will set it apart from anything else in the genre.&#10; &#10;Genre: fantasy, lovestory, comedy.&#10;Production: Animagrad (FILM.UA Group).&#10;Coming to theaters: 2021. &#10;Supported by Ukrainian State Film Agency.&#10;Soundtrack of the Teaser Trailer: DakhaBrakha.&#10;&#10;Director: Aleksandra Ruban &#10;Producers: Iryna Kostyuk, Anna Eliseyeva, Egor Olesov&#10;Scriptwriter: Yaroslav Voyceshek&#10;Arrangement: Maksim Kornilyuk&#10;Art-director of the project: Kristian Koskinen&#10;&#10;FACEBOOK: http://facebook.com/MAVKA.MOVIE&#10;INSTAGRAM: http://instagram.com/mavka.movie&#10;WEBSITE: http://mavka.ua&#10;&#10;***&#10;&#10;Волшебный мир древнего леса, невероятные приключения и фантастические герои, о которых скоро узнает весь мир! Мавка – душа леса, она – сама природа, сложна и двойственна: может быть нежной и любящей, может быть яростной и гневной, но главное – всегда стремится к миру и гармонии. Это история о магической силе любви, которая объединяет, спасает и дарит жизнь.&#10;&#10;«Мавка. Лесная песня» — полнометражный анимационный фильм украинской студии &#10;Анимаград (FILM.UA Group) по мотивам одноименной пьесы Леси Украинки, украинских мифов и культурных традиций, который сейчас находится на стадии творческой разработки.  Уникальный и самобытный образ лесной принцессы Мавки способен занять место среди мировых женских образов сказочной анимации, а сюжет мультфильма будет понятен самой широкой аудитории и заинтересует взрослых универсальностью своей темы, а детей – приключениями и юмором.&#10;&#10;***&#10;&#10;Чарівний світ давнього лісу, неймовірні пригоди та фантастичні герої, про яких скоро дізнається весь світ!  Мавка – душа лісу, вона – сама природа, складна і суперечлива: може бути ніжною і люблячою, може бути лютою і гнівною, але головне - завжди прагне до миру і гармонії. Історія про магічну силу кохання, яке об’єднує, рятує та дарує життя.&#10;&#10;«Мавка. Лісова пісня» -  повнометражний анімаційний фільм української студії Animagrad (FILM.UA Group) за мотивами однойменної п’єси Лесі Українки, українських міфів і культурних традицій, який зараз знаходиться на стадії творчого виробництва. Самобутній та неповторний образ лісової принцеси Мавки здатен посісти гідне місце серед низки всесвітньо відомих жіночих персонажів казкової анімації, а сюжет мультфільму буде зрозумілий широкій аудиторії та зацікавить дорослих універсальністю тем, а дітей — пригодами та гумором.&#10;&#10;Жанр: фентезі, історія кохання, комедія.&#10;Орієнтовна дата прем’єри: 2021 рік.&#10;За підтримкою Державного агентства України з питань кіно.&#10;Музичний супровід тизеру: гурт «ДахаБраха»." id="225" name="Google Shape;225;g733f62bcac_0_0" title="MAVKA. The Forest Song. Official Teaser Trailer 1">
            <a:hlinkClick r:id="rId4"/>
          </p:cNvPr>
          <p:cNvPicPr preferRelativeResize="0"/>
          <p:nvPr/>
        </p:nvPicPr>
        <p:blipFill>
          <a:blip r:embed="rId5">
            <a:alphaModFix/>
          </a:blip>
          <a:stretch>
            <a:fillRect/>
          </a:stretch>
        </p:blipFill>
        <p:spPr>
          <a:xfrm>
            <a:off x="869550" y="396725"/>
            <a:ext cx="7768750" cy="5826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pic>
        <p:nvPicPr>
          <p:cNvPr descr="F:\Моя папка\Робоча\Новая папка\182117_22799099.jpg" id="93" name="Google Shape;93;p2"/>
          <p:cNvPicPr preferRelativeResize="0"/>
          <p:nvPr/>
        </p:nvPicPr>
        <p:blipFill rotWithShape="1">
          <a:blip r:embed="rId3">
            <a:alphaModFix/>
          </a:blip>
          <a:srcRect b="0" l="0" r="0" t="0"/>
          <a:stretch/>
        </p:blipFill>
        <p:spPr>
          <a:xfrm>
            <a:off x="285721" y="285728"/>
            <a:ext cx="2415490" cy="3429024"/>
          </a:xfrm>
          <a:prstGeom prst="rect">
            <a:avLst/>
          </a:prstGeom>
          <a:noFill/>
          <a:ln>
            <a:noFill/>
          </a:ln>
        </p:spPr>
      </p:pic>
      <p:sp>
        <p:nvSpPr>
          <p:cNvPr id="94" name="Google Shape;94;p2"/>
          <p:cNvSpPr txBox="1"/>
          <p:nvPr/>
        </p:nvSpPr>
        <p:spPr>
          <a:xfrm>
            <a:off x="3000364" y="285728"/>
            <a:ext cx="5629292" cy="71438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400"/>
              <a:buFont typeface="Calibri"/>
              <a:buNone/>
            </a:pPr>
            <a:r>
              <a:rPr b="0" i="0" lang="uk-UA" sz="4400" u="none" cap="none" strike="noStrike">
                <a:solidFill>
                  <a:schemeClr val="dk1"/>
                </a:solidFill>
                <a:latin typeface="Calibri"/>
                <a:ea typeface="Calibri"/>
                <a:cs typeface="Calibri"/>
                <a:sym typeface="Calibri"/>
              </a:rPr>
              <a:t>“Паспорт” твору</a:t>
            </a:r>
            <a:endParaRPr/>
          </a:p>
        </p:txBody>
      </p:sp>
      <p:sp>
        <p:nvSpPr>
          <p:cNvPr id="95" name="Google Shape;95;p2"/>
          <p:cNvSpPr txBox="1"/>
          <p:nvPr/>
        </p:nvSpPr>
        <p:spPr>
          <a:xfrm>
            <a:off x="2928926" y="1142984"/>
            <a:ext cx="5929354" cy="321471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80000"/>
              </a:lnSpc>
              <a:spcBef>
                <a:spcPts val="0"/>
              </a:spcBef>
              <a:spcAft>
                <a:spcPts val="0"/>
              </a:spcAft>
              <a:buClr>
                <a:schemeClr val="dk1"/>
              </a:buClr>
              <a:buSzPts val="1665"/>
              <a:buFont typeface="Arial"/>
              <a:buNone/>
            </a:pPr>
            <a:r>
              <a:rPr b="1" i="1" lang="uk-UA" sz="1800" u="sng" cap="none" strike="noStrike">
                <a:solidFill>
                  <a:schemeClr val="dk1"/>
                </a:solidFill>
                <a:latin typeface="Times New Roman"/>
                <a:ea typeface="Times New Roman"/>
                <a:cs typeface="Times New Roman"/>
                <a:sym typeface="Times New Roman"/>
              </a:rPr>
              <a:t>Час написання:</a:t>
            </a:r>
            <a:endParaRPr sz="1800"/>
          </a:p>
          <a:p>
            <a:pPr indent="-342900" lvl="0" marL="342900" marR="0" rtl="0" algn="l">
              <a:lnSpc>
                <a:spcPct val="80000"/>
              </a:lnSpc>
              <a:spcBef>
                <a:spcPts val="333"/>
              </a:spcBef>
              <a:spcAft>
                <a:spcPts val="0"/>
              </a:spcAft>
              <a:buNone/>
            </a:pPr>
            <a:r>
              <a:rPr b="0" i="0" lang="uk-UA" sz="1800" u="none" cap="none" strike="noStrike">
                <a:solidFill>
                  <a:schemeClr val="dk1"/>
                </a:solidFill>
                <a:latin typeface="Times New Roman"/>
                <a:ea typeface="Times New Roman"/>
                <a:cs typeface="Times New Roman"/>
                <a:sym typeface="Times New Roman"/>
              </a:rPr>
              <a:t>- написала за тиждень у м.Кутаїсі (Кавказ)</a:t>
            </a:r>
            <a:endParaRPr sz="1800"/>
          </a:p>
          <a:p>
            <a:pPr indent="-342900" lvl="0" marL="342900" marR="0" rtl="0" algn="l">
              <a:lnSpc>
                <a:spcPct val="80000"/>
              </a:lnSpc>
              <a:spcBef>
                <a:spcPts val="333"/>
              </a:spcBef>
              <a:spcAft>
                <a:spcPts val="0"/>
              </a:spcAft>
              <a:buClr>
                <a:schemeClr val="dk1"/>
              </a:buClr>
              <a:buSzPts val="1665"/>
              <a:buFont typeface="Arial"/>
              <a:buNone/>
            </a:pPr>
            <a:r>
              <a:t/>
            </a:r>
            <a:endParaRPr b="0" i="0" sz="1800" u="sng" cap="none" strike="noStrike">
              <a:solidFill>
                <a:schemeClr val="dk1"/>
              </a:solidFill>
              <a:latin typeface="Times New Roman"/>
              <a:ea typeface="Times New Roman"/>
              <a:cs typeface="Times New Roman"/>
              <a:sym typeface="Times New Roman"/>
            </a:endParaRPr>
          </a:p>
          <a:p>
            <a:pPr indent="-342900" lvl="0" marL="342900" marR="0" rtl="0" algn="l">
              <a:lnSpc>
                <a:spcPct val="80000"/>
              </a:lnSpc>
              <a:spcBef>
                <a:spcPts val="333"/>
              </a:spcBef>
              <a:spcAft>
                <a:spcPts val="0"/>
              </a:spcAft>
              <a:buClr>
                <a:schemeClr val="dk1"/>
              </a:buClr>
              <a:buSzPts val="1665"/>
              <a:buFont typeface="Arial"/>
              <a:buNone/>
            </a:pPr>
            <a:r>
              <a:rPr b="1" i="1" lang="uk-UA" sz="1800" u="sng" cap="none" strike="noStrike">
                <a:solidFill>
                  <a:schemeClr val="dk1"/>
                </a:solidFill>
                <a:latin typeface="Times New Roman"/>
                <a:ea typeface="Times New Roman"/>
                <a:cs typeface="Times New Roman"/>
                <a:sym typeface="Times New Roman"/>
              </a:rPr>
              <a:t>Причини написання:</a:t>
            </a:r>
            <a:endParaRPr sz="1800"/>
          </a:p>
          <a:p>
            <a:pPr indent="-351472" lvl="0" marL="342900" marR="0" rtl="0" algn="l">
              <a:lnSpc>
                <a:spcPct val="80000"/>
              </a:lnSpc>
              <a:spcBef>
                <a:spcPts val="333"/>
              </a:spcBef>
              <a:spcAft>
                <a:spcPts val="0"/>
              </a:spcAft>
              <a:buClr>
                <a:schemeClr val="dk1"/>
              </a:buClr>
              <a:buSzPts val="1800"/>
              <a:buFont typeface="Times New Roman"/>
              <a:buChar char="-"/>
            </a:pPr>
            <a:r>
              <a:rPr b="0" i="0" lang="uk-UA" sz="1800" u="none" cap="none" strike="noStrike">
                <a:solidFill>
                  <a:schemeClr val="dk1"/>
                </a:solidFill>
                <a:latin typeface="Times New Roman"/>
                <a:ea typeface="Times New Roman"/>
                <a:cs typeface="Times New Roman"/>
                <a:sym typeface="Times New Roman"/>
              </a:rPr>
              <a:t>туга за Батьківщиною;</a:t>
            </a:r>
            <a:endParaRPr sz="1800"/>
          </a:p>
          <a:p>
            <a:pPr indent="-351472" lvl="0" marL="342900" marR="0" rtl="0" algn="l">
              <a:lnSpc>
                <a:spcPct val="80000"/>
              </a:lnSpc>
              <a:spcBef>
                <a:spcPts val="333"/>
              </a:spcBef>
              <a:spcAft>
                <a:spcPts val="0"/>
              </a:spcAft>
              <a:buClr>
                <a:schemeClr val="dk1"/>
              </a:buClr>
              <a:buSzPts val="1800"/>
              <a:buFont typeface="Times New Roman"/>
              <a:buChar char="-"/>
            </a:pPr>
            <a:r>
              <a:rPr b="0" i="0" lang="uk-UA" sz="1800" u="none" cap="none" strike="noStrike">
                <a:solidFill>
                  <a:schemeClr val="dk1"/>
                </a:solidFill>
                <a:latin typeface="Times New Roman"/>
                <a:ea typeface="Times New Roman"/>
                <a:cs typeface="Times New Roman"/>
                <a:sym typeface="Times New Roman"/>
              </a:rPr>
              <a:t> загострення хвороби</a:t>
            </a:r>
            <a:endParaRPr sz="1800"/>
          </a:p>
          <a:p>
            <a:pPr indent="-237172" lvl="0" marL="342900" marR="0" rtl="0" algn="l">
              <a:lnSpc>
                <a:spcPct val="80000"/>
              </a:lnSpc>
              <a:spcBef>
                <a:spcPts val="333"/>
              </a:spcBef>
              <a:spcAft>
                <a:spcPts val="0"/>
              </a:spcAft>
              <a:buClr>
                <a:schemeClr val="dk1"/>
              </a:buClr>
              <a:buSzPts val="1665"/>
              <a:buFont typeface="Calibri"/>
              <a:buNone/>
            </a:pPr>
            <a:r>
              <a:t/>
            </a:r>
            <a:endParaRPr b="0" i="0" sz="1800" u="none" cap="none" strike="noStrike">
              <a:solidFill>
                <a:schemeClr val="dk1"/>
              </a:solidFill>
              <a:latin typeface="Times New Roman"/>
              <a:ea typeface="Times New Roman"/>
              <a:cs typeface="Times New Roman"/>
              <a:sym typeface="Times New Roman"/>
            </a:endParaRPr>
          </a:p>
          <a:p>
            <a:pPr indent="-342900" lvl="0" marL="342900" marR="0" rtl="0" algn="l">
              <a:lnSpc>
                <a:spcPct val="80000"/>
              </a:lnSpc>
              <a:spcBef>
                <a:spcPts val="333"/>
              </a:spcBef>
              <a:spcAft>
                <a:spcPts val="0"/>
              </a:spcAft>
              <a:buNone/>
            </a:pPr>
            <a:r>
              <a:rPr b="1" i="1" lang="uk-UA" sz="1800" u="sng" cap="none" strike="noStrike">
                <a:solidFill>
                  <a:schemeClr val="dk1"/>
                </a:solidFill>
                <a:latin typeface="Times New Roman"/>
                <a:ea typeface="Times New Roman"/>
                <a:cs typeface="Times New Roman"/>
                <a:sym typeface="Times New Roman"/>
              </a:rPr>
              <a:t>Ідея написання:</a:t>
            </a:r>
            <a:endParaRPr sz="1800"/>
          </a:p>
          <a:p>
            <a:pPr indent="-351472" lvl="0" marL="342900" marR="0" rtl="0" algn="l">
              <a:lnSpc>
                <a:spcPct val="80000"/>
              </a:lnSpc>
              <a:spcBef>
                <a:spcPts val="333"/>
              </a:spcBef>
              <a:spcAft>
                <a:spcPts val="0"/>
              </a:spcAft>
              <a:buClr>
                <a:schemeClr val="dk1"/>
              </a:buClr>
              <a:buSzPts val="1800"/>
              <a:buFont typeface="Times New Roman"/>
              <a:buChar char="-"/>
            </a:pPr>
            <a:r>
              <a:rPr b="0" i="0" lang="uk-UA" sz="1800" u="none" cap="none" strike="noStrike">
                <a:solidFill>
                  <a:schemeClr val="dk1"/>
                </a:solidFill>
                <a:latin typeface="Times New Roman"/>
                <a:ea typeface="Times New Roman"/>
                <a:cs typeface="Times New Roman"/>
                <a:sym typeface="Times New Roman"/>
              </a:rPr>
              <a:t>навіяно спогадами про дитинство</a:t>
            </a:r>
            <a:endParaRPr sz="1800"/>
          </a:p>
          <a:p>
            <a:pPr indent="-237172" lvl="0" marL="342900" marR="0" rtl="0" algn="l">
              <a:lnSpc>
                <a:spcPct val="80000"/>
              </a:lnSpc>
              <a:spcBef>
                <a:spcPts val="333"/>
              </a:spcBef>
              <a:spcAft>
                <a:spcPts val="0"/>
              </a:spcAft>
              <a:buClr>
                <a:schemeClr val="dk1"/>
              </a:buClr>
              <a:buSzPts val="1665"/>
              <a:buFont typeface="Calibri"/>
              <a:buNone/>
            </a:pPr>
            <a:r>
              <a:t/>
            </a:r>
            <a:endParaRPr b="0" i="0" sz="1800" u="none" cap="none" strike="noStrike">
              <a:solidFill>
                <a:schemeClr val="dk1"/>
              </a:solidFill>
              <a:latin typeface="Times New Roman"/>
              <a:ea typeface="Times New Roman"/>
              <a:cs typeface="Times New Roman"/>
              <a:sym typeface="Times New Roman"/>
            </a:endParaRPr>
          </a:p>
          <a:p>
            <a:pPr indent="-342900" lvl="0" marL="342900" marR="0" rtl="0" algn="l">
              <a:lnSpc>
                <a:spcPct val="80000"/>
              </a:lnSpc>
              <a:spcBef>
                <a:spcPts val="333"/>
              </a:spcBef>
              <a:spcAft>
                <a:spcPts val="0"/>
              </a:spcAft>
              <a:buNone/>
            </a:pPr>
            <a:r>
              <a:rPr b="1" i="1" lang="uk-UA" sz="1800" u="sng" cap="none" strike="noStrike">
                <a:solidFill>
                  <a:schemeClr val="dk1"/>
                </a:solidFill>
                <a:latin typeface="Times New Roman"/>
                <a:ea typeface="Times New Roman"/>
                <a:cs typeface="Times New Roman"/>
                <a:sym typeface="Times New Roman"/>
              </a:rPr>
              <a:t>Присвята:</a:t>
            </a:r>
            <a:endParaRPr sz="1800"/>
          </a:p>
          <a:p>
            <a:pPr indent="-342900" lvl="0" marL="342900" marR="0" rtl="0" algn="l">
              <a:lnSpc>
                <a:spcPct val="80000"/>
              </a:lnSpc>
              <a:spcBef>
                <a:spcPts val="333"/>
              </a:spcBef>
              <a:spcAft>
                <a:spcPts val="0"/>
              </a:spcAft>
              <a:buNone/>
            </a:pPr>
            <a:r>
              <a:rPr b="0" i="0" lang="uk-UA" sz="1800" u="none" cap="none" strike="noStrike">
                <a:solidFill>
                  <a:schemeClr val="dk1"/>
                </a:solidFill>
                <a:latin typeface="Times New Roman"/>
                <a:ea typeface="Times New Roman"/>
                <a:cs typeface="Times New Roman"/>
                <a:sym typeface="Times New Roman"/>
              </a:rPr>
              <a:t>створена на честь “волинських лісів”</a:t>
            </a:r>
            <a:endParaRPr b="0" i="0" sz="1800" u="none" cap="none" strike="noStrike">
              <a:solidFill>
                <a:schemeClr val="dk1"/>
              </a:solidFill>
              <a:latin typeface="Times New Roman"/>
              <a:ea typeface="Times New Roman"/>
              <a:cs typeface="Times New Roman"/>
              <a:sym typeface="Times New Roman"/>
            </a:endParaRPr>
          </a:p>
          <a:p>
            <a:pPr indent="-237172" lvl="0" marL="342900" marR="0" rtl="0" algn="l">
              <a:lnSpc>
                <a:spcPct val="80000"/>
              </a:lnSpc>
              <a:spcBef>
                <a:spcPts val="333"/>
              </a:spcBef>
              <a:spcAft>
                <a:spcPts val="0"/>
              </a:spcAft>
              <a:buClr>
                <a:schemeClr val="dk1"/>
              </a:buClr>
              <a:buSzPts val="1665"/>
              <a:buFont typeface="Calibri"/>
              <a:buNone/>
            </a:pPr>
            <a:r>
              <a:t/>
            </a:r>
            <a:endParaRPr b="0" i="0" sz="1665" u="none" cap="none" strike="noStrike">
              <a:solidFill>
                <a:schemeClr val="dk1"/>
              </a:solidFill>
              <a:latin typeface="Times New Roman"/>
              <a:ea typeface="Times New Roman"/>
              <a:cs typeface="Times New Roman"/>
              <a:sym typeface="Times New Roman"/>
            </a:endParaRPr>
          </a:p>
        </p:txBody>
      </p:sp>
      <p:sp>
        <p:nvSpPr>
          <p:cNvPr id="96" name="Google Shape;96;p2"/>
          <p:cNvSpPr/>
          <p:nvPr/>
        </p:nvSpPr>
        <p:spPr>
          <a:xfrm>
            <a:off x="285720" y="4714884"/>
            <a:ext cx="8643997"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uk-UA" sz="1800" u="none" cap="none" strike="noStrike">
                <a:solidFill>
                  <a:schemeClr val="dk1"/>
                </a:solidFill>
                <a:latin typeface="Times New Roman"/>
                <a:ea typeface="Times New Roman"/>
                <a:cs typeface="Times New Roman"/>
                <a:sym typeface="Times New Roman"/>
              </a:rPr>
              <a:t>“Мені здається, що я просто згадала наші ліси та затужила за ними. А то ще й здавна тую Мавку “в умі держала”, ще аж із того часу, як ти в Жабориці мені щось про мавок розказувала, як ми йшли якимсь лісом із маленькими, але дуже рясними деревами…”</a:t>
            </a:r>
            <a:endParaRPr b="1" sz="1800"/>
          </a:p>
          <a:p>
            <a:pPr indent="0" lvl="0" marL="0" marR="0" rtl="0" algn="r">
              <a:spcBef>
                <a:spcPts val="0"/>
              </a:spcBef>
              <a:spcAft>
                <a:spcPts val="0"/>
              </a:spcAft>
              <a:buNone/>
            </a:pPr>
            <a:r>
              <a:rPr b="1" lang="uk-UA" sz="1800">
                <a:solidFill>
                  <a:schemeClr val="dk1"/>
                </a:solidFill>
                <a:latin typeface="Times New Roman"/>
                <a:ea typeface="Times New Roman"/>
                <a:cs typeface="Times New Roman"/>
                <a:sym typeface="Times New Roman"/>
              </a:rPr>
              <a:t>                    Із листа до матері</a:t>
            </a:r>
            <a:endParaRPr b="1"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3"/>
          <p:cNvSpPr txBox="1"/>
          <p:nvPr/>
        </p:nvSpPr>
        <p:spPr>
          <a:xfrm>
            <a:off x="3286116" y="285729"/>
            <a:ext cx="5629292" cy="71438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070"/>
              <a:buFont typeface="Calibri"/>
              <a:buNone/>
            </a:pPr>
            <a:r>
              <a:rPr b="0" i="0" lang="uk-UA" sz="4070" u="none" cap="none" strike="noStrike">
                <a:solidFill>
                  <a:schemeClr val="dk1"/>
                </a:solidFill>
                <a:latin typeface="Calibri"/>
                <a:ea typeface="Calibri"/>
                <a:cs typeface="Calibri"/>
                <a:sym typeface="Calibri"/>
              </a:rPr>
              <a:t>Жанр твору</a:t>
            </a:r>
            <a:endParaRPr/>
          </a:p>
        </p:txBody>
      </p:sp>
      <p:sp>
        <p:nvSpPr>
          <p:cNvPr id="102" name="Google Shape;102;p3"/>
          <p:cNvSpPr txBox="1"/>
          <p:nvPr/>
        </p:nvSpPr>
        <p:spPr>
          <a:xfrm>
            <a:off x="3429000" y="1142972"/>
            <a:ext cx="5257800" cy="2649900"/>
          </a:xfrm>
          <a:prstGeom prst="rect">
            <a:avLst/>
          </a:prstGeom>
          <a:noFill/>
          <a:ln>
            <a:noFill/>
          </a:ln>
        </p:spPr>
        <p:txBody>
          <a:bodyPr anchorCtr="0" anchor="t" bIns="45700" lIns="91425" spcFirstLastPara="1" rIns="91425" wrap="square" tIns="45700">
            <a:normAutofit/>
          </a:bodyPr>
          <a:lstStyle/>
          <a:p>
            <a:pPr indent="-342900" lvl="0" marL="342900" marR="0" rtl="0" algn="ctr">
              <a:lnSpc>
                <a:spcPct val="90000"/>
              </a:lnSpc>
              <a:spcBef>
                <a:spcPts val="0"/>
              </a:spcBef>
              <a:spcAft>
                <a:spcPts val="0"/>
              </a:spcAft>
              <a:buClr>
                <a:schemeClr val="dk1"/>
              </a:buClr>
              <a:buSzPts val="1800"/>
              <a:buFont typeface="Arial"/>
              <a:buNone/>
            </a:pPr>
            <a:r>
              <a:rPr i="1" lang="uk-UA" sz="2400" u="sng" cap="none" strike="noStrike">
                <a:solidFill>
                  <a:schemeClr val="dk1"/>
                </a:solidFill>
                <a:latin typeface="Times New Roman"/>
                <a:ea typeface="Times New Roman"/>
                <a:cs typeface="Times New Roman"/>
                <a:sym typeface="Times New Roman"/>
              </a:rPr>
              <a:t>Драма-феєрія</a:t>
            </a:r>
            <a:endParaRPr sz="2400"/>
          </a:p>
          <a:p>
            <a:pPr indent="-342900" lvl="0" marL="342900" marR="0" rtl="0" algn="l">
              <a:lnSpc>
                <a:spcPct val="90000"/>
              </a:lnSpc>
              <a:spcBef>
                <a:spcPts val="360"/>
              </a:spcBef>
              <a:spcAft>
                <a:spcPts val="0"/>
              </a:spcAft>
              <a:buClr>
                <a:schemeClr val="dk1"/>
              </a:buClr>
              <a:buSzPts val="1800"/>
              <a:buFont typeface="Arial"/>
              <a:buNone/>
            </a:pPr>
            <a:r>
              <a:t/>
            </a:r>
            <a:endParaRPr b="0" sz="2400">
              <a:solidFill>
                <a:schemeClr val="dk1"/>
              </a:solidFill>
              <a:latin typeface="Times New Roman"/>
              <a:ea typeface="Times New Roman"/>
              <a:cs typeface="Times New Roman"/>
              <a:sym typeface="Times New Roman"/>
            </a:endParaRPr>
          </a:p>
          <a:p>
            <a:pPr indent="-342900" lvl="0" marL="342900" marR="0" rtl="0" algn="ctr">
              <a:lnSpc>
                <a:spcPct val="90000"/>
              </a:lnSpc>
              <a:spcBef>
                <a:spcPts val="360"/>
              </a:spcBef>
              <a:spcAft>
                <a:spcPts val="0"/>
              </a:spcAft>
              <a:buClr>
                <a:schemeClr val="dk1"/>
              </a:buClr>
              <a:buSzPts val="1800"/>
              <a:buFont typeface="Arial"/>
              <a:buNone/>
            </a:pPr>
            <a:r>
              <a:rPr b="1" lang="uk-UA" sz="2400" cap="none" strike="noStrike">
                <a:solidFill>
                  <a:schemeClr val="dk1"/>
                </a:solidFill>
                <a:latin typeface="Times New Roman"/>
                <a:ea typeface="Times New Roman"/>
                <a:cs typeface="Times New Roman"/>
                <a:sym typeface="Times New Roman"/>
              </a:rPr>
              <a:t>Феєрія </a:t>
            </a:r>
            <a:r>
              <a:rPr lang="uk-UA" sz="2400" cap="none" strike="noStrike">
                <a:solidFill>
                  <a:schemeClr val="dk1"/>
                </a:solidFill>
                <a:latin typeface="Times New Roman"/>
                <a:ea typeface="Times New Roman"/>
                <a:cs typeface="Times New Roman"/>
                <a:sym typeface="Times New Roman"/>
              </a:rPr>
              <a:t>(із фр. – фея, чарівниця)</a:t>
            </a:r>
            <a:endParaRPr sz="2400"/>
          </a:p>
          <a:p>
            <a:pPr indent="-342900" lvl="0" marL="342900" marR="0" rtl="0" algn="ctr">
              <a:lnSpc>
                <a:spcPct val="90000"/>
              </a:lnSpc>
              <a:spcBef>
                <a:spcPts val="360"/>
              </a:spcBef>
              <a:spcAft>
                <a:spcPts val="0"/>
              </a:spcAft>
              <a:buClr>
                <a:schemeClr val="dk1"/>
              </a:buClr>
              <a:buSzPts val="1800"/>
              <a:buFont typeface="Arial"/>
              <a:buNone/>
            </a:pPr>
            <a:r>
              <a:rPr b="0" lang="uk-UA" sz="2400">
                <a:solidFill>
                  <a:schemeClr val="dk1"/>
                </a:solidFill>
                <a:latin typeface="Times New Roman"/>
                <a:ea typeface="Times New Roman"/>
                <a:cs typeface="Times New Roman"/>
                <a:sym typeface="Times New Roman"/>
              </a:rPr>
              <a:t>     Театральна або циркова вистава з фантастично-казковим сюжетом, </a:t>
            </a:r>
            <a:endParaRPr sz="2400"/>
          </a:p>
          <a:p>
            <a:pPr indent="-342900" lvl="0" marL="342900" marR="0" rtl="0" algn="ctr">
              <a:lnSpc>
                <a:spcPct val="90000"/>
              </a:lnSpc>
              <a:spcBef>
                <a:spcPts val="360"/>
              </a:spcBef>
              <a:spcAft>
                <a:spcPts val="0"/>
              </a:spcAft>
              <a:buClr>
                <a:schemeClr val="dk1"/>
              </a:buClr>
              <a:buSzPts val="1800"/>
              <a:buFont typeface="Arial"/>
              <a:buNone/>
            </a:pPr>
            <a:r>
              <a:rPr b="0" lang="uk-UA" sz="2400">
                <a:solidFill>
                  <a:schemeClr val="dk1"/>
                </a:solidFill>
                <a:latin typeface="Times New Roman"/>
                <a:ea typeface="Times New Roman"/>
                <a:cs typeface="Times New Roman"/>
                <a:sym typeface="Times New Roman"/>
              </a:rPr>
              <a:t>сценічними ефектами й трюками.</a:t>
            </a:r>
            <a:endParaRPr sz="2400"/>
          </a:p>
          <a:p>
            <a:pPr indent="-342900" lvl="0" marL="342900" marR="0" rtl="0" algn="l">
              <a:lnSpc>
                <a:spcPct val="90000"/>
              </a:lnSpc>
              <a:spcBef>
                <a:spcPts val="360"/>
              </a:spcBef>
              <a:spcAft>
                <a:spcPts val="0"/>
              </a:spcAft>
              <a:buClr>
                <a:schemeClr val="dk1"/>
              </a:buClr>
              <a:buSzPts val="1800"/>
              <a:buFont typeface="Arial"/>
              <a:buNone/>
            </a:pPr>
            <a:r>
              <a:t/>
            </a:r>
            <a:endParaRPr sz="2400" cap="none" strike="noStrike">
              <a:solidFill>
                <a:schemeClr val="dk1"/>
              </a:solidFill>
              <a:latin typeface="Times New Roman"/>
              <a:ea typeface="Times New Roman"/>
              <a:cs typeface="Times New Roman"/>
              <a:sym typeface="Times New Roman"/>
            </a:endParaRPr>
          </a:p>
          <a:p>
            <a:pPr indent="-342900" lvl="0" marL="342900" marR="0" rtl="0" algn="l">
              <a:lnSpc>
                <a:spcPct val="90000"/>
              </a:lnSpc>
              <a:spcBef>
                <a:spcPts val="360"/>
              </a:spcBef>
              <a:spcAft>
                <a:spcPts val="0"/>
              </a:spcAft>
              <a:buClr>
                <a:schemeClr val="dk1"/>
              </a:buClr>
              <a:buSzPts val="1800"/>
              <a:buFont typeface="Arial"/>
              <a:buNone/>
            </a:pPr>
            <a:r>
              <a:t/>
            </a:r>
            <a:endParaRPr b="0" sz="1800" cap="none" strike="noStrike">
              <a:solidFill>
                <a:schemeClr val="dk1"/>
              </a:solidFill>
              <a:latin typeface="Times New Roman"/>
              <a:ea typeface="Times New Roman"/>
              <a:cs typeface="Times New Roman"/>
              <a:sym typeface="Times New Roman"/>
            </a:endParaRPr>
          </a:p>
        </p:txBody>
      </p:sp>
      <p:sp>
        <p:nvSpPr>
          <p:cNvPr id="103" name="Google Shape;103;p3"/>
          <p:cNvSpPr/>
          <p:nvPr/>
        </p:nvSpPr>
        <p:spPr>
          <a:xfrm>
            <a:off x="714350" y="4214828"/>
            <a:ext cx="7858200" cy="2333700"/>
          </a:xfrm>
          <a:prstGeom prst="rect">
            <a:avLst/>
          </a:prstGeom>
          <a:noFill/>
          <a:ln>
            <a:noFill/>
          </a:ln>
        </p:spPr>
        <p:txBody>
          <a:bodyPr anchorCtr="0" anchor="t" bIns="45700" lIns="91425" spcFirstLastPara="1" rIns="91425" wrap="square" tIns="45700">
            <a:spAutoFit/>
          </a:bodyPr>
          <a:lstStyle/>
          <a:p>
            <a:pPr indent="-342900" lvl="0" marL="342900" marR="0" rtl="0" algn="ctr">
              <a:spcBef>
                <a:spcPts val="0"/>
              </a:spcBef>
              <a:spcAft>
                <a:spcPts val="0"/>
              </a:spcAft>
              <a:buNone/>
            </a:pPr>
            <a:r>
              <a:rPr b="1" i="1" lang="uk-UA" sz="2400" u="sng">
                <a:solidFill>
                  <a:schemeClr val="dk1"/>
                </a:solidFill>
                <a:latin typeface="Times New Roman"/>
                <a:ea typeface="Times New Roman"/>
                <a:cs typeface="Times New Roman"/>
                <a:sym typeface="Times New Roman"/>
              </a:rPr>
              <a:t>Для драми-феєрії  характерні: </a:t>
            </a:r>
            <a:endParaRPr b="1" i="1" sz="2400" u="sng">
              <a:solidFill>
                <a:schemeClr val="dk1"/>
              </a:solidFill>
              <a:latin typeface="Times New Roman"/>
              <a:ea typeface="Times New Roman"/>
              <a:cs typeface="Times New Roman"/>
              <a:sym typeface="Times New Roman"/>
            </a:endParaRPr>
          </a:p>
          <a:p>
            <a:pPr indent="-381000" lvl="0" marL="342900" marR="0" rtl="0" algn="ctr">
              <a:spcBef>
                <a:spcPts val="360"/>
              </a:spcBef>
              <a:spcAft>
                <a:spcPts val="0"/>
              </a:spcAft>
              <a:buClr>
                <a:schemeClr val="dk1"/>
              </a:buClr>
              <a:buSzPts val="2400"/>
              <a:buFont typeface="Noto Sans Symbols"/>
              <a:buChar char="⮚"/>
            </a:pPr>
            <a:r>
              <a:rPr lang="uk-UA" sz="2400">
                <a:solidFill>
                  <a:schemeClr val="dk1"/>
                </a:solidFill>
                <a:latin typeface="Times New Roman"/>
                <a:ea typeface="Times New Roman"/>
                <a:cs typeface="Times New Roman"/>
                <a:sym typeface="Times New Roman"/>
              </a:rPr>
              <a:t>виразне ліричне начало;</a:t>
            </a:r>
            <a:endParaRPr sz="2400"/>
          </a:p>
          <a:p>
            <a:pPr indent="-381000" lvl="0" marL="342900" marR="0" rtl="0" algn="ctr">
              <a:spcBef>
                <a:spcPts val="360"/>
              </a:spcBef>
              <a:spcAft>
                <a:spcPts val="0"/>
              </a:spcAft>
              <a:buClr>
                <a:schemeClr val="dk1"/>
              </a:buClr>
              <a:buSzPts val="2400"/>
              <a:buFont typeface="Noto Sans Symbols"/>
              <a:buChar char="⮚"/>
            </a:pPr>
            <a:r>
              <a:rPr lang="uk-UA" sz="2400">
                <a:solidFill>
                  <a:schemeClr val="dk1"/>
                </a:solidFill>
                <a:latin typeface="Times New Roman"/>
                <a:ea typeface="Times New Roman"/>
                <a:cs typeface="Times New Roman"/>
                <a:sym typeface="Times New Roman"/>
              </a:rPr>
              <a:t>зіставлення природного й людського;</a:t>
            </a:r>
            <a:endParaRPr sz="2400"/>
          </a:p>
          <a:p>
            <a:pPr indent="-381000" lvl="0" marL="342900" marR="0" rtl="0" algn="ctr">
              <a:spcBef>
                <a:spcPts val="360"/>
              </a:spcBef>
              <a:spcAft>
                <a:spcPts val="0"/>
              </a:spcAft>
              <a:buClr>
                <a:schemeClr val="dk1"/>
              </a:buClr>
              <a:buSzPts val="2400"/>
              <a:buFont typeface="Noto Sans Symbols"/>
              <a:buChar char="⮚"/>
            </a:pPr>
            <a:r>
              <a:rPr lang="uk-UA" sz="2400">
                <a:solidFill>
                  <a:schemeClr val="dk1"/>
                </a:solidFill>
                <a:latin typeface="Times New Roman"/>
                <a:ea typeface="Times New Roman"/>
                <a:cs typeface="Times New Roman"/>
                <a:sym typeface="Times New Roman"/>
              </a:rPr>
              <a:t>широке використання міфічних і фольклорних образів;</a:t>
            </a:r>
            <a:endParaRPr sz="2400"/>
          </a:p>
          <a:p>
            <a:pPr indent="-381000" lvl="0" marL="342900" marR="0" rtl="0" algn="ctr">
              <a:spcBef>
                <a:spcPts val="360"/>
              </a:spcBef>
              <a:spcAft>
                <a:spcPts val="0"/>
              </a:spcAft>
              <a:buClr>
                <a:schemeClr val="dk1"/>
              </a:buClr>
              <a:buSzPts val="2400"/>
              <a:buFont typeface="Noto Sans Symbols"/>
              <a:buChar char="⮚"/>
            </a:pPr>
            <a:r>
              <a:rPr lang="uk-UA" sz="2400">
                <a:solidFill>
                  <a:schemeClr val="dk1"/>
                </a:solidFill>
                <a:latin typeface="Times New Roman"/>
                <a:ea typeface="Times New Roman"/>
                <a:cs typeface="Times New Roman"/>
                <a:sym typeface="Times New Roman"/>
              </a:rPr>
              <a:t>використання фантастичних елементів </a:t>
            </a:r>
            <a:endParaRPr sz="2400">
              <a:solidFill>
                <a:schemeClr val="dk1"/>
              </a:solidFill>
              <a:latin typeface="Times New Roman"/>
              <a:ea typeface="Times New Roman"/>
              <a:cs typeface="Times New Roman"/>
              <a:sym typeface="Times New Roman"/>
            </a:endParaRPr>
          </a:p>
        </p:txBody>
      </p:sp>
      <p:pic>
        <p:nvPicPr>
          <p:cNvPr descr="F:\Моя папка\Робоча\lisova-pisnya-556832-main-1000x1000.jpg" id="104" name="Google Shape;104;p3"/>
          <p:cNvPicPr preferRelativeResize="0"/>
          <p:nvPr/>
        </p:nvPicPr>
        <p:blipFill rotWithShape="1">
          <a:blip r:embed="rId3">
            <a:alphaModFix/>
          </a:blip>
          <a:srcRect b="0" l="0" r="0" t="0"/>
          <a:stretch/>
        </p:blipFill>
        <p:spPr>
          <a:xfrm>
            <a:off x="428596" y="214290"/>
            <a:ext cx="2786082" cy="37767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4"/>
          <p:cNvSpPr/>
          <p:nvPr/>
        </p:nvSpPr>
        <p:spPr>
          <a:xfrm>
            <a:off x="2079625" y="285725"/>
            <a:ext cx="6850200" cy="1865100"/>
          </a:xfrm>
          <a:prstGeom prst="rect">
            <a:avLst/>
          </a:prstGeom>
          <a:noFill/>
          <a:ln>
            <a:noFill/>
          </a:ln>
        </p:spPr>
        <p:txBody>
          <a:bodyPr anchorCtr="0" anchor="t" bIns="45700" lIns="91425" spcFirstLastPara="1" rIns="91425" wrap="square" tIns="45700">
            <a:spAutoFit/>
          </a:bodyPr>
          <a:lstStyle/>
          <a:p>
            <a:pPr indent="-342900" lvl="0" marL="342900" marR="0" rtl="0" algn="ctr">
              <a:spcBef>
                <a:spcPts val="0"/>
              </a:spcBef>
              <a:spcAft>
                <a:spcPts val="0"/>
              </a:spcAft>
              <a:buNone/>
            </a:pPr>
            <a:r>
              <a:rPr b="1" lang="uk-UA" sz="1800">
                <a:solidFill>
                  <a:schemeClr val="dk1"/>
                </a:solidFill>
                <a:latin typeface="Times New Roman"/>
                <a:ea typeface="Times New Roman"/>
                <a:cs typeface="Times New Roman"/>
                <a:sym typeface="Times New Roman"/>
              </a:rPr>
              <a:t>“Лісова пісня” – нова жанрова форма, створена Лесею Українкою</a:t>
            </a:r>
            <a:endParaRPr b="1" sz="1800"/>
          </a:p>
          <a:p>
            <a:pPr indent="-342900" lvl="0" marL="342900" marR="0" rtl="0" algn="l">
              <a:spcBef>
                <a:spcPts val="360"/>
              </a:spcBef>
              <a:spcAft>
                <a:spcPts val="0"/>
              </a:spcAft>
              <a:buNone/>
            </a:pPr>
            <a:r>
              <a:t/>
            </a:r>
            <a:endParaRPr b="1" sz="1800">
              <a:solidFill>
                <a:schemeClr val="dk1"/>
              </a:solidFill>
              <a:latin typeface="Times New Roman"/>
              <a:ea typeface="Times New Roman"/>
              <a:cs typeface="Times New Roman"/>
              <a:sym typeface="Times New Roman"/>
            </a:endParaRPr>
          </a:p>
          <a:p>
            <a:pPr indent="-342900" lvl="0" marL="342900" marR="0" rtl="0" algn="ctr">
              <a:spcBef>
                <a:spcPts val="360"/>
              </a:spcBef>
              <a:spcAft>
                <a:spcPts val="0"/>
              </a:spcAft>
              <a:buNone/>
            </a:pPr>
            <a:r>
              <a:rPr b="1" lang="uk-UA" sz="1800">
                <a:solidFill>
                  <a:schemeClr val="dk1"/>
                </a:solidFill>
                <a:latin typeface="Times New Roman"/>
                <a:ea typeface="Times New Roman"/>
                <a:cs typeface="Times New Roman"/>
                <a:sym typeface="Times New Roman"/>
              </a:rPr>
              <a:t>      Це проблемна філософська драматична поема, де опоетизовано красу людських взаємин: потяг до щастя, незбагненну силу великого кохання</a:t>
            </a:r>
            <a:endParaRPr b="1" sz="1800">
              <a:solidFill>
                <a:schemeClr val="dk1"/>
              </a:solidFill>
              <a:latin typeface="Times New Roman"/>
              <a:ea typeface="Times New Roman"/>
              <a:cs typeface="Times New Roman"/>
              <a:sym typeface="Times New Roman"/>
            </a:endParaRPr>
          </a:p>
        </p:txBody>
      </p:sp>
      <p:sp>
        <p:nvSpPr>
          <p:cNvPr id="110" name="Google Shape;110;p4"/>
          <p:cNvSpPr/>
          <p:nvPr/>
        </p:nvSpPr>
        <p:spPr>
          <a:xfrm>
            <a:off x="2244725" y="2150825"/>
            <a:ext cx="6684900" cy="1131000"/>
          </a:xfrm>
          <a:prstGeom prst="rect">
            <a:avLst/>
          </a:prstGeom>
          <a:noFill/>
          <a:ln>
            <a:noFill/>
          </a:ln>
        </p:spPr>
        <p:txBody>
          <a:bodyPr anchorCtr="0" anchor="t" bIns="45700" lIns="91425" spcFirstLastPara="1" rIns="91425" wrap="square" tIns="45700">
            <a:spAutoFit/>
          </a:bodyPr>
          <a:lstStyle/>
          <a:p>
            <a:pPr indent="-342900" lvl="0" marL="342900" marR="0" rtl="0" algn="ctr">
              <a:spcBef>
                <a:spcPts val="0"/>
              </a:spcBef>
              <a:spcAft>
                <a:spcPts val="0"/>
              </a:spcAft>
              <a:buNone/>
            </a:pPr>
            <a:r>
              <a:rPr b="1" lang="uk-UA" sz="1800" u="sng">
                <a:solidFill>
                  <a:schemeClr val="dk1"/>
                </a:solidFill>
                <a:latin typeface="Times New Roman"/>
                <a:ea typeface="Times New Roman"/>
                <a:cs typeface="Times New Roman"/>
                <a:sym typeface="Times New Roman"/>
              </a:rPr>
              <a:t>Тема</a:t>
            </a:r>
            <a:r>
              <a:rPr b="1" lang="uk-UA" sz="1800">
                <a:solidFill>
                  <a:schemeClr val="dk1"/>
                </a:solidFill>
                <a:latin typeface="Times New Roman"/>
                <a:ea typeface="Times New Roman"/>
                <a:cs typeface="Times New Roman"/>
                <a:sym typeface="Times New Roman"/>
              </a:rPr>
              <a:t>:</a:t>
            </a:r>
            <a:r>
              <a:rPr b="1" i="1" lang="uk-UA" sz="1800">
                <a:solidFill>
                  <a:schemeClr val="dk1"/>
                </a:solidFill>
                <a:latin typeface="Times New Roman"/>
                <a:ea typeface="Times New Roman"/>
                <a:cs typeface="Times New Roman"/>
                <a:sym typeface="Times New Roman"/>
              </a:rPr>
              <a:t> </a:t>
            </a:r>
            <a:endParaRPr b="1" sz="1800"/>
          </a:p>
          <a:p>
            <a:pPr indent="-342900" lvl="0" marL="342900" marR="0" rtl="0" algn="ctr">
              <a:spcBef>
                <a:spcPts val="360"/>
              </a:spcBef>
              <a:spcAft>
                <a:spcPts val="0"/>
              </a:spcAft>
              <a:buNone/>
            </a:pPr>
            <a:r>
              <a:rPr b="1" i="1" lang="uk-UA" sz="1800">
                <a:solidFill>
                  <a:schemeClr val="dk1"/>
                </a:solidFill>
                <a:latin typeface="Times New Roman"/>
                <a:ea typeface="Times New Roman"/>
                <a:cs typeface="Times New Roman"/>
                <a:sym typeface="Times New Roman"/>
              </a:rPr>
              <a:t>    зіставлення світу людини  і світу природи в гармонійних і дисгармонійних взаєминах </a:t>
            </a:r>
            <a:endParaRPr b="1" sz="1800">
              <a:solidFill>
                <a:schemeClr val="dk1"/>
              </a:solidFill>
              <a:latin typeface="Times New Roman"/>
              <a:ea typeface="Times New Roman"/>
              <a:cs typeface="Times New Roman"/>
              <a:sym typeface="Times New Roman"/>
            </a:endParaRPr>
          </a:p>
        </p:txBody>
      </p:sp>
      <p:sp>
        <p:nvSpPr>
          <p:cNvPr id="111" name="Google Shape;111;p4"/>
          <p:cNvSpPr/>
          <p:nvPr/>
        </p:nvSpPr>
        <p:spPr>
          <a:xfrm>
            <a:off x="285720" y="5429264"/>
            <a:ext cx="8501154" cy="1255728"/>
          </a:xfrm>
          <a:prstGeom prst="rect">
            <a:avLst/>
          </a:prstGeom>
          <a:noFill/>
          <a:ln>
            <a:noFill/>
          </a:ln>
        </p:spPr>
        <p:txBody>
          <a:bodyPr anchorCtr="0" anchor="t" bIns="45700" lIns="91425" spcFirstLastPara="1" rIns="91425" wrap="square" tIns="45700">
            <a:spAutoFit/>
          </a:bodyPr>
          <a:lstStyle/>
          <a:p>
            <a:pPr indent="-342900" lvl="0" marL="342900" marR="0" rtl="0" algn="ctr">
              <a:spcBef>
                <a:spcPts val="0"/>
              </a:spcBef>
              <a:spcAft>
                <a:spcPts val="0"/>
              </a:spcAft>
              <a:buNone/>
            </a:pPr>
            <a:r>
              <a:rPr b="1" lang="uk-UA" sz="1800" u="sng">
                <a:solidFill>
                  <a:schemeClr val="dk1"/>
                </a:solidFill>
                <a:latin typeface="Times New Roman"/>
                <a:ea typeface="Times New Roman"/>
                <a:cs typeface="Times New Roman"/>
                <a:sym typeface="Times New Roman"/>
              </a:rPr>
              <a:t>Провідна ідея</a:t>
            </a:r>
            <a:r>
              <a:rPr b="1" lang="uk-UA" sz="1800">
                <a:solidFill>
                  <a:schemeClr val="dk1"/>
                </a:solidFill>
                <a:latin typeface="Times New Roman"/>
                <a:ea typeface="Times New Roman"/>
                <a:cs typeface="Times New Roman"/>
                <a:sym typeface="Times New Roman"/>
              </a:rPr>
              <a:t>:</a:t>
            </a:r>
            <a:r>
              <a:rPr b="1" i="1" lang="uk-UA" sz="1800">
                <a:solidFill>
                  <a:schemeClr val="dk1"/>
                </a:solidFill>
                <a:latin typeface="Times New Roman"/>
                <a:ea typeface="Times New Roman"/>
                <a:cs typeface="Times New Roman"/>
                <a:sym typeface="Times New Roman"/>
              </a:rPr>
              <a:t> </a:t>
            </a:r>
            <a:endParaRPr b="1"/>
          </a:p>
          <a:p>
            <a:pPr indent="-342900" lvl="0" marL="342900" marR="0" rtl="0" algn="ctr">
              <a:spcBef>
                <a:spcPts val="360"/>
              </a:spcBef>
              <a:spcAft>
                <a:spcPts val="0"/>
              </a:spcAft>
              <a:buNone/>
            </a:pPr>
            <a:r>
              <a:rPr b="1" i="1" lang="uk-UA" sz="1800">
                <a:solidFill>
                  <a:schemeClr val="dk1"/>
                </a:solidFill>
                <a:latin typeface="Times New Roman"/>
                <a:ea typeface="Times New Roman"/>
                <a:cs typeface="Times New Roman"/>
                <a:sym typeface="Times New Roman"/>
              </a:rPr>
              <a:t>      утвердження думки, що світ урятує краса, яка виявляється у високій, світлій духовності людини, у її гармонії з природою, у жертовній любові і здатності прощати.</a:t>
            </a:r>
            <a:endParaRPr b="1" sz="1800">
              <a:solidFill>
                <a:schemeClr val="dk1"/>
              </a:solidFill>
              <a:latin typeface="Times New Roman"/>
              <a:ea typeface="Times New Roman"/>
              <a:cs typeface="Times New Roman"/>
              <a:sym typeface="Times New Roman"/>
            </a:endParaRPr>
          </a:p>
        </p:txBody>
      </p:sp>
      <p:pic>
        <p:nvPicPr>
          <p:cNvPr descr="F:\Моя папка\Робоча\Новая папка\скачанные файлы (1).jpg" id="112" name="Google Shape;112;p4"/>
          <p:cNvPicPr preferRelativeResize="0"/>
          <p:nvPr/>
        </p:nvPicPr>
        <p:blipFill rotWithShape="1">
          <a:blip r:embed="rId3">
            <a:alphaModFix/>
          </a:blip>
          <a:srcRect b="0" l="0" r="0" t="0"/>
          <a:stretch/>
        </p:blipFill>
        <p:spPr>
          <a:xfrm>
            <a:off x="285725" y="3266113"/>
            <a:ext cx="2531983" cy="1896525"/>
          </a:xfrm>
          <a:prstGeom prst="rect">
            <a:avLst/>
          </a:prstGeom>
          <a:noFill/>
          <a:ln>
            <a:noFill/>
          </a:ln>
        </p:spPr>
      </p:pic>
      <p:pic>
        <p:nvPicPr>
          <p:cNvPr descr="F:\Моя папка\Робоча\Новая папка\images (18).jpg" id="113" name="Google Shape;113;p4"/>
          <p:cNvPicPr preferRelativeResize="0"/>
          <p:nvPr/>
        </p:nvPicPr>
        <p:blipFill rotWithShape="1">
          <a:blip r:embed="rId4">
            <a:alphaModFix/>
          </a:blip>
          <a:srcRect b="0" l="0" r="0" t="0"/>
          <a:stretch/>
        </p:blipFill>
        <p:spPr>
          <a:xfrm>
            <a:off x="3147612" y="3281825"/>
            <a:ext cx="2777376" cy="1865100"/>
          </a:xfrm>
          <a:prstGeom prst="rect">
            <a:avLst/>
          </a:prstGeom>
          <a:noFill/>
          <a:ln>
            <a:noFill/>
          </a:ln>
        </p:spPr>
      </p:pic>
      <p:pic>
        <p:nvPicPr>
          <p:cNvPr descr="F:\Моя папка\Робоча\Новая папка\images (15).jpg" id="114" name="Google Shape;114;p4"/>
          <p:cNvPicPr preferRelativeResize="0"/>
          <p:nvPr/>
        </p:nvPicPr>
        <p:blipFill rotWithShape="1">
          <a:blip r:embed="rId5">
            <a:alphaModFix/>
          </a:blip>
          <a:srcRect b="0" l="0" r="0" t="0"/>
          <a:stretch/>
        </p:blipFill>
        <p:spPr>
          <a:xfrm>
            <a:off x="6254899" y="3281838"/>
            <a:ext cx="2522269" cy="1865100"/>
          </a:xfrm>
          <a:prstGeom prst="rect">
            <a:avLst/>
          </a:prstGeom>
          <a:noFill/>
          <a:ln>
            <a:noFill/>
          </a:ln>
        </p:spPr>
      </p:pic>
      <p:pic>
        <p:nvPicPr>
          <p:cNvPr descr="F:\Моя папка\Робоча\Новая папка\unnamed.jpg" id="115" name="Google Shape;115;p4"/>
          <p:cNvPicPr preferRelativeResize="0"/>
          <p:nvPr/>
        </p:nvPicPr>
        <p:blipFill rotWithShape="1">
          <a:blip r:embed="rId6">
            <a:alphaModFix/>
          </a:blip>
          <a:srcRect b="0" l="0" r="0" t="0"/>
          <a:stretch/>
        </p:blipFill>
        <p:spPr>
          <a:xfrm>
            <a:off x="357151" y="214299"/>
            <a:ext cx="1512623" cy="2643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5"/>
          <p:cNvSpPr txBox="1"/>
          <p:nvPr/>
        </p:nvSpPr>
        <p:spPr>
          <a:xfrm>
            <a:off x="1928794" y="214290"/>
            <a:ext cx="5629292" cy="71438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070"/>
              <a:buFont typeface="Calibri"/>
              <a:buNone/>
            </a:pPr>
            <a:r>
              <a:rPr b="0" i="0" lang="uk-UA" sz="4070" u="none" cap="none" strike="noStrike">
                <a:solidFill>
                  <a:schemeClr val="dk1"/>
                </a:solidFill>
                <a:latin typeface="Calibri"/>
                <a:ea typeface="Calibri"/>
                <a:cs typeface="Calibri"/>
                <a:sym typeface="Calibri"/>
              </a:rPr>
              <a:t>Образи твору</a:t>
            </a:r>
            <a:endParaRPr/>
          </a:p>
        </p:txBody>
      </p:sp>
      <p:sp>
        <p:nvSpPr>
          <p:cNvPr id="121" name="Google Shape;121;p5"/>
          <p:cNvSpPr/>
          <p:nvPr/>
        </p:nvSpPr>
        <p:spPr>
          <a:xfrm>
            <a:off x="5929322" y="1428736"/>
            <a:ext cx="2786082" cy="4025717"/>
          </a:xfrm>
          <a:prstGeom prst="rect">
            <a:avLst/>
          </a:prstGeom>
          <a:noFill/>
          <a:ln>
            <a:noFill/>
          </a:ln>
        </p:spPr>
        <p:txBody>
          <a:bodyPr anchorCtr="0" anchor="t" bIns="45700" lIns="91425" spcFirstLastPara="1" rIns="91425" wrap="square" tIns="45700">
            <a:spAutoFit/>
          </a:bodyPr>
          <a:lstStyle/>
          <a:p>
            <a:pPr indent="-342900" lvl="0" marL="342900" marR="0" rtl="0" algn="ctr">
              <a:spcBef>
                <a:spcPts val="0"/>
              </a:spcBef>
              <a:spcAft>
                <a:spcPts val="0"/>
              </a:spcAft>
              <a:buNone/>
            </a:pPr>
            <a:r>
              <a:rPr i="1" lang="uk-UA" sz="2400" u="sng">
                <a:solidFill>
                  <a:schemeClr val="dk1"/>
                </a:solidFill>
                <a:latin typeface="Times New Roman"/>
                <a:ea typeface="Times New Roman"/>
                <a:cs typeface="Times New Roman"/>
                <a:sym typeface="Times New Roman"/>
              </a:rPr>
              <a:t>Казкові істоти:</a:t>
            </a:r>
            <a:endParaRPr i="1" sz="2400" u="sng">
              <a:solidFill>
                <a:schemeClr val="dk1"/>
              </a:solidFill>
              <a:latin typeface="Times New Roman"/>
              <a:ea typeface="Times New Roman"/>
              <a:cs typeface="Times New Roman"/>
              <a:sym typeface="Times New Roman"/>
            </a:endParaRPr>
          </a:p>
          <a:p>
            <a:pPr indent="-342900" lvl="0" marL="342900" marR="0" rtl="0" algn="l">
              <a:spcBef>
                <a:spcPts val="360"/>
              </a:spcBef>
              <a:spcAft>
                <a:spcPts val="0"/>
              </a:spcAft>
              <a:buClr>
                <a:schemeClr val="dk1"/>
              </a:buClr>
              <a:buSzPts val="1800"/>
              <a:buFont typeface="Times New Roman"/>
              <a:buChar char="-"/>
            </a:pPr>
            <a:r>
              <a:rPr lang="uk-UA" sz="1800">
                <a:solidFill>
                  <a:schemeClr val="dk1"/>
                </a:solidFill>
                <a:latin typeface="Times New Roman"/>
                <a:ea typeface="Times New Roman"/>
                <a:cs typeface="Times New Roman"/>
                <a:sym typeface="Times New Roman"/>
              </a:rPr>
              <a:t>Мавка</a:t>
            </a:r>
            <a:endParaRPr/>
          </a:p>
          <a:p>
            <a:pPr indent="-342900" lvl="0" marL="342900" marR="0" rtl="0" algn="l">
              <a:spcBef>
                <a:spcPts val="360"/>
              </a:spcBef>
              <a:spcAft>
                <a:spcPts val="0"/>
              </a:spcAft>
              <a:buClr>
                <a:schemeClr val="dk1"/>
              </a:buClr>
              <a:buSzPts val="1800"/>
              <a:buFont typeface="Times New Roman"/>
              <a:buChar char="-"/>
            </a:pPr>
            <a:r>
              <a:rPr lang="uk-UA" sz="1800">
                <a:solidFill>
                  <a:schemeClr val="dk1"/>
                </a:solidFill>
                <a:latin typeface="Times New Roman"/>
                <a:ea typeface="Times New Roman"/>
                <a:cs typeface="Times New Roman"/>
                <a:sym typeface="Times New Roman"/>
              </a:rPr>
              <a:t>Лісовик </a:t>
            </a:r>
            <a:endParaRPr/>
          </a:p>
          <a:p>
            <a:pPr indent="-342900" lvl="0" marL="342900" marR="0" rtl="0" algn="l">
              <a:spcBef>
                <a:spcPts val="360"/>
              </a:spcBef>
              <a:spcAft>
                <a:spcPts val="0"/>
              </a:spcAft>
              <a:buClr>
                <a:schemeClr val="dk1"/>
              </a:buClr>
              <a:buSzPts val="1800"/>
              <a:buFont typeface="Times New Roman"/>
              <a:buChar char="-"/>
            </a:pPr>
            <a:r>
              <a:rPr lang="uk-UA" sz="1800">
                <a:solidFill>
                  <a:schemeClr val="dk1"/>
                </a:solidFill>
                <a:latin typeface="Times New Roman"/>
                <a:ea typeface="Times New Roman"/>
                <a:cs typeface="Times New Roman"/>
                <a:sym typeface="Times New Roman"/>
              </a:rPr>
              <a:t>Водяник</a:t>
            </a:r>
            <a:endParaRPr/>
          </a:p>
          <a:p>
            <a:pPr indent="-342900" lvl="0" marL="342900" marR="0" rtl="0" algn="l">
              <a:spcBef>
                <a:spcPts val="360"/>
              </a:spcBef>
              <a:spcAft>
                <a:spcPts val="0"/>
              </a:spcAft>
              <a:buClr>
                <a:schemeClr val="dk1"/>
              </a:buClr>
              <a:buSzPts val="1800"/>
              <a:buFont typeface="Times New Roman"/>
              <a:buChar char="-"/>
            </a:pPr>
            <a:r>
              <a:rPr lang="uk-UA" sz="1800">
                <a:solidFill>
                  <a:schemeClr val="dk1"/>
                </a:solidFill>
                <a:latin typeface="Times New Roman"/>
                <a:ea typeface="Times New Roman"/>
                <a:cs typeface="Times New Roman"/>
                <a:sym typeface="Times New Roman"/>
              </a:rPr>
              <a:t>Русалка Водяна</a:t>
            </a:r>
            <a:endParaRPr/>
          </a:p>
          <a:p>
            <a:pPr indent="-342900" lvl="0" marL="342900" marR="0" rtl="0" algn="l">
              <a:spcBef>
                <a:spcPts val="360"/>
              </a:spcBef>
              <a:spcAft>
                <a:spcPts val="0"/>
              </a:spcAft>
              <a:buClr>
                <a:schemeClr val="dk1"/>
              </a:buClr>
              <a:buSzPts val="1800"/>
              <a:buFont typeface="Times New Roman"/>
              <a:buChar char="-"/>
            </a:pPr>
            <a:r>
              <a:rPr lang="uk-UA" sz="1800">
                <a:solidFill>
                  <a:schemeClr val="dk1"/>
                </a:solidFill>
                <a:latin typeface="Times New Roman"/>
                <a:ea typeface="Times New Roman"/>
                <a:cs typeface="Times New Roman"/>
                <a:sym typeface="Times New Roman"/>
              </a:rPr>
              <a:t>Русалка Польова</a:t>
            </a:r>
            <a:endParaRPr/>
          </a:p>
          <a:p>
            <a:pPr indent="-342900" lvl="0" marL="342900" marR="0" rtl="0" algn="l">
              <a:spcBef>
                <a:spcPts val="360"/>
              </a:spcBef>
              <a:spcAft>
                <a:spcPts val="0"/>
              </a:spcAft>
              <a:buClr>
                <a:schemeClr val="dk1"/>
              </a:buClr>
              <a:buSzPts val="1800"/>
              <a:buFont typeface="Times New Roman"/>
              <a:buChar char="-"/>
            </a:pPr>
            <a:r>
              <a:rPr lang="uk-UA" sz="1800">
                <a:solidFill>
                  <a:schemeClr val="dk1"/>
                </a:solidFill>
                <a:latin typeface="Times New Roman"/>
                <a:ea typeface="Times New Roman"/>
                <a:cs typeface="Times New Roman"/>
                <a:sym typeface="Times New Roman"/>
              </a:rPr>
              <a:t>Той, що греблі рве</a:t>
            </a:r>
            <a:endParaRPr/>
          </a:p>
          <a:p>
            <a:pPr indent="-342900" lvl="0" marL="342900" marR="0" rtl="0" algn="l">
              <a:spcBef>
                <a:spcPts val="360"/>
              </a:spcBef>
              <a:spcAft>
                <a:spcPts val="0"/>
              </a:spcAft>
              <a:buClr>
                <a:schemeClr val="dk1"/>
              </a:buClr>
              <a:buSzPts val="1800"/>
              <a:buFont typeface="Times New Roman"/>
              <a:buChar char="-"/>
            </a:pPr>
            <a:r>
              <a:rPr lang="uk-UA" sz="1800">
                <a:solidFill>
                  <a:schemeClr val="dk1"/>
                </a:solidFill>
                <a:latin typeface="Times New Roman"/>
                <a:ea typeface="Times New Roman"/>
                <a:cs typeface="Times New Roman"/>
                <a:sym typeface="Times New Roman"/>
              </a:rPr>
              <a:t>Той, що в скалі сидить </a:t>
            </a:r>
            <a:endParaRPr/>
          </a:p>
          <a:p>
            <a:pPr indent="-342900" lvl="0" marL="342900" marR="0" rtl="0" algn="l">
              <a:spcBef>
                <a:spcPts val="360"/>
              </a:spcBef>
              <a:spcAft>
                <a:spcPts val="0"/>
              </a:spcAft>
              <a:buClr>
                <a:schemeClr val="dk1"/>
              </a:buClr>
              <a:buSzPts val="1800"/>
              <a:buFont typeface="Times New Roman"/>
              <a:buChar char="-"/>
            </a:pPr>
            <a:r>
              <a:rPr lang="uk-UA" sz="1800">
                <a:solidFill>
                  <a:schemeClr val="dk1"/>
                </a:solidFill>
                <a:latin typeface="Times New Roman"/>
                <a:ea typeface="Times New Roman"/>
                <a:cs typeface="Times New Roman"/>
                <a:sym typeface="Times New Roman"/>
              </a:rPr>
              <a:t>Перелесник </a:t>
            </a:r>
            <a:endParaRPr/>
          </a:p>
          <a:p>
            <a:pPr indent="-342900" lvl="0" marL="342900" marR="0" rtl="0" algn="l">
              <a:spcBef>
                <a:spcPts val="360"/>
              </a:spcBef>
              <a:spcAft>
                <a:spcPts val="0"/>
              </a:spcAft>
              <a:buClr>
                <a:schemeClr val="dk1"/>
              </a:buClr>
              <a:buSzPts val="1800"/>
              <a:buFont typeface="Times New Roman"/>
              <a:buChar char="-"/>
            </a:pPr>
            <a:r>
              <a:rPr lang="uk-UA" sz="1800">
                <a:solidFill>
                  <a:schemeClr val="dk1"/>
                </a:solidFill>
                <a:latin typeface="Times New Roman"/>
                <a:ea typeface="Times New Roman"/>
                <a:cs typeface="Times New Roman"/>
                <a:sym typeface="Times New Roman"/>
              </a:rPr>
              <a:t>Доля</a:t>
            </a:r>
            <a:endParaRPr/>
          </a:p>
          <a:p>
            <a:pPr indent="-342900" lvl="0" marL="342900" marR="0" rtl="0" algn="l">
              <a:spcBef>
                <a:spcPts val="360"/>
              </a:spcBef>
              <a:spcAft>
                <a:spcPts val="0"/>
              </a:spcAft>
              <a:buClr>
                <a:schemeClr val="dk1"/>
              </a:buClr>
              <a:buSzPts val="1800"/>
              <a:buFont typeface="Times New Roman"/>
              <a:buChar char="-"/>
            </a:pPr>
            <a:r>
              <a:rPr lang="uk-UA" sz="1800">
                <a:solidFill>
                  <a:schemeClr val="dk1"/>
                </a:solidFill>
                <a:latin typeface="Times New Roman"/>
                <a:ea typeface="Times New Roman"/>
                <a:cs typeface="Times New Roman"/>
                <a:sym typeface="Times New Roman"/>
              </a:rPr>
              <a:t>Потерчата</a:t>
            </a:r>
            <a:endParaRPr/>
          </a:p>
          <a:p>
            <a:pPr indent="-342900" lvl="0" marL="342900" marR="0" rtl="0" algn="l">
              <a:spcBef>
                <a:spcPts val="360"/>
              </a:spcBef>
              <a:spcAft>
                <a:spcPts val="0"/>
              </a:spcAft>
              <a:buClr>
                <a:schemeClr val="dk1"/>
              </a:buClr>
              <a:buSzPts val="1800"/>
              <a:buFont typeface="Times New Roman"/>
              <a:buChar char="-"/>
            </a:pPr>
            <a:r>
              <a:rPr lang="uk-UA" sz="1800">
                <a:solidFill>
                  <a:schemeClr val="dk1"/>
                </a:solidFill>
                <a:latin typeface="Times New Roman"/>
                <a:ea typeface="Times New Roman"/>
                <a:cs typeface="Times New Roman"/>
                <a:sym typeface="Times New Roman"/>
              </a:rPr>
              <a:t>Куць</a:t>
            </a:r>
            <a:endParaRPr sz="1800">
              <a:solidFill>
                <a:schemeClr val="dk1"/>
              </a:solidFill>
              <a:latin typeface="Times New Roman"/>
              <a:ea typeface="Times New Roman"/>
              <a:cs typeface="Times New Roman"/>
              <a:sym typeface="Times New Roman"/>
            </a:endParaRPr>
          </a:p>
        </p:txBody>
      </p:sp>
      <p:sp>
        <p:nvSpPr>
          <p:cNvPr id="122" name="Google Shape;122;p5"/>
          <p:cNvSpPr/>
          <p:nvPr/>
        </p:nvSpPr>
        <p:spPr>
          <a:xfrm>
            <a:off x="357158" y="1500174"/>
            <a:ext cx="2500330" cy="2363724"/>
          </a:xfrm>
          <a:prstGeom prst="rect">
            <a:avLst/>
          </a:prstGeom>
          <a:noFill/>
          <a:ln>
            <a:noFill/>
          </a:ln>
        </p:spPr>
        <p:txBody>
          <a:bodyPr anchorCtr="0" anchor="t" bIns="45700" lIns="91425" spcFirstLastPara="1" rIns="91425" wrap="square" tIns="45700">
            <a:spAutoFit/>
          </a:bodyPr>
          <a:lstStyle/>
          <a:p>
            <a:pPr indent="-342900" lvl="0" marL="342900" marR="0" rtl="0" algn="ctr">
              <a:spcBef>
                <a:spcPts val="0"/>
              </a:spcBef>
              <a:spcAft>
                <a:spcPts val="0"/>
              </a:spcAft>
              <a:buNone/>
            </a:pPr>
            <a:r>
              <a:rPr i="1" lang="uk-UA" sz="2400" u="sng">
                <a:solidFill>
                  <a:schemeClr val="dk1"/>
                </a:solidFill>
                <a:latin typeface="Times New Roman"/>
                <a:ea typeface="Times New Roman"/>
                <a:cs typeface="Times New Roman"/>
                <a:sym typeface="Times New Roman"/>
              </a:rPr>
              <a:t>Люди:</a:t>
            </a:r>
            <a:endParaRPr i="1" sz="2400" u="sng">
              <a:solidFill>
                <a:schemeClr val="dk1"/>
              </a:solidFill>
              <a:latin typeface="Times New Roman"/>
              <a:ea typeface="Times New Roman"/>
              <a:cs typeface="Times New Roman"/>
              <a:sym typeface="Times New Roman"/>
            </a:endParaRPr>
          </a:p>
          <a:p>
            <a:pPr indent="-342900" lvl="0" marL="342900" marR="0" rtl="0" algn="l">
              <a:spcBef>
                <a:spcPts val="360"/>
              </a:spcBef>
              <a:spcAft>
                <a:spcPts val="0"/>
              </a:spcAft>
              <a:buClr>
                <a:schemeClr val="dk1"/>
              </a:buClr>
              <a:buSzPts val="1800"/>
              <a:buFont typeface="Times New Roman"/>
              <a:buChar char="-"/>
            </a:pPr>
            <a:r>
              <a:rPr lang="uk-UA" sz="1800">
                <a:solidFill>
                  <a:schemeClr val="dk1"/>
                </a:solidFill>
                <a:latin typeface="Times New Roman"/>
                <a:ea typeface="Times New Roman"/>
                <a:cs typeface="Times New Roman"/>
                <a:sym typeface="Times New Roman"/>
              </a:rPr>
              <a:t>Лукаш</a:t>
            </a:r>
            <a:endParaRPr sz="1800"/>
          </a:p>
          <a:p>
            <a:pPr indent="-342900" lvl="0" marL="342900" marR="0" rtl="0" algn="l">
              <a:spcBef>
                <a:spcPts val="360"/>
              </a:spcBef>
              <a:spcAft>
                <a:spcPts val="0"/>
              </a:spcAft>
              <a:buClr>
                <a:schemeClr val="dk1"/>
              </a:buClr>
              <a:buSzPts val="1800"/>
              <a:buFont typeface="Times New Roman"/>
              <a:buChar char="-"/>
            </a:pPr>
            <a:r>
              <a:rPr lang="uk-UA" sz="1800">
                <a:solidFill>
                  <a:schemeClr val="dk1"/>
                </a:solidFill>
                <a:latin typeface="Times New Roman"/>
                <a:ea typeface="Times New Roman"/>
                <a:cs typeface="Times New Roman"/>
                <a:sym typeface="Times New Roman"/>
              </a:rPr>
              <a:t>дядько Лев</a:t>
            </a:r>
            <a:endParaRPr sz="1800"/>
          </a:p>
          <a:p>
            <a:pPr indent="-342900" lvl="0" marL="342900" marR="0" rtl="0" algn="l">
              <a:spcBef>
                <a:spcPts val="360"/>
              </a:spcBef>
              <a:spcAft>
                <a:spcPts val="0"/>
              </a:spcAft>
              <a:buClr>
                <a:schemeClr val="dk1"/>
              </a:buClr>
              <a:buSzPts val="1800"/>
              <a:buFont typeface="Times New Roman"/>
              <a:buChar char="-"/>
            </a:pPr>
            <a:r>
              <a:rPr lang="uk-UA" sz="1800">
                <a:solidFill>
                  <a:schemeClr val="dk1"/>
                </a:solidFill>
                <a:latin typeface="Times New Roman"/>
                <a:ea typeface="Times New Roman"/>
                <a:cs typeface="Times New Roman"/>
                <a:sym typeface="Times New Roman"/>
              </a:rPr>
              <a:t>мати Лукаша</a:t>
            </a:r>
            <a:endParaRPr sz="1800"/>
          </a:p>
          <a:p>
            <a:pPr indent="-342900" lvl="0" marL="342900" marR="0" rtl="0" algn="l">
              <a:spcBef>
                <a:spcPts val="360"/>
              </a:spcBef>
              <a:spcAft>
                <a:spcPts val="0"/>
              </a:spcAft>
              <a:buClr>
                <a:schemeClr val="dk1"/>
              </a:buClr>
              <a:buSzPts val="1800"/>
              <a:buFont typeface="Times New Roman"/>
              <a:buChar char="-"/>
            </a:pPr>
            <a:r>
              <a:rPr lang="uk-UA" sz="1800">
                <a:solidFill>
                  <a:schemeClr val="dk1"/>
                </a:solidFill>
                <a:latin typeface="Times New Roman"/>
                <a:ea typeface="Times New Roman"/>
                <a:cs typeface="Times New Roman"/>
                <a:sym typeface="Times New Roman"/>
              </a:rPr>
              <a:t>Килина</a:t>
            </a:r>
            <a:endParaRPr sz="1800"/>
          </a:p>
          <a:p>
            <a:pPr indent="-342900" lvl="0" marL="342900" marR="0" rtl="0" algn="l">
              <a:spcBef>
                <a:spcPts val="360"/>
              </a:spcBef>
              <a:spcAft>
                <a:spcPts val="0"/>
              </a:spcAft>
              <a:buClr>
                <a:schemeClr val="dk1"/>
              </a:buClr>
              <a:buSzPts val="1800"/>
              <a:buFont typeface="Times New Roman"/>
              <a:buChar char="-"/>
            </a:pPr>
            <a:r>
              <a:rPr lang="uk-UA" sz="1800">
                <a:solidFill>
                  <a:schemeClr val="dk1"/>
                </a:solidFill>
                <a:latin typeface="Times New Roman"/>
                <a:ea typeface="Times New Roman"/>
                <a:cs typeface="Times New Roman"/>
                <a:sym typeface="Times New Roman"/>
              </a:rPr>
              <a:t>діти</a:t>
            </a:r>
            <a:endParaRPr sz="1800"/>
          </a:p>
          <a:p>
            <a:pPr indent="-342900" lvl="0" marL="342900" marR="0" rtl="0" algn="l">
              <a:spcBef>
                <a:spcPts val="36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3" name="Google Shape;123;p5"/>
          <p:cNvSpPr/>
          <p:nvPr/>
        </p:nvSpPr>
        <p:spPr>
          <a:xfrm>
            <a:off x="0" y="1000108"/>
            <a:ext cx="8929718" cy="369332"/>
          </a:xfrm>
          <a:prstGeom prst="rect">
            <a:avLst/>
          </a:prstGeom>
          <a:noFill/>
          <a:ln>
            <a:noFill/>
          </a:ln>
        </p:spPr>
        <p:txBody>
          <a:bodyPr anchorCtr="0" anchor="t" bIns="45700" lIns="91425" spcFirstLastPara="1" rIns="91425" wrap="square" tIns="45700">
            <a:spAutoFit/>
          </a:bodyPr>
          <a:lstStyle/>
          <a:p>
            <a:pPr indent="-342900" lvl="0" marL="342900" marR="0" rtl="0" algn="ctr">
              <a:spcBef>
                <a:spcPts val="0"/>
              </a:spcBef>
              <a:spcAft>
                <a:spcPts val="0"/>
              </a:spcAft>
              <a:buNone/>
            </a:pPr>
            <a:r>
              <a:rPr b="1" i="1" lang="uk-UA" sz="1800">
                <a:solidFill>
                  <a:schemeClr val="dk1"/>
                </a:solidFill>
                <a:latin typeface="Times New Roman"/>
                <a:ea typeface="Times New Roman"/>
                <a:cs typeface="Times New Roman"/>
                <a:sym typeface="Times New Roman"/>
              </a:rPr>
              <a:t>Зіставлення світу людини  і світу природи в гармонійних і дисгармонійних взаєминах </a:t>
            </a:r>
            <a:endParaRPr b="1" sz="1800">
              <a:solidFill>
                <a:schemeClr val="dk1"/>
              </a:solidFill>
              <a:latin typeface="Times New Roman"/>
              <a:ea typeface="Times New Roman"/>
              <a:cs typeface="Times New Roman"/>
              <a:sym typeface="Times New Roman"/>
            </a:endParaRPr>
          </a:p>
        </p:txBody>
      </p:sp>
      <p:pic>
        <p:nvPicPr>
          <p:cNvPr descr="F:\Моя папка\Робоча\Новая папка\pp0364 (1).jpg" id="124" name="Google Shape;124;p5"/>
          <p:cNvPicPr preferRelativeResize="0"/>
          <p:nvPr/>
        </p:nvPicPr>
        <p:blipFill rotWithShape="1">
          <a:blip r:embed="rId3">
            <a:alphaModFix/>
          </a:blip>
          <a:srcRect b="0" l="0" r="0" t="0"/>
          <a:stretch/>
        </p:blipFill>
        <p:spPr>
          <a:xfrm>
            <a:off x="4332472" y="1500174"/>
            <a:ext cx="1525411" cy="2357454"/>
          </a:xfrm>
          <a:prstGeom prst="rect">
            <a:avLst/>
          </a:prstGeom>
          <a:noFill/>
          <a:ln>
            <a:noFill/>
          </a:ln>
        </p:spPr>
      </p:pic>
      <p:pic>
        <p:nvPicPr>
          <p:cNvPr descr="F:\Моя папка\Робоча\Новая папка\ukr13.jpg" id="125" name="Google Shape;125;p5"/>
          <p:cNvPicPr preferRelativeResize="0"/>
          <p:nvPr/>
        </p:nvPicPr>
        <p:blipFill rotWithShape="1">
          <a:blip r:embed="rId4">
            <a:alphaModFix/>
          </a:blip>
          <a:srcRect b="0" l="0" r="0" t="0"/>
          <a:stretch/>
        </p:blipFill>
        <p:spPr>
          <a:xfrm>
            <a:off x="500034" y="3643314"/>
            <a:ext cx="1785950" cy="2806493"/>
          </a:xfrm>
          <a:prstGeom prst="rect">
            <a:avLst/>
          </a:prstGeom>
          <a:noFill/>
          <a:ln>
            <a:noFill/>
          </a:ln>
        </p:spPr>
      </p:pic>
      <p:pic>
        <p:nvPicPr>
          <p:cNvPr descr="F:\Моя папка\Робоча\Новая папка\0_1f20c9_c5a73da_orig.jpg" id="126" name="Google Shape;126;p5"/>
          <p:cNvPicPr preferRelativeResize="0"/>
          <p:nvPr/>
        </p:nvPicPr>
        <p:blipFill rotWithShape="1">
          <a:blip r:embed="rId5">
            <a:alphaModFix/>
          </a:blip>
          <a:srcRect b="0" l="0" r="0" t="0"/>
          <a:stretch/>
        </p:blipFill>
        <p:spPr>
          <a:xfrm>
            <a:off x="4357686" y="4071942"/>
            <a:ext cx="1571636" cy="2428892"/>
          </a:xfrm>
          <a:prstGeom prst="rect">
            <a:avLst/>
          </a:prstGeom>
          <a:noFill/>
          <a:ln>
            <a:noFill/>
          </a:ln>
        </p:spPr>
      </p:pic>
      <p:pic>
        <p:nvPicPr>
          <p:cNvPr descr="F:\Моя папка\Робоча\Новая папка\0_1f20c6_492d75be_orig.jpg" id="127" name="Google Shape;127;p5"/>
          <p:cNvPicPr preferRelativeResize="0"/>
          <p:nvPr/>
        </p:nvPicPr>
        <p:blipFill rotWithShape="1">
          <a:blip r:embed="rId6">
            <a:alphaModFix/>
          </a:blip>
          <a:srcRect b="0" l="0" r="0" t="0"/>
          <a:stretch/>
        </p:blipFill>
        <p:spPr>
          <a:xfrm>
            <a:off x="2500298" y="1500174"/>
            <a:ext cx="1557337" cy="2357454"/>
          </a:xfrm>
          <a:prstGeom prst="rect">
            <a:avLst/>
          </a:prstGeom>
          <a:noFill/>
          <a:ln>
            <a:noFill/>
          </a:ln>
        </p:spPr>
      </p:pic>
      <p:pic>
        <p:nvPicPr>
          <p:cNvPr descr="F:\Моя папка\Робоча\Новая папка\620289a37473554dc25829234865e9ff.jpg" id="128" name="Google Shape;128;p5"/>
          <p:cNvPicPr preferRelativeResize="0"/>
          <p:nvPr/>
        </p:nvPicPr>
        <p:blipFill rotWithShape="1">
          <a:blip r:embed="rId7">
            <a:alphaModFix/>
          </a:blip>
          <a:srcRect b="0" l="0" r="0" t="0"/>
          <a:stretch/>
        </p:blipFill>
        <p:spPr>
          <a:xfrm>
            <a:off x="2500298" y="4071942"/>
            <a:ext cx="1571636" cy="2414583"/>
          </a:xfrm>
          <a:prstGeom prst="rect">
            <a:avLst/>
          </a:prstGeom>
          <a:noFill/>
          <a:ln>
            <a:noFill/>
          </a:ln>
        </p:spPr>
      </p:pic>
      <p:pic>
        <p:nvPicPr>
          <p:cNvPr descr="F:\Моя папка\Робоча\Новая папка\b3f0b1a729c5262cfb798add8cd3153d.jpg" id="129" name="Google Shape;129;p5"/>
          <p:cNvPicPr preferRelativeResize="0"/>
          <p:nvPr/>
        </p:nvPicPr>
        <p:blipFill rotWithShape="1">
          <a:blip r:embed="rId8">
            <a:alphaModFix/>
          </a:blip>
          <a:srcRect b="0" l="0" r="0" t="0"/>
          <a:stretch/>
        </p:blipFill>
        <p:spPr>
          <a:xfrm>
            <a:off x="7774809" y="4236255"/>
            <a:ext cx="1285884" cy="23605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6"/>
          <p:cNvSpPr txBox="1"/>
          <p:nvPr/>
        </p:nvSpPr>
        <p:spPr>
          <a:xfrm>
            <a:off x="1928794" y="214290"/>
            <a:ext cx="5629292" cy="71438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070"/>
              <a:buFont typeface="Calibri"/>
              <a:buNone/>
            </a:pPr>
            <a:r>
              <a:rPr b="0" i="0" lang="uk-UA" sz="4070" u="none" cap="none" strike="noStrike">
                <a:solidFill>
                  <a:schemeClr val="dk1"/>
                </a:solidFill>
                <a:latin typeface="Calibri"/>
                <a:ea typeface="Calibri"/>
                <a:cs typeface="Calibri"/>
                <a:sym typeface="Calibri"/>
              </a:rPr>
              <a:t>Композиція драми</a:t>
            </a:r>
            <a:endParaRPr/>
          </a:p>
        </p:txBody>
      </p:sp>
      <p:sp>
        <p:nvSpPr>
          <p:cNvPr id="135" name="Google Shape;135;p6"/>
          <p:cNvSpPr/>
          <p:nvPr/>
        </p:nvSpPr>
        <p:spPr>
          <a:xfrm>
            <a:off x="387025" y="875900"/>
            <a:ext cx="7756800" cy="9288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None/>
            </a:pPr>
            <a:r>
              <a:rPr b="1" lang="uk-UA" sz="2400" u="sng">
                <a:solidFill>
                  <a:schemeClr val="dk1"/>
                </a:solidFill>
                <a:latin typeface="Times New Roman"/>
                <a:ea typeface="Times New Roman"/>
                <a:cs typeface="Times New Roman"/>
                <a:sym typeface="Times New Roman"/>
              </a:rPr>
              <a:t>Особливість:</a:t>
            </a:r>
            <a:endParaRPr sz="2400"/>
          </a:p>
          <a:p>
            <a:pPr indent="-342900" lvl="0" marL="342900" marR="0" rtl="0" algn="l">
              <a:spcBef>
                <a:spcPts val="360"/>
              </a:spcBef>
              <a:spcAft>
                <a:spcPts val="0"/>
              </a:spcAft>
              <a:buNone/>
            </a:pPr>
            <a:r>
              <a:rPr lang="uk-UA" sz="2400">
                <a:solidFill>
                  <a:schemeClr val="dk1"/>
                </a:solidFill>
                <a:latin typeface="Times New Roman"/>
                <a:ea typeface="Times New Roman"/>
                <a:cs typeface="Times New Roman"/>
                <a:sym typeface="Times New Roman"/>
              </a:rPr>
              <a:t>органічне переплетення світу природи і світу людини</a:t>
            </a:r>
            <a:endParaRPr sz="2400">
              <a:solidFill>
                <a:schemeClr val="dk1"/>
              </a:solidFill>
              <a:latin typeface="Times New Roman"/>
              <a:ea typeface="Times New Roman"/>
              <a:cs typeface="Times New Roman"/>
              <a:sym typeface="Times New Roman"/>
            </a:endParaRPr>
          </a:p>
        </p:txBody>
      </p:sp>
      <p:sp>
        <p:nvSpPr>
          <p:cNvPr id="136" name="Google Shape;136;p6"/>
          <p:cNvSpPr/>
          <p:nvPr/>
        </p:nvSpPr>
        <p:spPr>
          <a:xfrm>
            <a:off x="283800" y="1884275"/>
            <a:ext cx="8576400" cy="16281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None/>
            </a:pPr>
            <a:r>
              <a:rPr b="1" lang="uk-UA" sz="2400" u="sng">
                <a:solidFill>
                  <a:schemeClr val="dk1"/>
                </a:solidFill>
                <a:latin typeface="Times New Roman"/>
                <a:ea typeface="Times New Roman"/>
                <a:cs typeface="Times New Roman"/>
                <a:sym typeface="Times New Roman"/>
              </a:rPr>
              <a:t>Композиція:</a:t>
            </a:r>
            <a:endParaRPr sz="2400"/>
          </a:p>
          <a:p>
            <a:pPr indent="-381000" lvl="0" marL="342900" marR="0" rtl="0" algn="l">
              <a:spcBef>
                <a:spcPts val="360"/>
              </a:spcBef>
              <a:spcAft>
                <a:spcPts val="0"/>
              </a:spcAft>
              <a:buClr>
                <a:schemeClr val="dk1"/>
              </a:buClr>
              <a:buSzPts val="2400"/>
              <a:buFont typeface="Times New Roman"/>
              <a:buChar char="-"/>
            </a:pPr>
            <a:r>
              <a:rPr lang="uk-UA" sz="2400">
                <a:solidFill>
                  <a:schemeClr val="dk1"/>
                </a:solidFill>
                <a:latin typeface="Times New Roman"/>
                <a:ea typeface="Times New Roman"/>
                <a:cs typeface="Times New Roman"/>
                <a:sym typeface="Times New Roman"/>
              </a:rPr>
              <a:t>Пролог</a:t>
            </a:r>
            <a:endParaRPr sz="2400"/>
          </a:p>
          <a:p>
            <a:pPr indent="-381000" lvl="0" marL="342900" marR="0" rtl="0" algn="l">
              <a:spcBef>
                <a:spcPts val="360"/>
              </a:spcBef>
              <a:spcAft>
                <a:spcPts val="0"/>
              </a:spcAft>
              <a:buClr>
                <a:schemeClr val="dk1"/>
              </a:buClr>
              <a:buSzPts val="2400"/>
              <a:buFont typeface="Times New Roman"/>
              <a:buChar char="-"/>
            </a:pPr>
            <a:r>
              <a:rPr lang="uk-UA" sz="2400">
                <a:solidFill>
                  <a:schemeClr val="dk1"/>
                </a:solidFill>
                <a:latin typeface="Times New Roman"/>
                <a:ea typeface="Times New Roman"/>
                <a:cs typeface="Times New Roman"/>
                <a:sym typeface="Times New Roman"/>
              </a:rPr>
              <a:t>Три дії (кожна співвідноситься з різними порами року (весна, літо, осінь)</a:t>
            </a:r>
            <a:endParaRPr sz="2400">
              <a:solidFill>
                <a:schemeClr val="dk1"/>
              </a:solidFill>
              <a:latin typeface="Times New Roman"/>
              <a:ea typeface="Times New Roman"/>
              <a:cs typeface="Times New Roman"/>
              <a:sym typeface="Times New Roman"/>
            </a:endParaRPr>
          </a:p>
        </p:txBody>
      </p:sp>
      <p:pic>
        <p:nvPicPr>
          <p:cNvPr descr="F:\Моя папка\Робоча\Новая папка\0c99d60f66400f9f8762406f9a38bb58.jpg" id="137" name="Google Shape;137;p6"/>
          <p:cNvPicPr preferRelativeResize="0"/>
          <p:nvPr/>
        </p:nvPicPr>
        <p:blipFill rotWithShape="1">
          <a:blip r:embed="rId3">
            <a:alphaModFix/>
          </a:blip>
          <a:srcRect b="0" l="0" r="0" t="0"/>
          <a:stretch/>
        </p:blipFill>
        <p:spPr>
          <a:xfrm>
            <a:off x="2388800" y="3725732"/>
            <a:ext cx="1516375" cy="2833819"/>
          </a:xfrm>
          <a:prstGeom prst="rect">
            <a:avLst/>
          </a:prstGeom>
          <a:noFill/>
          <a:ln>
            <a:noFill/>
          </a:ln>
        </p:spPr>
      </p:pic>
      <p:pic>
        <p:nvPicPr>
          <p:cNvPr descr="F:\Моя папка\Робоча\Новая папка\056cd1dcc62ddee234ffacdbbedd0dd3.jpg" id="138" name="Google Shape;138;p6"/>
          <p:cNvPicPr preferRelativeResize="0"/>
          <p:nvPr/>
        </p:nvPicPr>
        <p:blipFill rotWithShape="1">
          <a:blip r:embed="rId4">
            <a:alphaModFix/>
          </a:blip>
          <a:srcRect b="0" l="0" r="0" t="0"/>
          <a:stretch/>
        </p:blipFill>
        <p:spPr>
          <a:xfrm>
            <a:off x="571475" y="3715400"/>
            <a:ext cx="1516375" cy="2838600"/>
          </a:xfrm>
          <a:prstGeom prst="rect">
            <a:avLst/>
          </a:prstGeom>
          <a:noFill/>
          <a:ln>
            <a:noFill/>
          </a:ln>
        </p:spPr>
      </p:pic>
      <p:pic>
        <p:nvPicPr>
          <p:cNvPr descr="F:\Моя папка\Робоча\Новая папка\faeb9f19f453318bbac35d20ea05c0d1.jpg" id="139" name="Google Shape;139;p6"/>
          <p:cNvPicPr preferRelativeResize="0"/>
          <p:nvPr/>
        </p:nvPicPr>
        <p:blipFill rotWithShape="1">
          <a:blip r:embed="rId5">
            <a:alphaModFix/>
          </a:blip>
          <a:srcRect b="0" l="0" r="0" t="0"/>
          <a:stretch/>
        </p:blipFill>
        <p:spPr>
          <a:xfrm>
            <a:off x="7193800" y="3715400"/>
            <a:ext cx="1516375" cy="2837108"/>
          </a:xfrm>
          <a:prstGeom prst="rect">
            <a:avLst/>
          </a:prstGeom>
          <a:noFill/>
          <a:ln>
            <a:noFill/>
          </a:ln>
        </p:spPr>
      </p:pic>
      <p:pic>
        <p:nvPicPr>
          <p:cNvPr descr="F:\Моя папка\Робоча\Новая папка\2lesyaukrainka1.jpg" id="140" name="Google Shape;140;p6"/>
          <p:cNvPicPr preferRelativeResize="0"/>
          <p:nvPr/>
        </p:nvPicPr>
        <p:blipFill rotWithShape="1">
          <a:blip r:embed="rId6">
            <a:alphaModFix/>
          </a:blip>
          <a:srcRect b="0" l="0" r="0" t="0"/>
          <a:stretch/>
        </p:blipFill>
        <p:spPr>
          <a:xfrm>
            <a:off x="4224673" y="4150880"/>
            <a:ext cx="2645306" cy="148748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7"/>
          <p:cNvSpPr/>
          <p:nvPr/>
        </p:nvSpPr>
        <p:spPr>
          <a:xfrm>
            <a:off x="357158" y="1000108"/>
            <a:ext cx="8215370" cy="502291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Times New Roman"/>
              <a:buChar char="-"/>
            </a:pPr>
            <a:r>
              <a:rPr b="1" lang="uk-UA" sz="1800" u="sng">
                <a:solidFill>
                  <a:schemeClr val="dk1"/>
                </a:solidFill>
                <a:latin typeface="Times New Roman"/>
                <a:ea typeface="Times New Roman"/>
                <a:cs typeface="Times New Roman"/>
                <a:sym typeface="Times New Roman"/>
              </a:rPr>
              <a:t>Зав’язка</a:t>
            </a:r>
            <a:r>
              <a:rPr b="1" lang="uk-UA" sz="1800">
                <a:solidFill>
                  <a:schemeClr val="dk1"/>
                </a:solidFill>
                <a:latin typeface="Times New Roman"/>
                <a:ea typeface="Times New Roman"/>
                <a:cs typeface="Times New Roman"/>
                <a:sym typeface="Times New Roman"/>
              </a:rPr>
              <a:t>: </a:t>
            </a:r>
            <a:endParaRPr/>
          </a:p>
          <a:p>
            <a:pPr indent="-342900" lvl="0" marL="342900" marR="0" rtl="0" algn="l">
              <a:spcBef>
                <a:spcPts val="360"/>
              </a:spcBef>
              <a:spcAft>
                <a:spcPts val="0"/>
              </a:spcAft>
              <a:buNone/>
            </a:pPr>
            <a:r>
              <a:rPr lang="uk-UA" sz="1800">
                <a:solidFill>
                  <a:schemeClr val="dk1"/>
                </a:solidFill>
                <a:latin typeface="Times New Roman"/>
                <a:ea typeface="Times New Roman"/>
                <a:cs typeface="Times New Roman"/>
                <a:sym typeface="Times New Roman"/>
              </a:rPr>
              <a:t>      Мавка прокидається від зимового сну, пробуджена голосом сопілки</a:t>
            </a:r>
            <a:endParaRPr/>
          </a:p>
          <a:p>
            <a:pPr indent="-342900" lvl="0" marL="342900" marR="0" rtl="0" algn="l">
              <a:spcBef>
                <a:spcPts val="360"/>
              </a:spcBef>
              <a:spcAft>
                <a:spcPts val="0"/>
              </a:spcAft>
              <a:buClr>
                <a:schemeClr val="dk1"/>
              </a:buClr>
              <a:buSzPts val="1800"/>
              <a:buFont typeface="Times New Roman"/>
              <a:buChar char="-"/>
            </a:pPr>
            <a:r>
              <a:rPr b="1" lang="uk-UA" sz="1800" u="sng">
                <a:solidFill>
                  <a:schemeClr val="dk1"/>
                </a:solidFill>
                <a:latin typeface="Times New Roman"/>
                <a:ea typeface="Times New Roman"/>
                <a:cs typeface="Times New Roman"/>
                <a:sym typeface="Times New Roman"/>
              </a:rPr>
              <a:t>Розвиток дії:</a:t>
            </a:r>
            <a:r>
              <a:rPr b="1" lang="uk-UA" sz="1800">
                <a:solidFill>
                  <a:schemeClr val="dk1"/>
                </a:solidFill>
                <a:latin typeface="Times New Roman"/>
                <a:ea typeface="Times New Roman"/>
                <a:cs typeface="Times New Roman"/>
                <a:sym typeface="Times New Roman"/>
              </a:rPr>
              <a:t> </a:t>
            </a:r>
            <a:endParaRPr/>
          </a:p>
          <a:p>
            <a:pPr indent="-342900" lvl="0" marL="342900" marR="0" rtl="0" algn="l">
              <a:spcBef>
                <a:spcPts val="360"/>
              </a:spcBef>
              <a:spcAft>
                <a:spcPts val="0"/>
              </a:spcAft>
              <a:buNone/>
            </a:pPr>
            <a:r>
              <a:rPr lang="uk-UA" sz="1800">
                <a:solidFill>
                  <a:schemeClr val="dk1"/>
                </a:solidFill>
                <a:latin typeface="Times New Roman"/>
                <a:ea typeface="Times New Roman"/>
                <a:cs typeface="Times New Roman"/>
                <a:sym typeface="Times New Roman"/>
              </a:rPr>
              <a:t>      кохання Мавки і Лукаша; зрада Лукаша, який не в змозі зробити вибір між вимріяним світом і буденщиною; </a:t>
            </a:r>
            <a:endParaRPr/>
          </a:p>
          <a:p>
            <a:pPr indent="-342900" lvl="0" marL="342900" marR="0" rtl="0" algn="l">
              <a:spcBef>
                <a:spcPts val="360"/>
              </a:spcBef>
              <a:spcAft>
                <a:spcPts val="0"/>
              </a:spcAft>
              <a:buClr>
                <a:schemeClr val="dk1"/>
              </a:buClr>
              <a:buSzPts val="1800"/>
              <a:buFont typeface="Times New Roman"/>
              <a:buChar char="-"/>
            </a:pPr>
            <a:r>
              <a:rPr b="1" lang="uk-UA" sz="1800" u="sng">
                <a:solidFill>
                  <a:schemeClr val="dk1"/>
                </a:solidFill>
                <a:latin typeface="Times New Roman"/>
                <a:ea typeface="Times New Roman"/>
                <a:cs typeface="Times New Roman"/>
                <a:sym typeface="Times New Roman"/>
              </a:rPr>
              <a:t>Передкульмінація:</a:t>
            </a:r>
            <a:r>
              <a:rPr b="1" lang="uk-UA" sz="1800">
                <a:solidFill>
                  <a:schemeClr val="dk1"/>
                </a:solidFill>
                <a:latin typeface="Times New Roman"/>
                <a:ea typeface="Times New Roman"/>
                <a:cs typeface="Times New Roman"/>
                <a:sym typeface="Times New Roman"/>
              </a:rPr>
              <a:t> </a:t>
            </a:r>
            <a:endParaRPr/>
          </a:p>
          <a:p>
            <a:pPr indent="-342900" lvl="0" marL="342900" marR="0" rtl="0" algn="l">
              <a:spcBef>
                <a:spcPts val="360"/>
              </a:spcBef>
              <a:spcAft>
                <a:spcPts val="0"/>
              </a:spcAft>
              <a:buNone/>
            </a:pPr>
            <a:r>
              <a:rPr lang="uk-UA" sz="1800">
                <a:solidFill>
                  <a:schemeClr val="dk1"/>
                </a:solidFill>
                <a:latin typeface="Times New Roman"/>
                <a:ea typeface="Times New Roman"/>
                <a:cs typeface="Times New Roman"/>
                <a:sym typeface="Times New Roman"/>
              </a:rPr>
              <a:t>      зрада Лукаша, його одруження, добровільне “зникнення” Мавки, охопленої відчаєм,  у “підземеллі темного Марища”</a:t>
            </a:r>
            <a:endParaRPr sz="1800">
              <a:solidFill>
                <a:schemeClr val="dk1"/>
              </a:solidFill>
              <a:latin typeface="Times New Roman"/>
              <a:ea typeface="Times New Roman"/>
              <a:cs typeface="Times New Roman"/>
              <a:sym typeface="Times New Roman"/>
            </a:endParaRPr>
          </a:p>
          <a:p>
            <a:pPr indent="-342900" lvl="0" marL="342900" marR="0" rtl="0" algn="l">
              <a:spcBef>
                <a:spcPts val="360"/>
              </a:spcBef>
              <a:spcAft>
                <a:spcPts val="0"/>
              </a:spcAft>
              <a:buNone/>
            </a:pPr>
            <a:r>
              <a:rPr lang="uk-UA" sz="1800">
                <a:solidFill>
                  <a:schemeClr val="dk1"/>
                </a:solidFill>
                <a:latin typeface="Times New Roman"/>
                <a:ea typeface="Times New Roman"/>
                <a:cs typeface="Times New Roman"/>
                <a:sym typeface="Times New Roman"/>
              </a:rPr>
              <a:t> -    </a:t>
            </a:r>
            <a:r>
              <a:rPr b="1" lang="uk-UA" sz="1800" u="sng">
                <a:solidFill>
                  <a:schemeClr val="dk1"/>
                </a:solidFill>
                <a:latin typeface="Times New Roman"/>
                <a:ea typeface="Times New Roman"/>
                <a:cs typeface="Times New Roman"/>
                <a:sym typeface="Times New Roman"/>
              </a:rPr>
              <a:t>Кульмінація:</a:t>
            </a:r>
            <a:endParaRPr/>
          </a:p>
          <a:p>
            <a:pPr indent="-342900" lvl="0" marL="342900" marR="0" rtl="0" algn="l">
              <a:spcBef>
                <a:spcPts val="360"/>
              </a:spcBef>
              <a:spcAft>
                <a:spcPts val="0"/>
              </a:spcAft>
              <a:buNone/>
            </a:pPr>
            <a:r>
              <a:rPr lang="uk-UA" sz="1800">
                <a:solidFill>
                  <a:schemeClr val="dk1"/>
                </a:solidFill>
                <a:latin typeface="Times New Roman"/>
                <a:ea typeface="Times New Roman"/>
                <a:cs typeface="Times New Roman"/>
                <a:sym typeface="Times New Roman"/>
              </a:rPr>
              <a:t>       Лукаш стає вовкулакою, Мавка жаліє Лукаша і прощає його і повертає йому людську подобу; Мавка перетворюється на Вербу; мати й Килина сваряться й бідніють, Килина хоче зрубати Вербу-Мавку, але Перелесник запалює Вербу, а з нею згорає все господарство</a:t>
            </a:r>
            <a:endParaRPr/>
          </a:p>
          <a:p>
            <a:pPr indent="-342900" lvl="0" marL="342900" marR="0" rtl="0" algn="l">
              <a:spcBef>
                <a:spcPts val="360"/>
              </a:spcBef>
              <a:spcAft>
                <a:spcPts val="0"/>
              </a:spcAft>
              <a:buClr>
                <a:schemeClr val="dk1"/>
              </a:buClr>
              <a:buSzPts val="1800"/>
              <a:buFont typeface="Times New Roman"/>
              <a:buChar char="-"/>
            </a:pPr>
            <a:r>
              <a:rPr b="1" lang="uk-UA" sz="1800" u="sng">
                <a:solidFill>
                  <a:schemeClr val="dk1"/>
                </a:solidFill>
                <a:latin typeface="Times New Roman"/>
                <a:ea typeface="Times New Roman"/>
                <a:cs typeface="Times New Roman"/>
                <a:sym typeface="Times New Roman"/>
              </a:rPr>
              <a:t>Розв’язка:</a:t>
            </a:r>
            <a:endParaRPr/>
          </a:p>
          <a:p>
            <a:pPr indent="-342900" lvl="0" marL="342900" marR="0" rtl="0" algn="l">
              <a:spcBef>
                <a:spcPts val="360"/>
              </a:spcBef>
              <a:spcAft>
                <a:spcPts val="0"/>
              </a:spcAft>
              <a:buNone/>
            </a:pPr>
            <a:r>
              <a:rPr lang="uk-UA" sz="1800">
                <a:solidFill>
                  <a:schemeClr val="dk1"/>
                </a:solidFill>
                <a:latin typeface="Times New Roman"/>
                <a:ea typeface="Times New Roman"/>
                <a:cs typeface="Times New Roman"/>
                <a:sym typeface="Times New Roman"/>
              </a:rPr>
              <a:t>       мати й Килина повертаються в село; Лукаш залишається в зимовому лісі і поступово замерзає</a:t>
            </a:r>
            <a:endParaRPr sz="1800">
              <a:solidFill>
                <a:schemeClr val="dk1"/>
              </a:solidFill>
              <a:latin typeface="Times New Roman"/>
              <a:ea typeface="Times New Roman"/>
              <a:cs typeface="Times New Roman"/>
              <a:sym typeface="Times New Roman"/>
            </a:endParaRPr>
          </a:p>
        </p:txBody>
      </p:sp>
      <p:sp>
        <p:nvSpPr>
          <p:cNvPr id="146" name="Google Shape;146;p7"/>
          <p:cNvSpPr txBox="1"/>
          <p:nvPr/>
        </p:nvSpPr>
        <p:spPr>
          <a:xfrm>
            <a:off x="1928794" y="214290"/>
            <a:ext cx="5629292" cy="71438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070"/>
              <a:buFont typeface="Calibri"/>
              <a:buNone/>
            </a:pPr>
            <a:r>
              <a:rPr b="0" i="0" lang="uk-UA" sz="4070" u="none" cap="none" strike="noStrike">
                <a:solidFill>
                  <a:schemeClr val="dk1"/>
                </a:solidFill>
                <a:latin typeface="Calibri"/>
                <a:ea typeface="Calibri"/>
                <a:cs typeface="Calibri"/>
                <a:sym typeface="Calibri"/>
              </a:rPr>
              <a:t>Сюжет драми</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8"/>
          <p:cNvSpPr txBox="1"/>
          <p:nvPr/>
        </p:nvSpPr>
        <p:spPr>
          <a:xfrm>
            <a:off x="1071538" y="214290"/>
            <a:ext cx="6486548" cy="71438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070"/>
              <a:buFont typeface="Calibri"/>
              <a:buNone/>
            </a:pPr>
            <a:r>
              <a:rPr b="0" i="0" lang="uk-UA" sz="4070" u="none" cap="none" strike="noStrike">
                <a:solidFill>
                  <a:schemeClr val="dk1"/>
                </a:solidFill>
                <a:latin typeface="Calibri"/>
                <a:ea typeface="Calibri"/>
                <a:cs typeface="Calibri"/>
                <a:sym typeface="Calibri"/>
              </a:rPr>
              <a:t>Стильові особливості драми</a:t>
            </a:r>
            <a:endParaRPr/>
          </a:p>
        </p:txBody>
      </p:sp>
      <p:sp>
        <p:nvSpPr>
          <p:cNvPr id="152" name="Google Shape;152;p8"/>
          <p:cNvSpPr/>
          <p:nvPr/>
        </p:nvSpPr>
        <p:spPr>
          <a:xfrm>
            <a:off x="4071925" y="1214425"/>
            <a:ext cx="4721100" cy="285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uk-UA" sz="2400">
                <a:solidFill>
                  <a:schemeClr val="dk1"/>
                </a:solidFill>
                <a:latin typeface="Times New Roman"/>
                <a:ea typeface="Times New Roman"/>
                <a:cs typeface="Times New Roman"/>
                <a:sym typeface="Times New Roman"/>
              </a:rPr>
              <a:t>Неоромантичний твір:</a:t>
            </a:r>
            <a:endParaRPr sz="2400"/>
          </a:p>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152400" lvl="0" marL="0" marR="0" rtl="0" algn="ctr">
              <a:spcBef>
                <a:spcPts val="0"/>
              </a:spcBef>
              <a:spcAft>
                <a:spcPts val="0"/>
              </a:spcAft>
              <a:buClr>
                <a:schemeClr val="dk1"/>
              </a:buClr>
              <a:buSzPts val="2400"/>
              <a:buFont typeface="Times New Roman"/>
              <a:buChar char="-"/>
            </a:pPr>
            <a:r>
              <a:rPr lang="uk-UA" sz="2400">
                <a:solidFill>
                  <a:schemeClr val="dk1"/>
                </a:solidFill>
                <a:latin typeface="Times New Roman"/>
                <a:ea typeface="Times New Roman"/>
                <a:cs typeface="Times New Roman"/>
                <a:sym typeface="Times New Roman"/>
              </a:rPr>
              <a:t>поєднання реального і фантастичного; </a:t>
            </a:r>
            <a:endParaRPr sz="2400"/>
          </a:p>
          <a:p>
            <a:pPr indent="-152400" lvl="0" marL="0" marR="0" rtl="0" algn="ctr">
              <a:spcBef>
                <a:spcPts val="0"/>
              </a:spcBef>
              <a:spcAft>
                <a:spcPts val="0"/>
              </a:spcAft>
              <a:buClr>
                <a:schemeClr val="dk1"/>
              </a:buClr>
              <a:buSzPts val="2400"/>
              <a:buFont typeface="Times New Roman"/>
              <a:buChar char="-"/>
            </a:pPr>
            <a:r>
              <a:rPr lang="uk-UA" sz="2400">
                <a:solidFill>
                  <a:schemeClr val="dk1"/>
                </a:solidFill>
                <a:latin typeface="Times New Roman"/>
                <a:ea typeface="Times New Roman"/>
                <a:cs typeface="Times New Roman"/>
                <a:sym typeface="Times New Roman"/>
              </a:rPr>
              <a:t> інтуїтивно-символічного;</a:t>
            </a:r>
            <a:endParaRPr sz="2400"/>
          </a:p>
          <a:p>
            <a:pPr indent="0" lvl="0" marL="0" marR="0" rtl="0" algn="ctr">
              <a:spcBef>
                <a:spcPts val="0"/>
              </a:spcBef>
              <a:spcAft>
                <a:spcPts val="0"/>
              </a:spcAft>
              <a:buNone/>
            </a:pPr>
            <a:r>
              <a:rPr lang="uk-UA" sz="2400">
                <a:solidFill>
                  <a:schemeClr val="dk1"/>
                </a:solidFill>
                <a:latin typeface="Times New Roman"/>
                <a:ea typeface="Times New Roman"/>
                <a:cs typeface="Times New Roman"/>
                <a:sym typeface="Times New Roman"/>
              </a:rPr>
              <a:t>- потужний ліричний струмінь</a:t>
            </a:r>
            <a:endParaRPr sz="2400">
              <a:solidFill>
                <a:schemeClr val="dk1"/>
              </a:solidFill>
              <a:latin typeface="Calibri"/>
              <a:ea typeface="Calibri"/>
              <a:cs typeface="Calibri"/>
              <a:sym typeface="Calibri"/>
            </a:endParaRPr>
          </a:p>
        </p:txBody>
      </p:sp>
      <p:pic>
        <p:nvPicPr>
          <p:cNvPr descr="F:\Моя папка\Робоча\Новая папка\5df25d5b2bf58.jpg" id="153" name="Google Shape;153;p8"/>
          <p:cNvPicPr preferRelativeResize="0"/>
          <p:nvPr/>
        </p:nvPicPr>
        <p:blipFill rotWithShape="1">
          <a:blip r:embed="rId3">
            <a:alphaModFix/>
          </a:blip>
          <a:srcRect b="0" l="0" r="0" t="0"/>
          <a:stretch/>
        </p:blipFill>
        <p:spPr>
          <a:xfrm>
            <a:off x="428596" y="1000108"/>
            <a:ext cx="3571900" cy="546379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9"/>
          <p:cNvSpPr txBox="1"/>
          <p:nvPr/>
        </p:nvSpPr>
        <p:spPr>
          <a:xfrm>
            <a:off x="1928794" y="214290"/>
            <a:ext cx="5629292" cy="71438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070"/>
              <a:buFont typeface="Calibri"/>
              <a:buNone/>
            </a:pPr>
            <a:r>
              <a:rPr b="0" i="0" lang="uk-UA" sz="4070" u="none" cap="none" strike="noStrike">
                <a:solidFill>
                  <a:schemeClr val="dk1"/>
                </a:solidFill>
                <a:latin typeface="Calibri"/>
                <a:ea typeface="Calibri"/>
                <a:cs typeface="Calibri"/>
                <a:sym typeface="Calibri"/>
              </a:rPr>
              <a:t>Зіставленн</a:t>
            </a:r>
            <a:r>
              <a:rPr b="0" i="0" lang="uk-UA" sz="4070" u="none" cap="none" strike="noStrike">
                <a:solidFill>
                  <a:schemeClr val="dk1"/>
                </a:solidFill>
                <a:latin typeface="Calibri"/>
                <a:ea typeface="Calibri"/>
                <a:cs typeface="Calibri"/>
                <a:sym typeface="Calibri"/>
              </a:rPr>
              <a:t>я двох світів</a:t>
            </a:r>
            <a:endParaRPr b="0" i="0" sz="4070" u="none" cap="none" strike="noStrike">
              <a:solidFill>
                <a:schemeClr val="dk1"/>
              </a:solidFill>
              <a:latin typeface="Calibri"/>
              <a:ea typeface="Calibri"/>
              <a:cs typeface="Calibri"/>
              <a:sym typeface="Calibri"/>
            </a:endParaRPr>
          </a:p>
        </p:txBody>
      </p:sp>
      <p:sp>
        <p:nvSpPr>
          <p:cNvPr id="159" name="Google Shape;159;p9"/>
          <p:cNvSpPr/>
          <p:nvPr/>
        </p:nvSpPr>
        <p:spPr>
          <a:xfrm>
            <a:off x="232225" y="1118700"/>
            <a:ext cx="3560700" cy="2031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uk-UA" sz="2400" u="sng">
                <a:solidFill>
                  <a:schemeClr val="dk1"/>
                </a:solidFill>
                <a:latin typeface="Times New Roman"/>
                <a:ea typeface="Times New Roman"/>
                <a:cs typeface="Times New Roman"/>
                <a:sym typeface="Times New Roman"/>
              </a:rPr>
              <a:t>Духовно-піднесений</a:t>
            </a:r>
            <a:endParaRPr b="1" sz="2400"/>
          </a:p>
          <a:p>
            <a:pPr indent="0" lvl="0" marL="0" marR="0" rtl="0" algn="ctr">
              <a:spcBef>
                <a:spcPts val="0"/>
              </a:spcBef>
              <a:spcAft>
                <a:spcPts val="0"/>
              </a:spcAft>
              <a:buNone/>
            </a:pPr>
            <a:r>
              <a:rPr lang="uk-UA" sz="1800">
                <a:solidFill>
                  <a:schemeClr val="dk1"/>
                </a:solidFill>
                <a:latin typeface="Times New Roman"/>
                <a:ea typeface="Times New Roman"/>
                <a:cs typeface="Times New Roman"/>
                <a:sym typeface="Times New Roman"/>
              </a:rPr>
              <a:t>(гармонійно-досконалий)</a:t>
            </a:r>
            <a:endParaRPr sz="1800"/>
          </a:p>
          <a:p>
            <a:pPr indent="0" lvl="0" marL="0" marR="0" rtl="0" algn="ctr">
              <a:spcBef>
                <a:spcPts val="0"/>
              </a:spcBef>
              <a:spcAft>
                <a:spcPts val="0"/>
              </a:spcAft>
              <a:buNone/>
            </a:pPr>
            <a:r>
              <a:rPr lang="uk-UA" sz="2400">
                <a:solidFill>
                  <a:schemeClr val="dk1"/>
                </a:solidFill>
                <a:latin typeface="Times New Roman"/>
                <a:ea typeface="Times New Roman"/>
                <a:cs typeface="Times New Roman"/>
                <a:sym typeface="Times New Roman"/>
              </a:rPr>
              <a:t>Одухотворена природа</a:t>
            </a:r>
            <a:endParaRPr sz="2400"/>
          </a:p>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60" name="Google Shape;160;p9"/>
          <p:cNvSpPr/>
          <p:nvPr/>
        </p:nvSpPr>
        <p:spPr>
          <a:xfrm>
            <a:off x="3932125" y="1118700"/>
            <a:ext cx="5077500" cy="147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uk-UA" sz="2400" u="sng">
                <a:solidFill>
                  <a:schemeClr val="dk1"/>
                </a:solidFill>
                <a:latin typeface="Times New Roman"/>
                <a:ea typeface="Times New Roman"/>
                <a:cs typeface="Times New Roman"/>
                <a:sym typeface="Times New Roman"/>
              </a:rPr>
              <a:t>Матеріально-приземлений</a:t>
            </a:r>
            <a:endParaRPr b="1" sz="2400"/>
          </a:p>
          <a:p>
            <a:pPr indent="0" lvl="0" marL="0" marR="0" rtl="0" algn="ctr">
              <a:spcBef>
                <a:spcPts val="0"/>
              </a:spcBef>
              <a:spcAft>
                <a:spcPts val="0"/>
              </a:spcAft>
              <a:buNone/>
            </a:pPr>
            <a:r>
              <a:rPr lang="uk-UA" sz="1800">
                <a:solidFill>
                  <a:schemeClr val="dk1"/>
                </a:solidFill>
                <a:latin typeface="Times New Roman"/>
                <a:ea typeface="Times New Roman"/>
                <a:cs typeface="Times New Roman"/>
                <a:sym typeface="Times New Roman"/>
              </a:rPr>
              <a:t>(дисгармонійно-примітивний)</a:t>
            </a:r>
            <a:endParaRPr/>
          </a:p>
          <a:p>
            <a:pPr indent="0" lvl="0" marL="0" marR="0" rtl="0" algn="ctr">
              <a:spcBef>
                <a:spcPts val="0"/>
              </a:spcBef>
              <a:spcAft>
                <a:spcPts val="0"/>
              </a:spcAft>
              <a:buNone/>
            </a:pPr>
            <a:r>
              <a:t/>
            </a:r>
            <a:endParaRPr i="1" sz="1800" u="sng">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uk-UA" sz="2400">
                <a:solidFill>
                  <a:schemeClr val="dk1"/>
                </a:solidFill>
                <a:latin typeface="Times New Roman"/>
                <a:ea typeface="Times New Roman"/>
                <a:cs typeface="Times New Roman"/>
                <a:sym typeface="Times New Roman"/>
              </a:rPr>
              <a:t>Спосіб життя людського суспільства </a:t>
            </a:r>
            <a:endParaRPr sz="2400">
              <a:solidFill>
                <a:schemeClr val="dk1"/>
              </a:solidFill>
              <a:latin typeface="Calibri"/>
              <a:ea typeface="Calibri"/>
              <a:cs typeface="Calibri"/>
              <a:sym typeface="Calibri"/>
            </a:endParaRPr>
          </a:p>
        </p:txBody>
      </p:sp>
      <p:pic>
        <p:nvPicPr>
          <p:cNvPr descr="F:\Моя папка\Робоча\Новая папка\images (25).jpg" id="161" name="Google Shape;161;p9"/>
          <p:cNvPicPr preferRelativeResize="0"/>
          <p:nvPr/>
        </p:nvPicPr>
        <p:blipFill rotWithShape="1">
          <a:blip r:embed="rId3">
            <a:alphaModFix/>
          </a:blip>
          <a:srcRect b="0" l="0" r="0" t="0"/>
          <a:stretch/>
        </p:blipFill>
        <p:spPr>
          <a:xfrm>
            <a:off x="1428728" y="4143380"/>
            <a:ext cx="1876425" cy="2438400"/>
          </a:xfrm>
          <a:prstGeom prst="rect">
            <a:avLst/>
          </a:prstGeom>
          <a:noFill/>
          <a:ln>
            <a:noFill/>
          </a:ln>
        </p:spPr>
      </p:pic>
      <p:pic>
        <p:nvPicPr>
          <p:cNvPr descr="F:\Моя папка\Робоча\Новая папка\images (26).jpg" id="162" name="Google Shape;162;p9"/>
          <p:cNvPicPr preferRelativeResize="0"/>
          <p:nvPr/>
        </p:nvPicPr>
        <p:blipFill rotWithShape="1">
          <a:blip r:embed="rId4">
            <a:alphaModFix/>
          </a:blip>
          <a:srcRect b="0" l="0" r="0" t="0"/>
          <a:stretch/>
        </p:blipFill>
        <p:spPr>
          <a:xfrm>
            <a:off x="428596" y="2714620"/>
            <a:ext cx="1695450" cy="2695575"/>
          </a:xfrm>
          <a:prstGeom prst="rect">
            <a:avLst/>
          </a:prstGeom>
          <a:noFill/>
          <a:ln>
            <a:noFill/>
          </a:ln>
        </p:spPr>
      </p:pic>
      <p:pic>
        <p:nvPicPr>
          <p:cNvPr descr="F:\Моя папка\Робоча\Новая папка\images (2).jpg" id="163" name="Google Shape;163;p9"/>
          <p:cNvPicPr preferRelativeResize="0"/>
          <p:nvPr/>
        </p:nvPicPr>
        <p:blipFill rotWithShape="1">
          <a:blip r:embed="rId5">
            <a:alphaModFix/>
          </a:blip>
          <a:srcRect b="0" l="0" r="0" t="0"/>
          <a:stretch/>
        </p:blipFill>
        <p:spPr>
          <a:xfrm>
            <a:off x="7072330" y="2786058"/>
            <a:ext cx="1771650" cy="2590800"/>
          </a:xfrm>
          <a:prstGeom prst="rect">
            <a:avLst/>
          </a:prstGeom>
          <a:noFill/>
          <a:ln>
            <a:noFill/>
          </a:ln>
        </p:spPr>
      </p:pic>
      <p:pic>
        <p:nvPicPr>
          <p:cNvPr descr="F:\Моя папка\Робоча\Новая папка\1979LU190-2.jpg" id="164" name="Google Shape;164;p9"/>
          <p:cNvPicPr preferRelativeResize="0"/>
          <p:nvPr/>
        </p:nvPicPr>
        <p:blipFill rotWithShape="1">
          <a:blip r:embed="rId6">
            <a:alphaModFix/>
          </a:blip>
          <a:srcRect b="0" l="0" r="0" t="0"/>
          <a:stretch/>
        </p:blipFill>
        <p:spPr>
          <a:xfrm>
            <a:off x="5500694" y="4071942"/>
            <a:ext cx="1771792" cy="2465102"/>
          </a:xfrm>
          <a:prstGeom prst="rect">
            <a:avLst/>
          </a:prstGeom>
          <a:noFill/>
          <a:ln>
            <a:noFill/>
          </a:ln>
        </p:spPr>
      </p:pic>
      <p:pic>
        <p:nvPicPr>
          <p:cNvPr descr="F:\Моя папка\Робоча\Новая папка\images (3).jpg" id="165" name="Google Shape;165;p9"/>
          <p:cNvPicPr preferRelativeResize="0"/>
          <p:nvPr/>
        </p:nvPicPr>
        <p:blipFill rotWithShape="1">
          <a:blip r:embed="rId7">
            <a:alphaModFix/>
          </a:blip>
          <a:srcRect b="0" l="0" r="0" t="0"/>
          <a:stretch/>
        </p:blipFill>
        <p:spPr>
          <a:xfrm>
            <a:off x="4143372" y="2786058"/>
            <a:ext cx="2121921" cy="171451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2020-04-11T07:28:50Z</dcterms:created>
  <dc:creator>user</dc:creator>
</cp:coreProperties>
</file>