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72" r:id="rId10"/>
    <p:sldId id="266" r:id="rId11"/>
    <p:sldId id="274" r:id="rId12"/>
    <p:sldId id="268" r:id="rId13"/>
    <p:sldId id="267" r:id="rId14"/>
    <p:sldId id="26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6AD2-436D-4B3E-88FE-FD784D61CB1A}" type="datetimeFigureOut">
              <a:rPr lang="uk-UA" smtClean="0"/>
              <a:pPr/>
              <a:t>01.03.2023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53A0-3EC6-4BAC-8F9F-37F29405696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YcV3Hhc1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phJfa8wR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ukrli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Олександр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Олесь.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Айстри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Ліризм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поезії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метафоричність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 символізують айстри в поезії? (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Айстри – символ сподівання на сонячні дні, на вічну весну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 спонукало айстри чекати весну?(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Бажання мати щасливе життя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«Умились росою»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«вінки одягли»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«стали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чекать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ранку»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 райдугу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барвів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життя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убирать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«марили айстри»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 мріях ввижалася казка»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«ждали весни»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«плакав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вітер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саду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кущем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https://www.youtube.com/watch?v=UKYcV3Hhc10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вийшла гарна різнокольорова айстра. Тож хай і  ваше життя буде таким же яскравим і барвистим, сповненим різних емоцій і почуттів,  щоб ваші сподівання завжди були виправдані.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Домашнє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1.Вчитися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виразно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Айстри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ідею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жанр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поезію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АСОЦІАЦІЇ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року 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відзначаємо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145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річницю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О.Олеся.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https://www.youtube.com/watch?v=w0phJfa8wRQ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Айстри</a:t>
            </a:r>
          </a:p>
          <a:p>
            <a:r>
              <a:rPr lang="uk-U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Олександр Олесь</a:t>
            </a:r>
          </a:p>
          <a:p>
            <a:r>
              <a:rPr lang="uk-UA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Поширити</a:t>
            </a:r>
          </a:p>
          <a:p>
            <a:r>
              <a:rPr lang="uk-UA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ідтримати УкрЛіб"/>
              </a:rPr>
              <a:t>Підтримати </a:t>
            </a:r>
            <a:r>
              <a:rPr lang="uk-UA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ідтримати УкрЛіб"/>
              </a:rPr>
              <a:t>УкрЛіб</a:t>
            </a:r>
            <a:endParaRPr lang="uk-UA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dirty="0" smtClean="0"/>
              <a:t>Опівночі айстри в саду розцвіли...</a:t>
            </a:r>
            <a:br>
              <a:rPr lang="uk-UA" dirty="0" smtClean="0"/>
            </a:br>
            <a:r>
              <a:rPr lang="uk-UA" dirty="0" smtClean="0"/>
              <a:t>Умились росою, вінки одягли,</a:t>
            </a:r>
            <a:br>
              <a:rPr lang="uk-UA" dirty="0" smtClean="0"/>
            </a:br>
            <a:r>
              <a:rPr lang="uk-UA" dirty="0" smtClean="0"/>
              <a:t>І стали рожевого ранку </a:t>
            </a:r>
            <a:r>
              <a:rPr lang="uk-UA" dirty="0" err="1" smtClean="0"/>
              <a:t>чекать</a:t>
            </a:r>
            <a:r>
              <a:rPr lang="uk-UA" dirty="0" smtClean="0"/>
              <a:t>,</a:t>
            </a:r>
            <a:br>
              <a:rPr lang="uk-UA" dirty="0" smtClean="0"/>
            </a:br>
            <a:r>
              <a:rPr lang="uk-UA" dirty="0" smtClean="0"/>
              <a:t>І в райдугу </a:t>
            </a:r>
            <a:r>
              <a:rPr lang="uk-UA" dirty="0" err="1" smtClean="0"/>
              <a:t>барвів</a:t>
            </a:r>
            <a:r>
              <a:rPr lang="uk-UA" dirty="0" smtClean="0"/>
              <a:t> життя </a:t>
            </a:r>
            <a:r>
              <a:rPr lang="uk-UA" dirty="0" err="1" smtClean="0"/>
              <a:t>убирать</a:t>
            </a:r>
            <a:r>
              <a:rPr lang="uk-UA" dirty="0" smtClean="0"/>
              <a:t>...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 марили айстри в розкішнім півсні</a:t>
            </a:r>
            <a:br>
              <a:rPr lang="uk-UA" dirty="0" smtClean="0"/>
            </a:br>
            <a:r>
              <a:rPr lang="uk-UA" dirty="0" smtClean="0"/>
              <a:t>Про трави шовкові, про сонячні дні, —</a:t>
            </a:r>
            <a:br>
              <a:rPr lang="uk-UA" dirty="0" smtClean="0"/>
            </a:br>
            <a:r>
              <a:rPr lang="uk-UA" dirty="0" smtClean="0"/>
              <a:t>І в мріях ввижалась їм казка ясна,</a:t>
            </a:r>
            <a:br>
              <a:rPr lang="uk-UA" dirty="0" smtClean="0"/>
            </a:br>
            <a:r>
              <a:rPr lang="uk-UA" dirty="0" smtClean="0"/>
              <a:t>Де квіти не в'януть, де вічна весна...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Так марили айстри в саду восени,</a:t>
            </a:r>
            <a:br>
              <a:rPr lang="uk-UA" dirty="0" smtClean="0"/>
            </a:br>
            <a:r>
              <a:rPr lang="uk-UA" dirty="0" smtClean="0"/>
              <a:t>Так марили айстри і ждали весни...</a:t>
            </a:r>
            <a:br>
              <a:rPr lang="uk-UA" dirty="0" smtClean="0"/>
            </a:br>
            <a:r>
              <a:rPr lang="uk-UA" dirty="0" smtClean="0"/>
              <a:t>А ранок стрівав їх холодним дощем,</a:t>
            </a:r>
            <a:br>
              <a:rPr lang="uk-UA" dirty="0" smtClean="0"/>
            </a:br>
            <a:r>
              <a:rPr lang="uk-UA" dirty="0" smtClean="0"/>
              <a:t>І плакав десь вітер в саду за кущем...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 вгледіли айстри, що </a:t>
            </a:r>
            <a:r>
              <a:rPr lang="uk-UA" dirty="0" err="1" smtClean="0"/>
              <a:t>вколо</a:t>
            </a:r>
            <a:r>
              <a:rPr lang="uk-UA" dirty="0" smtClean="0"/>
              <a:t> — тюрма...</a:t>
            </a:r>
            <a:br>
              <a:rPr lang="uk-UA" dirty="0" smtClean="0"/>
            </a:br>
            <a:r>
              <a:rPr lang="uk-UA" dirty="0" smtClean="0"/>
              <a:t>І вгледіли айстри, що жити дарма, —</a:t>
            </a:r>
            <a:br>
              <a:rPr lang="uk-UA" dirty="0" smtClean="0"/>
            </a:br>
            <a:r>
              <a:rPr lang="uk-UA" dirty="0" smtClean="0"/>
              <a:t>Схилились і вмерли... І тут, як на сміх,</a:t>
            </a:r>
            <a:br>
              <a:rPr lang="uk-UA" dirty="0" smtClean="0"/>
            </a:br>
            <a:r>
              <a:rPr lang="uk-UA" dirty="0" smtClean="0"/>
              <a:t>Засяяло сонце над трупами їх!..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1905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Словникова робота.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Ліризм – це наявність у творах літератури та мистецтва підвищеної емоційності, щиросердності, схвильованості; пройнятість певним суб'єктивним настроєм і переживанням.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Бесіда: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 відрізняється настрій  поезії на початку і в кінці ?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 настрій змінився в кінці вірша?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яким принципом побудована поезія?(за принципом протиставлення)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Зверніть увагу на те, як побудовані речення у вірші? Чому в більшості речень у кінці три крапка? Про що це свідчить?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розмірковує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поет?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Доведіть власну думку за такою формулою: </a:t>
            </a:r>
          </a:p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вважаю, що...»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«…тому, що..»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«..наприклад…»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«Отже..»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3A0-3EC6-4BAC-8F9F-37F294056964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KYcV3Hhc10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0phJfa8wRQ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Елена\Desktop\ajs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1142984"/>
            <a:ext cx="6215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latin typeface="Cambria" pitchFamily="18" charset="0"/>
              </a:rPr>
              <a:t>Аналітичні запитання:</a:t>
            </a:r>
            <a:endParaRPr lang="uk-UA" sz="3200" b="1" dirty="0" smtClean="0">
              <a:latin typeface="Cambria" pitchFamily="18" charset="0"/>
            </a:endParaRPr>
          </a:p>
          <a:p>
            <a:pPr lvl="0"/>
            <a:endParaRPr lang="uk-UA" sz="2400" b="1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latin typeface="Cambria" pitchFamily="18" charset="0"/>
              </a:rPr>
              <a:t>За </a:t>
            </a:r>
            <a:r>
              <a:rPr lang="uk-UA" sz="2400" dirty="0" smtClean="0">
                <a:latin typeface="Cambria" pitchFamily="18" charset="0"/>
              </a:rPr>
              <a:t>яким принципом побудована поезія?(за принципом протиставлення)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latin typeface="Cambria" pitchFamily="18" charset="0"/>
              </a:rPr>
              <a:t>Зверніть увагу на те, як побудовані речення у вірші? Чому в більшості речень у кінці три крапка? Про що це свідчить?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ambria" pitchFamily="18" charset="0"/>
              </a:rPr>
              <a:t>Над </a:t>
            </a:r>
            <a:r>
              <a:rPr lang="ru-RU" sz="2400" dirty="0" err="1" smtClean="0">
                <a:latin typeface="Cambria" pitchFamily="18" charset="0"/>
              </a:rPr>
              <a:t>чим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розмірковує</a:t>
            </a:r>
            <a:r>
              <a:rPr lang="ru-RU" sz="2400" dirty="0" smtClean="0">
                <a:latin typeface="Cambria" pitchFamily="18" charset="0"/>
              </a:rPr>
              <a:t> поет</a:t>
            </a:r>
            <a:r>
              <a:rPr lang="ru-RU" sz="2400" dirty="0" smtClean="0">
                <a:latin typeface="Cambria" pitchFamily="18" charset="0"/>
              </a:rPr>
              <a:t>? </a:t>
            </a:r>
            <a:r>
              <a:rPr lang="ru-RU" sz="2400" dirty="0" err="1" smtClean="0">
                <a:latin typeface="Cambria" pitchFamily="18" charset="0"/>
              </a:rPr>
              <a:t>Доведіть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власну</a:t>
            </a:r>
            <a:r>
              <a:rPr lang="ru-RU" sz="2400" dirty="0" smtClean="0">
                <a:latin typeface="Cambria" pitchFamily="18" charset="0"/>
              </a:rPr>
              <a:t> думку.</a:t>
            </a:r>
            <a:endParaRPr lang="uk-UA" sz="2400" dirty="0">
              <a:latin typeface="Cambria" pitchFamily="18" charset="0"/>
            </a:endParaRPr>
          </a:p>
        </p:txBody>
      </p:sp>
      <p:pic>
        <p:nvPicPr>
          <p:cNvPr id="8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929198"/>
            <a:ext cx="1571612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pic>
        <p:nvPicPr>
          <p:cNvPr id="9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257176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1500174"/>
            <a:ext cx="83582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atin typeface="Cambria" pitchFamily="18" charset="0"/>
              </a:rPr>
              <a:t>Доведіть власну думку за такою формулою</a:t>
            </a:r>
            <a:r>
              <a:rPr lang="uk-UA" sz="2800" b="1" dirty="0" smtClean="0">
                <a:latin typeface="Cambria" pitchFamily="18" charset="0"/>
              </a:rPr>
              <a:t>:</a:t>
            </a:r>
          </a:p>
          <a:p>
            <a:pPr lvl="0"/>
            <a:r>
              <a:rPr lang="uk-UA" sz="3200" dirty="0" smtClean="0"/>
              <a:t> </a:t>
            </a:r>
            <a:endParaRPr lang="uk-UA" sz="3200" dirty="0" smtClean="0"/>
          </a:p>
          <a:p>
            <a:pPr algn="ctr"/>
            <a:r>
              <a:rPr lang="uk-UA" sz="3200" i="1" dirty="0" smtClean="0"/>
              <a:t>«Я вважаю, що...»</a:t>
            </a:r>
            <a:endParaRPr lang="uk-UA" sz="3200" dirty="0" smtClean="0"/>
          </a:p>
          <a:p>
            <a:pPr algn="ctr"/>
            <a:r>
              <a:rPr lang="uk-UA" sz="3200" i="1" dirty="0" smtClean="0"/>
              <a:t>«…тому, що..»</a:t>
            </a:r>
            <a:endParaRPr lang="uk-UA" sz="3200" dirty="0" smtClean="0"/>
          </a:p>
          <a:p>
            <a:pPr algn="ctr"/>
            <a:r>
              <a:rPr lang="uk-UA" sz="3200" i="1" dirty="0" smtClean="0"/>
              <a:t>«..наприклад…»</a:t>
            </a:r>
            <a:endParaRPr lang="uk-UA" sz="3200" dirty="0" smtClean="0"/>
          </a:p>
          <a:p>
            <a:pPr algn="ctr"/>
            <a:r>
              <a:rPr lang="uk-UA" sz="3200" i="1" dirty="0" smtClean="0"/>
              <a:t>«Отже..»</a:t>
            </a:r>
            <a:endParaRPr lang="uk-U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pic>
        <p:nvPicPr>
          <p:cNvPr id="5" name="Picture 2" descr="C:\Users\Еле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2857520" cy="3207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000108"/>
            <a:ext cx="79295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latin typeface="Monotype Corsiva" pitchFamily="66" charset="0"/>
              </a:rPr>
              <a:t>Що символізують айстри в поезії?</a:t>
            </a:r>
          </a:p>
          <a:p>
            <a:pPr lvl="0"/>
            <a:r>
              <a:rPr lang="uk-UA" sz="3200" dirty="0" smtClean="0">
                <a:latin typeface="Monotype Corsiva" pitchFamily="66" charset="0"/>
              </a:rPr>
              <a:t> (</a:t>
            </a:r>
            <a:r>
              <a:rPr lang="uk-UA" sz="3200" i="1" dirty="0" smtClean="0">
                <a:latin typeface="Monotype Corsiva" pitchFamily="66" charset="0"/>
              </a:rPr>
              <a:t>Айстри – символ сподівання на сонячні дні, на вічну весну</a:t>
            </a:r>
            <a:r>
              <a:rPr lang="uk-UA" sz="3200" dirty="0" smtClean="0">
                <a:latin typeface="Monotype Corsiva" pitchFamily="66" charset="0"/>
              </a:rPr>
              <a:t>).</a:t>
            </a:r>
          </a:p>
          <a:p>
            <a:pPr lvl="0"/>
            <a:endParaRPr lang="uk-UA" sz="3200" dirty="0" smtClean="0">
              <a:latin typeface="Monotype Corsiva" pitchFamily="66" charset="0"/>
            </a:endParaRPr>
          </a:p>
          <a:p>
            <a:pPr lvl="0"/>
            <a:r>
              <a:rPr lang="uk-UA" sz="3200" b="1" dirty="0" smtClean="0">
                <a:latin typeface="Monotype Corsiva" pitchFamily="66" charset="0"/>
              </a:rPr>
              <a:t>Що спонукало айстри чекати весну?</a:t>
            </a:r>
          </a:p>
          <a:p>
            <a:pPr lvl="0"/>
            <a:r>
              <a:rPr lang="uk-UA" sz="3200" dirty="0" smtClean="0">
                <a:latin typeface="Monotype Corsiva" pitchFamily="66" charset="0"/>
              </a:rPr>
              <a:t>(</a:t>
            </a:r>
            <a:r>
              <a:rPr lang="uk-UA" sz="3200" i="1" dirty="0" smtClean="0">
                <a:latin typeface="Monotype Corsiva" pitchFamily="66" charset="0"/>
              </a:rPr>
              <a:t>Бажання мати щасливе життя</a:t>
            </a:r>
            <a:r>
              <a:rPr lang="uk-UA" sz="3200" dirty="0" smtClean="0">
                <a:latin typeface="Monotype Corsiva" pitchFamily="66" charset="0"/>
              </a:rPr>
              <a:t>).</a:t>
            </a:r>
          </a:p>
          <a:p>
            <a:pPr lvl="0"/>
            <a:endParaRPr lang="uk-UA" sz="3200" dirty="0" smtClean="0">
              <a:latin typeface="Monotype Corsiva" pitchFamily="66" charset="0"/>
            </a:endParaRPr>
          </a:p>
          <a:p>
            <a:pPr lvl="0"/>
            <a:r>
              <a:rPr lang="uk-UA" sz="3200" b="1" dirty="0" smtClean="0">
                <a:latin typeface="Monotype Corsiva" pitchFamily="66" charset="0"/>
              </a:rPr>
              <a:t>Визначте ідею твору.</a:t>
            </a:r>
            <a:endParaRPr lang="uk-UA" sz="3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0218" cy="6840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500042"/>
            <a:ext cx="338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Робота в </a:t>
            </a:r>
            <a:r>
              <a:rPr lang="ru-RU" sz="3200" b="1" dirty="0" err="1" smtClean="0">
                <a:latin typeface="Cambria" pitchFamily="18" charset="0"/>
              </a:rPr>
              <a:t>групах</a:t>
            </a:r>
            <a:r>
              <a:rPr lang="ru-RU" sz="3200" b="1" dirty="0" smtClean="0">
                <a:latin typeface="Cambria" pitchFamily="18" charset="0"/>
              </a:rPr>
              <a:t> </a:t>
            </a:r>
            <a:endParaRPr lang="uk-UA" sz="3200" dirty="0">
              <a:latin typeface="Cambria" pitchFamily="18" charset="0"/>
            </a:endParaRPr>
          </a:p>
        </p:txBody>
      </p:sp>
      <p:pic>
        <p:nvPicPr>
          <p:cNvPr id="25602" name="Picture 2" descr="C:\Users\Елена\Desktop\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00174"/>
            <a:ext cx="1566860" cy="46958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142984"/>
            <a:ext cx="3491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Cambria" pitchFamily="18" charset="0"/>
              </a:rPr>
              <a:t>1 група – виписати епітети</a:t>
            </a:r>
            <a:endParaRPr lang="uk-UA" sz="20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071546"/>
            <a:ext cx="380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Cambria" pitchFamily="18" charset="0"/>
              </a:rPr>
              <a:t>2 група – виписати метафори</a:t>
            </a:r>
            <a:endParaRPr lang="uk-UA" sz="2000" b="1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143116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«Рожевий ранок»</a:t>
            </a:r>
          </a:p>
          <a:p>
            <a:r>
              <a:rPr lang="uk-UA" sz="3200" dirty="0" smtClean="0">
                <a:latin typeface="Monotype Corsiva" pitchFamily="66" charset="0"/>
              </a:rPr>
              <a:t>«розкішнім півсні»</a:t>
            </a:r>
          </a:p>
          <a:p>
            <a:r>
              <a:rPr lang="uk-UA" sz="3200" dirty="0" smtClean="0">
                <a:latin typeface="Monotype Corsiva" pitchFamily="66" charset="0"/>
              </a:rPr>
              <a:t>«сонячні дні»</a:t>
            </a:r>
          </a:p>
          <a:p>
            <a:r>
              <a:rPr lang="uk-UA" sz="3200" dirty="0" smtClean="0">
                <a:latin typeface="Monotype Corsiva" pitchFamily="66" charset="0"/>
              </a:rPr>
              <a:t>«казка ясна»</a:t>
            </a:r>
          </a:p>
          <a:p>
            <a:r>
              <a:rPr lang="ru-RU" sz="3200" dirty="0" smtClean="0">
                <a:latin typeface="Monotype Corsiva" pitchFamily="66" charset="0"/>
              </a:rPr>
              <a:t>«</a:t>
            </a:r>
            <a:r>
              <a:rPr lang="ru-RU" sz="3200" dirty="0" err="1" smtClean="0">
                <a:latin typeface="Monotype Corsiva" pitchFamily="66" charset="0"/>
              </a:rPr>
              <a:t>вічна</a:t>
            </a:r>
            <a:r>
              <a:rPr lang="ru-RU" sz="3200" dirty="0" smtClean="0">
                <a:latin typeface="Monotype Corsiva" pitchFamily="66" charset="0"/>
              </a:rPr>
              <a:t> весна»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643050"/>
            <a:ext cx="37861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«Умились росою»</a:t>
            </a:r>
          </a:p>
          <a:p>
            <a:r>
              <a:rPr lang="uk-UA" sz="2800" dirty="0" smtClean="0">
                <a:latin typeface="Monotype Corsiva" pitchFamily="66" charset="0"/>
              </a:rPr>
              <a:t>«вінки одягли»</a:t>
            </a:r>
          </a:p>
          <a:p>
            <a:r>
              <a:rPr lang="uk-UA" sz="2800" dirty="0" smtClean="0">
                <a:latin typeface="Monotype Corsiva" pitchFamily="66" charset="0"/>
              </a:rPr>
              <a:t>«стали </a:t>
            </a:r>
            <a:r>
              <a:rPr lang="uk-UA" sz="2800" dirty="0" err="1" smtClean="0">
                <a:latin typeface="Monotype Corsiva" pitchFamily="66" charset="0"/>
              </a:rPr>
              <a:t>чекать</a:t>
            </a:r>
            <a:r>
              <a:rPr lang="uk-UA" sz="2800" dirty="0" smtClean="0">
                <a:latin typeface="Monotype Corsiva" pitchFamily="66" charset="0"/>
              </a:rPr>
              <a:t> ранку»</a:t>
            </a:r>
          </a:p>
          <a:p>
            <a:r>
              <a:rPr lang="uk-UA" sz="2800" dirty="0" smtClean="0">
                <a:latin typeface="Monotype Corsiva" pitchFamily="66" charset="0"/>
              </a:rPr>
              <a:t>«в райдугу </a:t>
            </a:r>
            <a:r>
              <a:rPr lang="uk-UA" sz="2800" dirty="0" err="1" smtClean="0">
                <a:latin typeface="Monotype Corsiva" pitchFamily="66" charset="0"/>
              </a:rPr>
              <a:t>барвів</a:t>
            </a:r>
            <a:r>
              <a:rPr lang="uk-UA" sz="2800" dirty="0" smtClean="0">
                <a:latin typeface="Monotype Corsiva" pitchFamily="66" charset="0"/>
              </a:rPr>
              <a:t> життя </a:t>
            </a:r>
            <a:r>
              <a:rPr lang="uk-UA" sz="2800" dirty="0" err="1" smtClean="0">
                <a:latin typeface="Monotype Corsiva" pitchFamily="66" charset="0"/>
              </a:rPr>
              <a:t>убирать</a:t>
            </a:r>
            <a:r>
              <a:rPr lang="uk-UA" sz="2800" dirty="0" smtClean="0">
                <a:latin typeface="Monotype Corsiva" pitchFamily="66" charset="0"/>
              </a:rPr>
              <a:t>»</a:t>
            </a:r>
          </a:p>
          <a:p>
            <a:r>
              <a:rPr lang="uk-UA" sz="2800" dirty="0" smtClean="0">
                <a:latin typeface="Monotype Corsiva" pitchFamily="66" charset="0"/>
              </a:rPr>
              <a:t>«марили айстри»</a:t>
            </a:r>
          </a:p>
          <a:p>
            <a:r>
              <a:rPr lang="uk-UA" sz="2800" dirty="0" smtClean="0">
                <a:latin typeface="Monotype Corsiva" pitchFamily="66" charset="0"/>
              </a:rPr>
              <a:t>«в мріях ввижалася казка»</a:t>
            </a:r>
          </a:p>
          <a:p>
            <a:r>
              <a:rPr lang="uk-UA" sz="2800" dirty="0" smtClean="0">
                <a:latin typeface="Monotype Corsiva" pitchFamily="66" charset="0"/>
              </a:rPr>
              <a:t>«ждали весни»</a:t>
            </a:r>
          </a:p>
          <a:p>
            <a:r>
              <a:rPr lang="ru-RU" sz="2800" dirty="0" smtClean="0">
                <a:latin typeface="Monotype Corsiva" pitchFamily="66" charset="0"/>
              </a:rPr>
              <a:t>«плакав </a:t>
            </a:r>
            <a:r>
              <a:rPr lang="ru-RU" sz="2800" dirty="0" err="1" smtClean="0">
                <a:latin typeface="Monotype Corsiva" pitchFamily="66" charset="0"/>
              </a:rPr>
              <a:t>вітер</a:t>
            </a:r>
            <a:r>
              <a:rPr lang="ru-RU" sz="2800" dirty="0" smtClean="0">
                <a:latin typeface="Monotype Corsiva" pitchFamily="66" charset="0"/>
              </a:rPr>
              <a:t> в саду за </a:t>
            </a:r>
            <a:r>
              <a:rPr lang="ru-RU" sz="2800" dirty="0" err="1" smtClean="0">
                <a:latin typeface="Monotype Corsiva" pitchFamily="66" charset="0"/>
              </a:rPr>
              <a:t>кущем</a:t>
            </a:r>
            <a:r>
              <a:rPr lang="ru-RU" sz="2800" dirty="0" smtClean="0">
                <a:latin typeface="Monotype Corsiva" pitchFamily="66" charset="0"/>
              </a:rPr>
              <a:t>»</a:t>
            </a:r>
            <a:endParaRPr lang="uk-UA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pic>
        <p:nvPicPr>
          <p:cNvPr id="21505" name="Picture 1" descr="C:\Users\Елена\Desktop\foto-lis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265531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500042"/>
            <a:ext cx="5429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800" dirty="0" smtClean="0">
                <a:latin typeface="Monotype Corsiva" pitchFamily="66" charset="0"/>
              </a:rPr>
              <a:t>Композитор Микола Лисенко завжди прислухався до всього найкращого, що створювали українські поети. Тому не стало винятком і те, що він із захватом написав музику до цієї поезії. Протягом багатьох років не було такого великого концерту української музики, на якому б не виконувались «Айстри» Олеся-Лисенка.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542926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https://www.youtube.com/watch?v=UKYcV3Hhc10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642918"/>
            <a:ext cx="4532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err="1" smtClean="0">
                <a:latin typeface="Monotype Corsiva" pitchFamily="66" charset="0"/>
              </a:rPr>
              <a:t>“Асоціативний</a:t>
            </a:r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err="1" smtClean="0">
                <a:latin typeface="Monotype Corsiva" pitchFamily="66" charset="0"/>
              </a:rPr>
              <a:t>кущ”</a:t>
            </a:r>
            <a:endParaRPr lang="uk-UA" sz="4400" b="1" dirty="0">
              <a:latin typeface="Monotype Corsiva" pitchFamily="66" charset="0"/>
            </a:endParaRPr>
          </a:p>
        </p:txBody>
      </p:sp>
      <p:pic>
        <p:nvPicPr>
          <p:cNvPr id="6" name="Рисунок 5" descr="C:\Users\Елена\Desktop\1615840969_6-p-tatu-eskiz-romashka-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71612"/>
            <a:ext cx="4357718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5357826"/>
            <a:ext cx="81439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У нас вийшла гарна різнокольорова айстра. Тож хай і  ваше життя буде таким же яскравим і барвистим, сповненим різних емоцій і почуттів,  щоб ваші сподівання завжди були виправдані. </a:t>
            </a:r>
            <a:endParaRPr lang="uk-UA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785926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Cambria" pitchFamily="18" charset="0"/>
              </a:rPr>
              <a:t>Домашнє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</a:rPr>
              <a:t>завдання</a:t>
            </a:r>
            <a:r>
              <a:rPr lang="ru-RU" sz="3200" b="1" dirty="0" smtClean="0">
                <a:latin typeface="Cambria" pitchFamily="18" charset="0"/>
              </a:rPr>
              <a:t>:</a:t>
            </a:r>
          </a:p>
          <a:p>
            <a:endParaRPr lang="uk-UA" sz="3200" dirty="0" smtClean="0">
              <a:latin typeface="Cambria" pitchFamily="18" charset="0"/>
            </a:endParaRPr>
          </a:p>
          <a:p>
            <a:r>
              <a:rPr lang="ru-RU" sz="3200" dirty="0" err="1" smtClean="0">
                <a:latin typeface="Cambria" pitchFamily="18" charset="0"/>
              </a:rPr>
              <a:t>Вчитися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виразно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читати</a:t>
            </a:r>
            <a:r>
              <a:rPr lang="ru-RU" sz="3200" dirty="0" smtClean="0">
                <a:latin typeface="Cambria" pitchFamily="18" charset="0"/>
              </a:rPr>
              <a:t> «</a:t>
            </a:r>
            <a:r>
              <a:rPr lang="ru-RU" sz="3200" dirty="0" err="1" smtClean="0">
                <a:latin typeface="Cambria" pitchFamily="18" charset="0"/>
              </a:rPr>
              <a:t>Айстри</a:t>
            </a:r>
            <a:r>
              <a:rPr lang="ru-RU" sz="3200" dirty="0" smtClean="0">
                <a:latin typeface="Cambria" pitchFamily="18" charset="0"/>
              </a:rPr>
              <a:t>», </a:t>
            </a:r>
            <a:r>
              <a:rPr lang="ru-RU" sz="3200" dirty="0" err="1" smtClean="0">
                <a:latin typeface="Cambria" pitchFamily="18" charset="0"/>
              </a:rPr>
              <a:t>визначити</a:t>
            </a:r>
            <a:r>
              <a:rPr lang="ru-RU" sz="3200" dirty="0" smtClean="0">
                <a:latin typeface="Cambria" pitchFamily="18" charset="0"/>
              </a:rPr>
              <a:t> тему, </a:t>
            </a:r>
            <a:r>
              <a:rPr lang="ru-RU" sz="3200" dirty="0" smtClean="0">
                <a:latin typeface="Cambria" pitchFamily="18" charset="0"/>
              </a:rPr>
              <a:t>жанр </a:t>
            </a:r>
            <a:r>
              <a:rPr lang="ru-RU" sz="3200" dirty="0" err="1" smtClean="0">
                <a:latin typeface="Cambria" pitchFamily="18" charset="0"/>
              </a:rPr>
              <a:t>поезії</a:t>
            </a:r>
            <a:r>
              <a:rPr lang="ru-RU" sz="3200" smtClean="0">
                <a:latin typeface="Cambria" pitchFamily="18" charset="0"/>
              </a:rPr>
              <a:t>.</a:t>
            </a:r>
            <a:endParaRPr lang="uk-UA" sz="3200" dirty="0" smtClean="0">
              <a:latin typeface="Cambria" pitchFamily="18" charset="0"/>
            </a:endParaRPr>
          </a:p>
        </p:txBody>
      </p:sp>
      <p:pic>
        <p:nvPicPr>
          <p:cNvPr id="6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Елена\Desktop\Теми презентацій\abstract-light-wallpaper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2428868"/>
            <a:ext cx="5143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latin typeface="Monotype Corsiva" pitchFamily="66" charset="0"/>
              </a:rPr>
              <a:t>Олександр</a:t>
            </a:r>
            <a:r>
              <a:rPr lang="ru-RU" sz="2800" b="1" dirty="0" smtClean="0">
                <a:latin typeface="Monotype Corsiva" pitchFamily="66" charset="0"/>
              </a:rPr>
              <a:t> Олесь. «</a:t>
            </a:r>
            <a:r>
              <a:rPr lang="ru-RU" sz="2800" b="1" dirty="0" err="1" smtClean="0">
                <a:latin typeface="Monotype Corsiva" pitchFamily="66" charset="0"/>
              </a:rPr>
              <a:t>Айстри</a:t>
            </a:r>
            <a:r>
              <a:rPr lang="ru-RU" sz="2800" b="1" dirty="0" smtClean="0">
                <a:latin typeface="Monotype Corsiva" pitchFamily="66" charset="0"/>
              </a:rPr>
              <a:t>». </a:t>
            </a:r>
          </a:p>
          <a:p>
            <a:pPr algn="ctr">
              <a:defRPr/>
            </a:pPr>
            <a:r>
              <a:rPr lang="ru-RU" sz="2800" b="1" dirty="0" err="1" smtClean="0">
                <a:latin typeface="Monotype Corsiva" pitchFamily="66" charset="0"/>
              </a:rPr>
              <a:t>Ліризм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поезії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її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метафоричність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uk-UA" sz="2800" b="1" dirty="0" smtClean="0">
              <a:latin typeface="Monotype Corsiva" pitchFamily="66" charset="0"/>
            </a:endParaRPr>
          </a:p>
          <a:p>
            <a:endParaRPr lang="uk-UA" sz="2000" dirty="0"/>
          </a:p>
        </p:txBody>
      </p:sp>
      <p:pic>
        <p:nvPicPr>
          <p:cNvPr id="2052" name="Picture 4" descr="C:\Users\Елена\Desktop\загруже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2376490" cy="2667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3" name="Picture 1" descr="C:\Users\Елена\Desktop\Теми презентацій\1636961281_5-bogatyr-club-p-fon-detskii-neitraln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7" name="Picture 5" descr="C:\Users\Елена\Desktop\4c6460ff-8c0f-11e9-8d2c-a0dd24a4ee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52157"/>
            <a:ext cx="2071702" cy="2102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 descr="C:\Users\Елена\Desktop\загружено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43380"/>
            <a:ext cx="2286016" cy="1885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C:\Users\Елена\Desktop\загружено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143380"/>
            <a:ext cx="2114548" cy="195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5" name="Picture 13" descr="C:\Users\Елена\Desktop\загружено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1" y="642918"/>
            <a:ext cx="235745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43306" y="3214686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АСОЦІАЦІЇ</a:t>
            </a:r>
            <a:endParaRPr lang="uk-UA" sz="3200" b="1" dirty="0">
              <a:latin typeface="Monotype Corsiva" pitchFamily="66" charset="0"/>
            </a:endParaRPr>
          </a:p>
        </p:txBody>
      </p:sp>
      <p:pic>
        <p:nvPicPr>
          <p:cNvPr id="20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785926"/>
            <a:ext cx="4143404" cy="3881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7167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857224" y="1285860"/>
            <a:ext cx="2143140" cy="100013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ambria" pitchFamily="18" charset="0"/>
              </a:rPr>
              <a:t>розквітає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восени</a:t>
            </a:r>
            <a:endParaRPr lang="uk-UA" sz="2000" dirty="0">
              <a:latin typeface="Cambria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0034" y="3214686"/>
            <a:ext cx="2071702" cy="947548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ambria" pitchFamily="18" charset="0"/>
              </a:rPr>
              <a:t>різнокольорова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786182" y="5143512"/>
            <a:ext cx="2143140" cy="101898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ambria" pitchFamily="18" charset="0"/>
              </a:rPr>
              <a:t>стійка</a:t>
            </a:r>
            <a:r>
              <a:rPr lang="ru-RU" sz="2000" dirty="0" smtClean="0">
                <a:latin typeface="Cambria" pitchFamily="18" charset="0"/>
              </a:rPr>
              <a:t> до </a:t>
            </a:r>
            <a:r>
              <a:rPr lang="ru-RU" sz="2000" dirty="0" err="1" smtClean="0">
                <a:latin typeface="Cambria" pitchFamily="18" charset="0"/>
              </a:rPr>
              <a:t>морозів</a:t>
            </a:r>
            <a:endParaRPr lang="uk-UA" sz="2000" dirty="0">
              <a:latin typeface="Cambria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357950" y="3357562"/>
            <a:ext cx="2143140" cy="947548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ambria" pitchFamily="18" charset="0"/>
              </a:rPr>
              <a:t>витривала</a:t>
            </a:r>
            <a:endParaRPr lang="uk-UA" sz="2000" dirty="0">
              <a:latin typeface="Cambria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286512" y="1000108"/>
            <a:ext cx="2000264" cy="94754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Cambria" pitchFamily="18" charset="0"/>
              </a:rPr>
              <a:t>невибаглива</a:t>
            </a:r>
            <a:endParaRPr lang="uk-UA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2" y="0"/>
            <a:ext cx="9120218" cy="6840164"/>
          </a:xfrm>
          <a:prstGeom prst="rect">
            <a:avLst/>
          </a:prstGeom>
          <a:noFill/>
        </p:spPr>
      </p:pic>
      <p:pic>
        <p:nvPicPr>
          <p:cNvPr id="20481" name="Picture 1" descr="C:\Users\Елена\Desktop\Олександр-Олесь-дітям-сайт.jpg"/>
          <p:cNvPicPr>
            <a:picLocks noChangeAspect="1" noChangeArrowheads="1"/>
          </p:cNvPicPr>
          <p:nvPr/>
        </p:nvPicPr>
        <p:blipFill>
          <a:blip r:embed="rId4" cstate="print"/>
          <a:srcRect l="15555" t="6284" r="8890" b="10441"/>
          <a:stretch>
            <a:fillRect/>
          </a:stretch>
        </p:blipFill>
        <p:spPr bwMode="auto">
          <a:xfrm>
            <a:off x="285720" y="214290"/>
            <a:ext cx="2786082" cy="434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C:\Users\Елена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406564"/>
            <a:ext cx="2857520" cy="32079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1285860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2023 - 145 </a:t>
            </a:r>
            <a:r>
              <a:rPr lang="ru-RU" sz="4000" b="1" dirty="0" err="1" smtClean="0">
                <a:latin typeface="Monotype Corsiva" pitchFamily="66" charset="0"/>
              </a:rPr>
              <a:t>річниця</a:t>
            </a:r>
            <a:r>
              <a:rPr lang="ru-RU" sz="4000" b="1" dirty="0" smtClean="0">
                <a:latin typeface="Monotype Corsiva" pitchFamily="66" charset="0"/>
              </a:rPr>
              <a:t>  </a:t>
            </a:r>
            <a:r>
              <a:rPr lang="ru-RU" sz="4000" b="1" dirty="0" err="1" smtClean="0">
                <a:latin typeface="Monotype Corsiva" pitchFamily="66" charset="0"/>
              </a:rPr>
              <a:t>з</a:t>
            </a:r>
            <a:r>
              <a:rPr lang="ru-RU" sz="4000" b="1" dirty="0" smtClean="0">
                <a:latin typeface="Monotype Corsiva" pitchFamily="66" charset="0"/>
              </a:rPr>
              <a:t> дня </a:t>
            </a:r>
            <a:r>
              <a:rPr lang="ru-RU" sz="4000" b="1" dirty="0" err="1" smtClean="0">
                <a:latin typeface="Monotype Corsiva" pitchFamily="66" charset="0"/>
              </a:rPr>
              <a:t>народження</a:t>
            </a:r>
            <a:r>
              <a:rPr lang="ru-RU" sz="4000" b="1" dirty="0" smtClean="0">
                <a:latin typeface="Monotype Corsiva" pitchFamily="66" charset="0"/>
              </a:rPr>
              <a:t> О.Олеся</a:t>
            </a:r>
            <a:endParaRPr lang="uk-UA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2" y="0"/>
            <a:ext cx="9120218" cy="6840164"/>
          </a:xfrm>
          <a:prstGeom prst="rect">
            <a:avLst/>
          </a:prstGeom>
          <a:noFill/>
        </p:spPr>
      </p:pic>
      <p:pic>
        <p:nvPicPr>
          <p:cNvPr id="17411" name="Picture 3" descr="C:\Users\Елена\Desktop\depositphotos_50515483-stock-photo-businesspeople-waiting-for-job-inter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28802"/>
            <a:ext cx="1952625" cy="2343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714356"/>
            <a:ext cx="4134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«</a:t>
            </a:r>
            <a:r>
              <a:rPr lang="ru-RU" sz="3200" b="1" dirty="0" err="1" smtClean="0">
                <a:latin typeface="Cambria" pitchFamily="18" charset="0"/>
              </a:rPr>
              <a:t>Інтерв’ю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</a:rPr>
              <a:t>з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</a:rPr>
              <a:t>поетом</a:t>
            </a:r>
            <a:r>
              <a:rPr lang="ru-RU" sz="3200" b="1" dirty="0" smtClean="0">
                <a:latin typeface="Cambria" pitchFamily="18" charset="0"/>
              </a:rPr>
              <a:t>»</a:t>
            </a:r>
            <a:endParaRPr lang="uk-UA" sz="3200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643050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err="1" smtClean="0">
                <a:latin typeface="Cambria" pitchFamily="18" charset="0"/>
              </a:rPr>
              <a:t>Добрий</a:t>
            </a:r>
            <a:r>
              <a:rPr lang="ru-RU" sz="2000" dirty="0" smtClean="0">
                <a:latin typeface="Cambria" pitchFamily="18" charset="0"/>
              </a:rPr>
              <a:t> день. </a:t>
            </a:r>
            <a:r>
              <a:rPr lang="ru-RU" sz="2000" dirty="0" err="1" smtClean="0">
                <a:latin typeface="Cambria" pitchFamily="18" charset="0"/>
              </a:rPr>
              <a:t>Шановний</a:t>
            </a:r>
            <a:r>
              <a:rPr lang="ru-RU" sz="2000" dirty="0" smtClean="0">
                <a:latin typeface="Cambria" pitchFamily="18" charset="0"/>
              </a:rPr>
              <a:t> пане </a:t>
            </a:r>
            <a:r>
              <a:rPr lang="ru-RU" sz="2000" dirty="0" err="1" smtClean="0">
                <a:latin typeface="Cambria" pitchFamily="18" charset="0"/>
              </a:rPr>
              <a:t>Олександре</a:t>
            </a:r>
            <a:r>
              <a:rPr lang="ru-RU" sz="2000" dirty="0" smtClean="0">
                <a:latin typeface="Cambria" pitchFamily="18" charset="0"/>
              </a:rPr>
              <a:t>, дозвольте </a:t>
            </a:r>
            <a:r>
              <a:rPr lang="ru-RU" sz="2000" dirty="0" err="1" smtClean="0">
                <a:latin typeface="Cambria" pitchFamily="18" charset="0"/>
              </a:rPr>
              <a:t>запитати</a:t>
            </a:r>
            <a:r>
              <a:rPr lang="ru-RU" sz="2000" dirty="0" smtClean="0">
                <a:latin typeface="Cambria" pitchFamily="18" charset="0"/>
              </a:rPr>
              <a:t>? </a:t>
            </a:r>
            <a:r>
              <a:rPr lang="ru-RU" sz="2000" dirty="0" err="1" smtClean="0">
                <a:latin typeface="Cambria" pitchFamily="18" charset="0"/>
              </a:rPr>
              <a:t>Розкажіть</a:t>
            </a:r>
            <a:r>
              <a:rPr lang="ru-RU" sz="2000" dirty="0" smtClean="0">
                <a:latin typeface="Cambria" pitchFamily="18" charset="0"/>
              </a:rPr>
              <a:t>, будь ласка про ваше </a:t>
            </a:r>
            <a:r>
              <a:rPr lang="ru-RU" sz="2000" dirty="0" err="1" smtClean="0">
                <a:latin typeface="Cambria" pitchFamily="18" charset="0"/>
              </a:rPr>
              <a:t>дитинство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uk-UA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err="1" smtClean="0">
                <a:latin typeface="Cambria" pitchFamily="18" charset="0"/>
              </a:rPr>
              <a:t>Чому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ви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обрали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псевдонім</a:t>
            </a:r>
            <a:r>
              <a:rPr lang="ru-RU" sz="2000" dirty="0" smtClean="0">
                <a:latin typeface="Cambria" pitchFamily="18" charset="0"/>
              </a:rPr>
              <a:t> Олесь?</a:t>
            </a:r>
            <a:endParaRPr lang="uk-UA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err="1" smtClean="0">
                <a:latin typeface="Cambria" pitchFamily="18" charset="0"/>
              </a:rPr>
              <a:t>Який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рік</a:t>
            </a:r>
            <a:r>
              <a:rPr lang="ru-RU" sz="2000" dirty="0" smtClean="0">
                <a:latin typeface="Cambria" pitchFamily="18" charset="0"/>
              </a:rPr>
              <a:t> став </a:t>
            </a:r>
            <a:r>
              <a:rPr lang="ru-RU" sz="2000" dirty="0" err="1" smtClean="0">
                <a:latin typeface="Cambria" pitchFamily="18" charset="0"/>
              </a:rPr>
              <a:t>вирішальним</a:t>
            </a:r>
            <a:r>
              <a:rPr lang="ru-RU" sz="2000" dirty="0" smtClean="0">
                <a:latin typeface="Cambria" pitchFamily="18" charset="0"/>
              </a:rPr>
              <a:t> у </a:t>
            </a:r>
            <a:r>
              <a:rPr lang="ru-RU" sz="2000" dirty="0" err="1" smtClean="0">
                <a:latin typeface="Cambria" pitchFamily="18" charset="0"/>
              </a:rPr>
              <a:t>вашій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творчості</a:t>
            </a:r>
            <a:r>
              <a:rPr lang="ru-RU" sz="2000" dirty="0" smtClean="0">
                <a:latin typeface="Cambria" pitchFamily="18" charset="0"/>
              </a:rPr>
              <a:t>?</a:t>
            </a:r>
            <a:endParaRPr lang="uk-UA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err="1" smtClean="0">
                <a:latin typeface="Cambria" pitchFamily="18" charset="0"/>
              </a:rPr>
              <a:t>Хто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був</a:t>
            </a:r>
            <a:r>
              <a:rPr lang="ru-RU" sz="2000" dirty="0" smtClean="0">
                <a:latin typeface="Cambria" pitchFamily="18" charset="0"/>
              </a:rPr>
              <a:t> першим вашим </a:t>
            </a:r>
            <a:r>
              <a:rPr lang="ru-RU" sz="2000" dirty="0" err="1" smtClean="0">
                <a:latin typeface="Cambria" pitchFamily="18" charset="0"/>
              </a:rPr>
              <a:t>читачем</a:t>
            </a:r>
            <a:r>
              <a:rPr lang="ru-RU" sz="2000" dirty="0" smtClean="0">
                <a:latin typeface="Cambria" pitchFamily="18" charset="0"/>
              </a:rPr>
              <a:t>? Для кого писали </a:t>
            </a:r>
            <a:r>
              <a:rPr lang="ru-RU" sz="2000" dirty="0" err="1" smtClean="0">
                <a:latin typeface="Cambria" pitchFamily="18" charset="0"/>
              </a:rPr>
              <a:t>дитячі</a:t>
            </a:r>
            <a:r>
              <a:rPr lang="ru-RU" sz="2000" dirty="0" smtClean="0">
                <a:latin typeface="Cambria" pitchFamily="18" charset="0"/>
              </a:rPr>
              <a:t> твори?</a:t>
            </a:r>
            <a:endParaRPr lang="uk-UA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err="1" smtClean="0">
                <a:latin typeface="Cambria" pitchFamily="18" charset="0"/>
              </a:rPr>
              <a:t>Що</a:t>
            </a:r>
            <a:r>
              <a:rPr lang="ru-RU" sz="2000" dirty="0" smtClean="0">
                <a:latin typeface="Cambria" pitchFamily="18" charset="0"/>
              </a:rPr>
              <a:t> стало </a:t>
            </a:r>
            <a:r>
              <a:rPr lang="ru-RU" sz="2000" dirty="0" err="1" smtClean="0">
                <a:latin typeface="Cambria" pitchFamily="18" charset="0"/>
              </a:rPr>
              <a:t>поштовхом</a:t>
            </a:r>
            <a:r>
              <a:rPr lang="ru-RU" sz="2000" dirty="0" smtClean="0">
                <a:latin typeface="Cambria" pitchFamily="18" charset="0"/>
              </a:rPr>
              <a:t> для </a:t>
            </a:r>
            <a:r>
              <a:rPr lang="ru-RU" sz="2000" dirty="0" err="1" smtClean="0">
                <a:latin typeface="Cambria" pitchFamily="18" charset="0"/>
              </a:rPr>
              <a:t>переїзду</a:t>
            </a:r>
            <a:r>
              <a:rPr lang="ru-RU" sz="2000" dirty="0" smtClean="0">
                <a:latin typeface="Cambria" pitchFamily="18" charset="0"/>
              </a:rPr>
              <a:t> за кордон?</a:t>
            </a:r>
            <a:endParaRPr lang="uk-UA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dirty="0" err="1" smtClean="0">
                <a:latin typeface="Cambria" pitchFamily="18" charset="0"/>
              </a:rPr>
              <a:t>Чому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ваші</a:t>
            </a:r>
            <a:r>
              <a:rPr lang="ru-RU" sz="2000" dirty="0" smtClean="0">
                <a:latin typeface="Cambria" pitchFamily="18" charset="0"/>
              </a:rPr>
              <a:t> твори </a:t>
            </a:r>
            <a:r>
              <a:rPr lang="ru-RU" sz="2000" dirty="0" err="1" smtClean="0">
                <a:latin typeface="Cambria" pitchFamily="18" charset="0"/>
              </a:rPr>
              <a:t>були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заборонені</a:t>
            </a:r>
            <a:r>
              <a:rPr lang="ru-RU" sz="2000" dirty="0" smtClean="0">
                <a:latin typeface="Cambria" pitchFamily="18" charset="0"/>
              </a:rPr>
              <a:t> в </a:t>
            </a:r>
            <a:r>
              <a:rPr lang="ru-RU" sz="2000" dirty="0" err="1" smtClean="0">
                <a:latin typeface="Cambria" pitchFamily="18" charset="0"/>
              </a:rPr>
              <a:t>Україні</a:t>
            </a:r>
            <a:r>
              <a:rPr lang="ru-RU" sz="2000" dirty="0" smtClean="0">
                <a:latin typeface="Cambria" pitchFamily="18" charset="0"/>
              </a:rPr>
              <a:t>?</a:t>
            </a:r>
            <a:endParaRPr lang="uk-UA" sz="2000" dirty="0" smtClean="0">
              <a:latin typeface="Cambria" pitchFamily="18" charset="0"/>
            </a:endParaRPr>
          </a:p>
          <a:p>
            <a:r>
              <a:rPr lang="ru-RU" sz="2000" dirty="0" err="1" smtClean="0">
                <a:latin typeface="Cambria" pitchFamily="18" charset="0"/>
              </a:rPr>
              <a:t>Дякуємо</a:t>
            </a:r>
            <a:r>
              <a:rPr lang="ru-RU" sz="2000" dirty="0" smtClean="0">
                <a:latin typeface="Cambria" pitchFamily="18" charset="0"/>
              </a:rPr>
              <a:t> за </a:t>
            </a:r>
            <a:r>
              <a:rPr lang="ru-RU" sz="2000" dirty="0" err="1" smtClean="0">
                <a:latin typeface="Cambria" pitchFamily="18" charset="0"/>
              </a:rPr>
              <a:t>змістовну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розповідь</a:t>
            </a:r>
            <a:r>
              <a:rPr lang="ru-RU" sz="2000" dirty="0" smtClean="0">
                <a:latin typeface="Cambria" pitchFamily="18" charset="0"/>
              </a:rPr>
              <a:t> про ваше </a:t>
            </a:r>
            <a:r>
              <a:rPr lang="ru-RU" sz="2000" dirty="0" err="1" smtClean="0">
                <a:latin typeface="Cambria" pitchFamily="18" charset="0"/>
              </a:rPr>
              <a:t>творче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життя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uk-UA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0218" cy="6840164"/>
          </a:xfrm>
          <a:prstGeom prst="rect">
            <a:avLst/>
          </a:prstGeom>
          <a:noFill/>
        </p:spPr>
      </p:pic>
      <p:pic>
        <p:nvPicPr>
          <p:cNvPr id="19457" name="Picture 1" descr="C:\Users\Елена\Desktop\riznokolyorovi-aistry-2.jpg"/>
          <p:cNvPicPr>
            <a:picLocks noChangeAspect="1" noChangeArrowheads="1"/>
          </p:cNvPicPr>
          <p:nvPr/>
        </p:nvPicPr>
        <p:blipFill>
          <a:blip r:embed="rId4"/>
          <a:srcRect l="8000" t="14000" r="9500" b="21500"/>
          <a:stretch>
            <a:fillRect/>
          </a:stretch>
        </p:blipFill>
        <p:spPr bwMode="auto">
          <a:xfrm rot="20873895">
            <a:off x="278344" y="3092351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2153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latin typeface="Cambria" pitchFamily="18" charset="0"/>
              </a:rPr>
              <a:t>Історія створення поезії «Айстри»</a:t>
            </a:r>
            <a:endParaRPr lang="uk-UA" sz="3200" dirty="0" smtClean="0">
              <a:latin typeface="Cambria" pitchFamily="18" charset="0"/>
            </a:endParaRPr>
          </a:p>
          <a:p>
            <a:r>
              <a:rPr lang="uk-UA" sz="2000" dirty="0" smtClean="0"/>
              <a:t> </a:t>
            </a:r>
          </a:p>
          <a:p>
            <a:r>
              <a:rPr lang="uk-UA" sz="2400" b="1" dirty="0" smtClean="0">
                <a:latin typeface="Monotype Corsiva" pitchFamily="66" charset="0"/>
              </a:rPr>
              <a:t>Поезія «Айстри» була написана 1905 року. Вона відгукується на події революції 1905-1907 рр. Автор змальовує людей, котрі після поразки несли у своєму серці розпач і зневіру.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</a:t>
            </a:r>
            <a:r>
              <a:rPr lang="ru-RU" u="sng" dirty="0" smtClean="0">
                <a:hlinkClick r:id="rId5" tooltip=" https://www.youtube.com/watch?v=w0phJfa8wRQ"/>
              </a:rPr>
              <a:t>https://www.youtube.com/watch?v=w0phJfa8wRQ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2" y="0"/>
            <a:ext cx="9120218" cy="6840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Cambria" pitchFamily="18" charset="0"/>
              </a:rPr>
              <a:t>Опівночі айстри в саду розцвіли...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Умились росою, вінки одягли,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стали рожевого ранку </a:t>
            </a:r>
            <a:r>
              <a:rPr lang="uk-UA" dirty="0" err="1" smtClean="0">
                <a:latin typeface="Cambria" pitchFamily="18" charset="0"/>
              </a:rPr>
              <a:t>чекать</a:t>
            </a:r>
            <a:r>
              <a:rPr lang="uk-UA" dirty="0" smtClean="0">
                <a:latin typeface="Cambria" pitchFamily="18" charset="0"/>
              </a:rPr>
              <a:t>,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в райдугу </a:t>
            </a:r>
            <a:r>
              <a:rPr lang="uk-UA" dirty="0" err="1" smtClean="0">
                <a:latin typeface="Cambria" pitchFamily="18" charset="0"/>
              </a:rPr>
              <a:t>барвів</a:t>
            </a:r>
            <a:r>
              <a:rPr lang="uk-UA" dirty="0" smtClean="0">
                <a:latin typeface="Cambria" pitchFamily="18" charset="0"/>
              </a:rPr>
              <a:t> життя </a:t>
            </a:r>
            <a:r>
              <a:rPr lang="uk-UA" dirty="0" err="1" smtClean="0">
                <a:latin typeface="Cambria" pitchFamily="18" charset="0"/>
              </a:rPr>
              <a:t>убирать</a:t>
            </a:r>
            <a:r>
              <a:rPr lang="uk-UA" dirty="0" smtClean="0">
                <a:latin typeface="Cambria" pitchFamily="18" charset="0"/>
              </a:rPr>
              <a:t>...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/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марили айстри в розкішнім півсні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Про трави шовкові, про сонячні дні, —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в мріях ввижалась їм казка ясна,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Де квіти не в'януть, де вічна весна...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/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Так марили айстри в саду восени,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Так марили айстри і ждали весни...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А ранок стрівав їх холодним дощем,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плакав десь вітер в саду за кущем...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/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вгледіли айстри, що </a:t>
            </a:r>
            <a:r>
              <a:rPr lang="uk-UA" dirty="0" err="1" smtClean="0">
                <a:latin typeface="Cambria" pitchFamily="18" charset="0"/>
              </a:rPr>
              <a:t>вколо</a:t>
            </a:r>
            <a:r>
              <a:rPr lang="uk-UA" dirty="0" smtClean="0">
                <a:latin typeface="Cambria" pitchFamily="18" charset="0"/>
              </a:rPr>
              <a:t> — тюрма...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І вгледіли айстри, що жити дарма, —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Схилились і вмерли... І тут, як на сміх,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Засяяло сонце над трупами їх!..</a:t>
            </a:r>
            <a:br>
              <a:rPr lang="uk-UA" dirty="0" smtClean="0"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1905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6" name="Picture 2" descr="C:\Users\Еле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85992"/>
            <a:ext cx="2857520" cy="32079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1000108"/>
            <a:ext cx="2392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>
                <a:latin typeface="Monotype Corsiva" pitchFamily="66" charset="0"/>
              </a:rPr>
              <a:t>“</a:t>
            </a:r>
            <a:r>
              <a:rPr lang="uk-UA" sz="4800" b="1" dirty="0" err="1" smtClean="0">
                <a:latin typeface="Monotype Corsiva" pitchFamily="66" charset="0"/>
              </a:rPr>
              <a:t>Айстри”</a:t>
            </a:r>
            <a:endParaRPr lang="uk-UA" sz="48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Елена\Desktop\Теми презентацій\1636961281_5-bogatyr-club-p-fon-detskii-neitralni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571480"/>
            <a:ext cx="54292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latin typeface="Cambria" pitchFamily="18" charset="0"/>
              </a:rPr>
              <a:t>Аналітичні запитання:</a:t>
            </a:r>
            <a:endParaRPr lang="uk-UA" sz="3200" b="1" dirty="0" smtClean="0">
              <a:latin typeface="Cambria" pitchFamily="18" charset="0"/>
            </a:endParaRPr>
          </a:p>
          <a:p>
            <a:pPr lvl="0"/>
            <a:endParaRPr lang="uk-UA" sz="2400" b="1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latin typeface="Cambria" pitchFamily="18" charset="0"/>
              </a:rPr>
              <a:t>Чи відрізняється настрій  поезії на початку і в кінці ?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latin typeface="Cambria" pitchFamily="18" charset="0"/>
              </a:rPr>
              <a:t>Чому настрій </a:t>
            </a:r>
            <a:r>
              <a:rPr lang="uk-UA" sz="2400" dirty="0" smtClean="0">
                <a:latin typeface="Cambria" pitchFamily="18" charset="0"/>
              </a:rPr>
              <a:t>ліричного героя змінився </a:t>
            </a:r>
            <a:r>
              <a:rPr lang="uk-UA" sz="2400" dirty="0" smtClean="0">
                <a:latin typeface="Cambria" pitchFamily="18" charset="0"/>
              </a:rPr>
              <a:t>в кінці вірша</a:t>
            </a:r>
            <a:r>
              <a:rPr lang="uk-UA" sz="2400" dirty="0" smtClean="0">
                <a:latin typeface="Cambria" pitchFamily="18" charset="0"/>
              </a:rPr>
              <a:t>?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latin typeface="Cambria" pitchFamily="18" charset="0"/>
              </a:rPr>
              <a:t>Пригадайте, що таке ліризм?</a:t>
            </a:r>
            <a:endParaRPr lang="uk-UA" sz="2400" dirty="0" smtClean="0">
              <a:latin typeface="Cambria" pitchFamily="18" charset="0"/>
            </a:endParaRPr>
          </a:p>
        </p:txBody>
      </p:sp>
      <p:pic>
        <p:nvPicPr>
          <p:cNvPr id="8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C:\Users\Елена\Desktop\astra_princessa_lososevo-rozov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00364" y="4071942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ambria" pitchFamily="18" charset="0"/>
              </a:rPr>
              <a:t>Словникова робота</a:t>
            </a:r>
            <a:r>
              <a:rPr lang="uk-UA" sz="2400" b="1" dirty="0" smtClean="0">
                <a:latin typeface="Cambria" pitchFamily="18" charset="0"/>
              </a:rPr>
              <a:t>.</a:t>
            </a:r>
          </a:p>
          <a:p>
            <a:endParaRPr lang="uk-UA" sz="2000" dirty="0" smtClean="0">
              <a:latin typeface="Cambria" pitchFamily="18" charset="0"/>
            </a:endParaRPr>
          </a:p>
          <a:p>
            <a:r>
              <a:rPr lang="uk-UA" sz="2000" i="1" dirty="0" smtClean="0">
                <a:latin typeface="Cambria" pitchFamily="18" charset="0"/>
              </a:rPr>
              <a:t>Ліризм – це наявність у творах літератури та мистецтва підвищеної емоційності, щиросердності, схвильованості; пройнятість певним суб'єктивним настроєм і переживанням.</a:t>
            </a:r>
            <a:endParaRPr lang="uk-UA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749</Words>
  <PresentationFormat>Экран (4:3)</PresentationFormat>
  <Paragraphs>122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Еленова</dc:creator>
  <cp:lastModifiedBy>Елена</cp:lastModifiedBy>
  <cp:revision>2</cp:revision>
  <dcterms:created xsi:type="dcterms:W3CDTF">2023-02-28T14:25:06Z</dcterms:created>
  <dcterms:modified xsi:type="dcterms:W3CDTF">2023-03-01T11:52:15Z</dcterms:modified>
</cp:coreProperties>
</file>