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BF280-B938-4377-9915-631120B9AFEB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8081-D21D-4C07-83D5-64A47BD914D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F8081-D21D-4C07-83D5-64A47BD914DA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CB9A46-A923-4AF9-8A67-ADD4380C1ABE}" type="datetimeFigureOut">
              <a:rPr lang="uk-UA" smtClean="0"/>
              <a:pPr/>
              <a:t>15.05.2023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31471A-BED1-4A5F-A94E-5C278E2E646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5472608" cy="2520280"/>
          </a:xfrm>
          <a:ln>
            <a:solidFill>
              <a:schemeClr val="accent1"/>
            </a:solidFill>
          </a:ln>
          <a:scene3d>
            <a:camera prst="orthographicFront"/>
            <a:lightRig rig="sof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uk-UA" sz="3600" dirty="0"/>
              <a:t>Шістнадцяте травня </a:t>
            </a:r>
            <a:br>
              <a:rPr lang="uk-UA" sz="3600" dirty="0"/>
            </a:br>
            <a:r>
              <a:rPr lang="uk-UA" sz="3600" dirty="0"/>
              <a:t>Класна робота</a:t>
            </a:r>
            <a:br>
              <a:rPr lang="uk-UA" sz="3600" dirty="0"/>
            </a:br>
            <a:r>
              <a:rPr lang="uk-UA" sz="3600" dirty="0"/>
              <a:t>Вказівні та означальні займенники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4462264" cy="11997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/>
              <a:t>Про займенники, які вказують на ознаки…</a:t>
            </a:r>
          </a:p>
        </p:txBody>
      </p:sp>
      <p:pic>
        <p:nvPicPr>
          <p:cNvPr id="4" name="Picture 2" descr="C:\Users\Юрий\Desktop\Займенник\Без названия (1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56792"/>
            <a:ext cx="2808312" cy="35283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/>
              <a:t> §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64. Вказівні й означальні займенники. Сторінка 209 – 210. Опрацювати теоретичний матеріал.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Вправа 549.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Творче завдання.( за бажанням)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Скласти довідку про особливість форм займенників </a:t>
            </a:r>
          </a:p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“ сами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й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са´мий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“. Вплив наголосу на їх лексичне значення.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0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Домашнє завдання</a:t>
            </a:r>
          </a:p>
        </p:txBody>
      </p:sp>
      <p:pic>
        <p:nvPicPr>
          <p:cNvPr id="5123" name="Picture 3" descr="C:\Users\Юрий\Desktop\Займенник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365104"/>
            <a:ext cx="2628900" cy="15990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>
            <a:extLst>
              <a:ext uri="{FF2B5EF4-FFF2-40B4-BE49-F238E27FC236}">
                <a16:creationId xmlns:a16="http://schemas.microsoft.com/office/drawing/2014/main" id="{D89366BD-32D8-2A6A-5BF0-E4AB8E30A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Вказівні </a:t>
            </a:r>
            <a:r>
              <a:rPr lang="ru-RU" dirty="0" err="1"/>
              <a:t>займенники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предмет, </a:t>
            </a:r>
            <a:r>
              <a:rPr lang="ru-RU" dirty="0" err="1"/>
              <a:t>ознаку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: сей, </a:t>
            </a:r>
            <a:r>
              <a:rPr lang="ru-RU" dirty="0" err="1"/>
              <a:t>цей</a:t>
            </a:r>
            <a:r>
              <a:rPr lang="ru-RU" dirty="0"/>
              <a:t>, той; </a:t>
            </a:r>
            <a:r>
              <a:rPr lang="ru-RU" dirty="0" err="1"/>
              <a:t>такий</a:t>
            </a:r>
            <a:r>
              <a:rPr lang="ru-RU" dirty="0"/>
              <a:t>; </a:t>
            </a:r>
            <a:r>
              <a:rPr lang="ru-RU" dirty="0" err="1"/>
              <a:t>стільки</a:t>
            </a:r>
            <a:r>
              <a:rPr lang="ru-RU"/>
              <a:t>. </a:t>
            </a:r>
          </a:p>
          <a:p>
            <a:pPr marL="109728" indent="0">
              <a:buNone/>
            </a:pPr>
            <a:r>
              <a:rPr lang="ru-RU"/>
              <a:t>Займенники</a:t>
            </a:r>
            <a:r>
              <a:rPr lang="ru-RU" dirty="0"/>
              <a:t> той (</a:t>
            </a:r>
            <a:r>
              <a:rPr lang="ru-RU" dirty="0" err="1"/>
              <a:t>отой</a:t>
            </a:r>
            <a:r>
              <a:rPr lang="ru-RU" dirty="0"/>
              <a:t>) та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за родами, числами і </a:t>
            </a:r>
            <a:r>
              <a:rPr lang="ru-RU" dirty="0" err="1"/>
              <a:t>відмінками</a:t>
            </a:r>
            <a:r>
              <a:rPr lang="ru-RU" dirty="0"/>
              <a:t>, як </a:t>
            </a:r>
            <a:r>
              <a:rPr lang="ru-RU" dirty="0" err="1"/>
              <a:t>прикметники</a:t>
            </a:r>
            <a:r>
              <a:rPr lang="ru-RU" dirty="0"/>
              <a:t>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BDF35D2-5004-208D-1AAD-3D1DE424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ru-RU" sz="4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Вказівні </a:t>
            </a:r>
            <a:r>
              <a:rPr kumimoji="0" lang="ru-RU" sz="4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Lucida Sans Unicode"/>
                <a:ea typeface="+mn-ea"/>
                <a:cs typeface="+mn-cs"/>
              </a:rPr>
              <a:t>займенники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4053890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u="sng" dirty="0">
                <a:latin typeface="Times New Roman" pitchFamily="18" charset="0"/>
                <a:cs typeface="Times New Roman" pitchFamily="18" charset="0"/>
              </a:rPr>
              <a:t>Означальний займенник вказує на:</a:t>
            </a:r>
          </a:p>
          <a:p>
            <a:pPr marL="624078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предмет;</a:t>
            </a:r>
          </a:p>
          <a:p>
            <a:pPr marL="624078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ознаку;</a:t>
            </a:r>
          </a:p>
          <a:p>
            <a:pPr marL="624078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кількість;</a:t>
            </a:r>
          </a:p>
          <a:p>
            <a:pPr marL="624078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дію;</a:t>
            </a:r>
          </a:p>
          <a:p>
            <a:pPr marL="624078" indent="-514350">
              <a:buAutoNum type="arabi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додаткову дію.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Мовознавча розминка: “ вгадай “ з першого разу…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2411760" y="2492896"/>
            <a:ext cx="3168352" cy="484632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6-конечная звезда 4"/>
          <p:cNvSpPr/>
          <p:nvPr/>
        </p:nvSpPr>
        <p:spPr>
          <a:xfrm>
            <a:off x="3203848" y="3140968"/>
            <a:ext cx="2376264" cy="2160240"/>
          </a:xfrm>
          <a:prstGeom prst="star6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Ти </a:t>
            </a:r>
          </a:p>
          <a:p>
            <a:pPr algn="ctr"/>
            <a:r>
              <a:rPr lang="uk-UA" dirty="0"/>
              <a:t>молодчина!</a:t>
            </a:r>
          </a:p>
        </p:txBody>
      </p:sp>
      <p:pic>
        <p:nvPicPr>
          <p:cNvPr id="2050" name="Picture 2" descr="C:\Users\Юрий\Desktop\Займенник\Без названия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348880"/>
            <a:ext cx="2808312" cy="35283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Означальні займенники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весь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 увесь, ввесь),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усякий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 всякий),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 кожен),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жодний</a:t>
            </a: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( жоден),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інший, сам, самий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узагальнено вказують на ознаки предмета.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Наприклад: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пташка свою пісню співає.</a:t>
            </a: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всякої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пташки свої замашки.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Важливо!</a:t>
            </a:r>
          </a:p>
        </p:txBody>
      </p:sp>
      <p:pic>
        <p:nvPicPr>
          <p:cNvPr id="1026" name="Picture 2" descr="C:\Users\Юрий\Desktop\Займенник\Без названия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93096"/>
            <a:ext cx="1586088" cy="1607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Юрий\Desktop\Займенник\Без названия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7707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Доберіть назви птахів. Визначте, рід, число, відмінок означальних займенників.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Кожен … має міцний клюв та пазурі.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Усяка … любить блискуче.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Всі … мають довгий роздвоєний хвіст.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Жодна … не в’є гніздечка.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Тренувальна вправа</a:t>
            </a:r>
          </a:p>
        </p:txBody>
      </p:sp>
      <p:pic>
        <p:nvPicPr>
          <p:cNvPr id="3075" name="Picture 3" descr="C:\Users\Юрий\Desktop\Займенник\f638a556f699dc71a904f74a48aecf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6932" y="1988841"/>
            <a:ext cx="1102545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3" descr="C:\Users\Юрий\Desktop\Займенник\Без названия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365104"/>
            <a:ext cx="1944216" cy="1456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Users\Юрий\Desktop\Займенник\Без названия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437112"/>
            <a:ext cx="1872208" cy="1342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C:\Users\Юрий\Desktop\Займенник\images (1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509120"/>
            <a:ext cx="2543175" cy="133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Означальні займенники змінюються за родами, числами, відмінками як прикметники.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</a:rPr>
              <a:t>Важливо!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2492896"/>
          <a:ext cx="7272807" cy="356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0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849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536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Кожний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b="0" dirty="0">
                          <a:latin typeface="Times New Roman" pitchFamily="18" charset="0"/>
                          <a:cs typeface="Times New Roman" pitchFamily="18" charset="0"/>
                        </a:rPr>
                        <a:t>Інша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536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Кожного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 Іншої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536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Кожному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 Іншій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38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Зн.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Кожний, кожного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Іншу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14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Ор.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Кожним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 Іншою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038"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( на) кожному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>
                          <a:latin typeface="Times New Roman" pitchFamily="18" charset="0"/>
                          <a:cs typeface="Times New Roman" pitchFamily="18" charset="0"/>
                        </a:rPr>
                        <a:t>( на ) іншій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Прочитайте. Випишіть означальні займенники. Провідміняйте один із них.</a:t>
            </a:r>
          </a:p>
          <a:p>
            <a:pPr marL="0" indent="109538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Дятли є будівельниками пташиного світу. У той час як інші види плетуть гнізда з трави і гілок, дятли проробляють дірки у найтвердіших породах дерев, щоб створити в порожнинах свої гнізда, знайти здобич.</a:t>
            </a:r>
          </a:p>
          <a:p>
            <a:pPr marL="0" indent="109538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Існує понад 220 різних видів дятлів, і всі вони (ну або майже всі) добувають їжу, проробляючи отвори в корі дерев за допомогою свого гострого дзьоба, а потім просовують язик в отвір, щоб дістати комах з-під кори.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Язик дятла дуже добре пристосований для ловлі комах. </a:t>
            </a:r>
          </a:p>
          <a:p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Тренувальна вправа</a:t>
            </a:r>
          </a:p>
        </p:txBody>
      </p:sp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Означальні займенники, як і якісні прикметники, можуть мати короткі форми та повні нестягнені.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Жоден, усяк, кожен</a:t>
            </a:r>
          </a:p>
          <a:p>
            <a:pPr>
              <a:buFont typeface="Wingdings" pitchFamily="2" charset="2"/>
              <a:buChar char="q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Жодний, усякий, кожний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Важливо!</a:t>
            </a:r>
          </a:p>
        </p:txBody>
      </p:sp>
      <p:sp>
        <p:nvSpPr>
          <p:cNvPr id="5" name="Стрелка влево 4"/>
          <p:cNvSpPr/>
          <p:nvPr/>
        </p:nvSpPr>
        <p:spPr>
          <a:xfrm>
            <a:off x="3851920" y="2492896"/>
            <a:ext cx="3672408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Коротка форма</a:t>
            </a:r>
          </a:p>
        </p:txBody>
      </p:sp>
      <p:sp>
        <p:nvSpPr>
          <p:cNvPr id="6" name="Стрелка влево 5"/>
          <p:cNvSpPr/>
          <p:nvPr/>
        </p:nvSpPr>
        <p:spPr>
          <a:xfrm>
            <a:off x="4427984" y="3717032"/>
            <a:ext cx="360040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Повна нестягнена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0" dirty="0">
                <a:effectLst/>
                <a:latin typeface="Times New Roman" pitchFamily="18" charset="0"/>
                <a:cs typeface="Times New Roman" pitchFamily="18" charset="0"/>
              </a:rPr>
              <a:t>Самоперевірка</a:t>
            </a:r>
          </a:p>
        </p:txBody>
      </p:sp>
      <p:pic>
        <p:nvPicPr>
          <p:cNvPr id="4" name="Picture 2" descr="C:\Users\Юрий\Desktop\Займенник\Без названия (1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2143125" cy="2143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Выноска-облако 4"/>
          <p:cNvSpPr/>
          <p:nvPr/>
        </p:nvSpPr>
        <p:spPr>
          <a:xfrm>
            <a:off x="395536" y="1700808"/>
            <a:ext cx="2736304" cy="1800200"/>
          </a:xfrm>
          <a:prstGeom prst="cloudCallout">
            <a:avLst>
              <a:gd name="adj1" fmla="val 81341"/>
              <a:gd name="adj2" fmla="val 38900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 що вказують означальні займенники?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5940152" y="1628800"/>
            <a:ext cx="2808312" cy="1800200"/>
          </a:xfrm>
          <a:prstGeom prst="cloudCallout">
            <a:avLst>
              <a:gd name="adj1" fmla="val -73247"/>
              <a:gd name="adj2" fmla="val 51314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Як змінюються означальні займенники?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323528" y="4365104"/>
            <a:ext cx="2952328" cy="1872208"/>
          </a:xfrm>
          <a:prstGeom prst="cloudCallout">
            <a:avLst>
              <a:gd name="adj1" fmla="val 68510"/>
              <a:gd name="adj2" fmla="val -69646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Наведи приклад означальних займенників?</a:t>
            </a:r>
          </a:p>
        </p:txBody>
      </p:sp>
      <p:sp>
        <p:nvSpPr>
          <p:cNvPr id="8" name="Выноска-облако 7"/>
          <p:cNvSpPr/>
          <p:nvPr/>
        </p:nvSpPr>
        <p:spPr>
          <a:xfrm>
            <a:off x="5724128" y="4365104"/>
            <a:ext cx="3240360" cy="1944216"/>
          </a:xfrm>
          <a:prstGeom prst="cloudCallout">
            <a:avLst>
              <a:gd name="adj1" fmla="val -59168"/>
              <a:gd name="adj2" fmla="val -79368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Які форми мають означальні займенники?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438</Words>
  <Application>Microsoft Office PowerPoint</Application>
  <PresentationFormat>Екран (4:3)</PresentationFormat>
  <Paragraphs>71</Paragraphs>
  <Slides>10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8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Шістнадцяте травня  Класна робота Вказівні та означальні займенники</vt:lpstr>
      <vt:lpstr>Вказівні займенники</vt:lpstr>
      <vt:lpstr>Мовознавча розминка: “ вгадай “ з першого разу…</vt:lpstr>
      <vt:lpstr>Важливо!</vt:lpstr>
      <vt:lpstr>Тренувальна вправа</vt:lpstr>
      <vt:lpstr>Важливо!</vt:lpstr>
      <vt:lpstr>Тренувальна вправа</vt:lpstr>
      <vt:lpstr>Важливо!</vt:lpstr>
      <vt:lpstr>Самоперевірка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Означальні займенники</dc:title>
  <dc:creator>Юрий</dc:creator>
  <cp:lastModifiedBy>Виктория Зайцева</cp:lastModifiedBy>
  <cp:revision>15</cp:revision>
  <dcterms:created xsi:type="dcterms:W3CDTF">2020-05-02T11:36:17Z</dcterms:created>
  <dcterms:modified xsi:type="dcterms:W3CDTF">2023-05-15T04:08:35Z</dcterms:modified>
</cp:coreProperties>
</file>