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71600" y="191321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Чотирнадцяте травня</a:t>
            </a:r>
          </a:p>
          <a:p>
            <a:pPr algn="ctr"/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Класна робота</a:t>
            </a:r>
            <a:endParaRPr lang="uk-U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2895600"/>
            <a:ext cx="525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>
                <a:solidFill>
                  <a:srgbClr val="414A5F"/>
                </a:solidFill>
                <a:latin typeface="Open Sans"/>
              </a:rPr>
              <a:t>Словотвір</a:t>
            </a:r>
            <a:r>
              <a:rPr lang="ru-RU" sz="4400" b="1" dirty="0">
                <a:solidFill>
                  <a:srgbClr val="414A5F"/>
                </a:solidFill>
                <a:latin typeface="Open Sans"/>
              </a:rPr>
              <a:t> </a:t>
            </a:r>
            <a:endParaRPr lang="ru-RU" sz="4400" b="1" dirty="0" smtClean="0">
              <a:solidFill>
                <a:srgbClr val="414A5F"/>
              </a:solidFill>
              <a:latin typeface="Open Sans"/>
            </a:endParaRPr>
          </a:p>
          <a:p>
            <a:pPr algn="ctr"/>
            <a:r>
              <a:rPr lang="ru-RU" sz="4400" b="1" dirty="0" smtClean="0">
                <a:solidFill>
                  <a:srgbClr val="414A5F"/>
                </a:solidFill>
                <a:latin typeface="Open Sans"/>
              </a:rPr>
              <a:t>й </a:t>
            </a:r>
          </a:p>
          <a:p>
            <a:pPr algn="ctr"/>
            <a:r>
              <a:rPr lang="ru-RU" sz="4400" b="1" dirty="0" err="1" smtClean="0">
                <a:solidFill>
                  <a:srgbClr val="414A5F"/>
                </a:solidFill>
                <a:latin typeface="Open Sans"/>
              </a:rPr>
              <a:t>орфографія</a:t>
            </a:r>
            <a:endParaRPr lang="uk-UA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accent2">
                    <a:lumMod val="75000"/>
                  </a:schemeClr>
                </a:solidFill>
              </a:rPr>
              <a:t>Форми слів</a:t>
            </a:r>
            <a:endParaRPr lang="uk-UA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600200"/>
            <a:ext cx="6477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400" b="1" dirty="0" smtClean="0"/>
          </a:p>
          <a:p>
            <a:pPr>
              <a:buNone/>
            </a:pPr>
            <a:r>
              <a:rPr lang="uk-UA" sz="4400" b="1" dirty="0" smtClean="0"/>
              <a:t>Рушник</a:t>
            </a:r>
          </a:p>
          <a:p>
            <a:pPr>
              <a:buNone/>
            </a:pPr>
            <a:r>
              <a:rPr lang="uk-UA" sz="4400" b="1" dirty="0" smtClean="0"/>
              <a:t>Рушник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6200" y="3352800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3886200" y="3200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 smtClean="0"/>
              <a:t>ові</a:t>
            </a:r>
            <a:endParaRPr lang="uk-UA" sz="4000" b="1" dirty="0"/>
          </a:p>
        </p:txBody>
      </p:sp>
      <p:pic>
        <p:nvPicPr>
          <p:cNvPr id="15362" name="Picture 2" descr="C:\Users\Адмін.ПК\Desktop\Рушник_с_орнаментом,_розы_красные_36_см_х_150_см^3b_270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13983">
            <a:off x="4587879" y="3096989"/>
            <a:ext cx="3747700" cy="3287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2">
                    <a:lumMod val="75000"/>
                  </a:schemeClr>
                </a:solidFill>
              </a:rPr>
              <a:t>Спільнокореневі слова</a:t>
            </a:r>
            <a:endParaRPr lang="uk-U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525963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4800" b="1" dirty="0" smtClean="0"/>
              <a:t>Святиня</a:t>
            </a:r>
          </a:p>
          <a:p>
            <a:pPr>
              <a:buNone/>
            </a:pPr>
            <a:endParaRPr lang="uk-UA" sz="4800" b="1" dirty="0" smtClean="0"/>
          </a:p>
          <a:p>
            <a:pPr>
              <a:buNone/>
            </a:pPr>
            <a:r>
              <a:rPr lang="uk-UA" sz="4800" b="1" dirty="0" smtClean="0"/>
              <a:t> Свято</a:t>
            </a:r>
            <a:endParaRPr lang="uk-UA" sz="4800" b="1" dirty="0"/>
          </a:p>
        </p:txBody>
      </p:sp>
      <p:pic>
        <p:nvPicPr>
          <p:cNvPr id="16386" name="Picture 2" descr="C:\Users\Адмін.ПК\Desktop\ua-kor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1524000" cy="952500"/>
          </a:xfrm>
          <a:prstGeom prst="rect">
            <a:avLst/>
          </a:prstGeom>
          <a:noFill/>
        </p:spPr>
      </p:pic>
      <p:pic>
        <p:nvPicPr>
          <p:cNvPr id="11" name="Picture 2" descr="C:\Users\Адмін.ПК\Desktop\ua-kor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657600"/>
            <a:ext cx="1524000" cy="952500"/>
          </a:xfrm>
          <a:prstGeom prst="rect">
            <a:avLst/>
          </a:prstGeom>
          <a:noFill/>
        </p:spPr>
      </p:pic>
      <p:pic>
        <p:nvPicPr>
          <p:cNvPr id="16387" name="Picture 3" descr="C:\Users\Адмін.ПК\Desktop\images.jpg"/>
          <p:cNvPicPr>
            <a:picLocks noChangeAspect="1" noChangeArrowheads="1"/>
          </p:cNvPicPr>
          <p:nvPr/>
        </p:nvPicPr>
        <p:blipFill>
          <a:blip r:embed="rId3"/>
          <a:srcRect l="19231" r="73077" b="74303"/>
          <a:stretch>
            <a:fillRect/>
          </a:stretch>
        </p:blipFill>
        <p:spPr bwMode="auto">
          <a:xfrm>
            <a:off x="2819400" y="1828800"/>
            <a:ext cx="609600" cy="714376"/>
          </a:xfrm>
          <a:prstGeom prst="rect">
            <a:avLst/>
          </a:prstGeom>
          <a:noFill/>
        </p:spPr>
      </p:pic>
      <p:pic>
        <p:nvPicPr>
          <p:cNvPr id="16388" name="Picture 4" descr="C:\Users\Адмін.ПК\Desktop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200400"/>
            <a:ext cx="488858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239000" cy="5943600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Словотвір</a:t>
            </a:r>
            <a:r>
              <a:rPr lang="uk-UA" sz="5400" b="1" dirty="0" smtClean="0">
                <a:solidFill>
                  <a:schemeClr val="accent2">
                    <a:lumMod val="75000"/>
                  </a:schemeClr>
                </a:solidFill>
              </a:rPr>
              <a:t> – розділ науки про мову, що вивчає способи та особливості творення похідних слів.</a:t>
            </a:r>
            <a:endParaRPr lang="uk-U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6781800" cy="4068762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Орфографія </a:t>
            </a:r>
            <a:r>
              <a:rPr lang="uk-UA" sz="5400" b="1" dirty="0" smtClean="0">
                <a:solidFill>
                  <a:schemeClr val="accent2">
                    <a:lumMod val="75000"/>
                  </a:schemeClr>
                </a:solidFill>
              </a:rPr>
              <a:t>– наука про мову, що вивчає правильне написання слів.</a:t>
            </a:r>
            <a:endParaRPr lang="uk-U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971800"/>
            <a:ext cx="7086600" cy="3581400"/>
          </a:xfrm>
        </p:spPr>
        <p:txBody>
          <a:bodyPr>
            <a:normAutofit/>
          </a:bodyPr>
          <a:lstStyle/>
          <a:p>
            <a:pPr algn="l"/>
            <a:r>
              <a:rPr lang="uk-UA" sz="5400" b="1" dirty="0" smtClean="0">
                <a:solidFill>
                  <a:srgbClr val="002060"/>
                </a:solidFill>
              </a:rPr>
              <a:t>Земля – земляний,</a:t>
            </a:r>
            <a:br>
              <a:rPr lang="uk-UA" sz="5400" b="1" dirty="0" smtClean="0">
                <a:solidFill>
                  <a:srgbClr val="002060"/>
                </a:solidFill>
              </a:rPr>
            </a:br>
            <a:r>
              <a:rPr lang="uk-UA" sz="5400" b="1" dirty="0" smtClean="0">
                <a:solidFill>
                  <a:srgbClr val="002060"/>
                </a:solidFill>
              </a:rPr>
              <a:t>ходити – заходити,</a:t>
            </a:r>
            <a:br>
              <a:rPr lang="uk-UA" sz="5400" b="1" dirty="0" smtClean="0">
                <a:solidFill>
                  <a:srgbClr val="002060"/>
                </a:solidFill>
              </a:rPr>
            </a:br>
            <a:r>
              <a:rPr lang="uk-UA" sz="5400" b="1" dirty="0" smtClean="0">
                <a:solidFill>
                  <a:srgbClr val="002060"/>
                </a:solidFill>
              </a:rPr>
              <a:t>день – денний.</a:t>
            </a:r>
            <a:endParaRPr lang="uk-UA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28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Порівняйте подані парами слова. Поміркуйте, яке зі слів кожної пари виникло раніше, а яке утворено від нього. Яке з них, на вашу думку називають похідним? Чому?</a:t>
            </a:r>
            <a:endParaRPr lang="uk-U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2">
                    <a:lumMod val="75000"/>
                  </a:schemeClr>
                </a:solidFill>
              </a:rPr>
              <a:t>СЛОВА</a:t>
            </a:r>
            <a:endParaRPr lang="uk-U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600" b="1" dirty="0" smtClean="0">
                <a:solidFill>
                  <a:srgbClr val="002060"/>
                </a:solidFill>
              </a:rPr>
              <a:t>Непохідні</a:t>
            </a:r>
            <a:endParaRPr lang="uk-UA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0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uk-UA" sz="3500" b="1" dirty="0" smtClean="0">
                <a:solidFill>
                  <a:schemeClr val="accent3">
                    <a:lumMod val="50000"/>
                  </a:schemeClr>
                </a:solidFill>
              </a:rPr>
              <a:t>Їх будова не </a:t>
            </a:r>
            <a:r>
              <a:rPr lang="uk-UA" sz="3500" b="1" dirty="0" err="1" smtClean="0">
                <a:solidFill>
                  <a:schemeClr val="accent3">
                    <a:lumMod val="50000"/>
                  </a:schemeClr>
                </a:solidFill>
              </a:rPr>
              <a:t>пов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’</a:t>
            </a:r>
            <a:r>
              <a:rPr lang="uk-UA" sz="3500" b="1" dirty="0" err="1" smtClean="0">
                <a:solidFill>
                  <a:schemeClr val="accent3">
                    <a:lumMod val="50000"/>
                  </a:schemeClr>
                </a:solidFill>
              </a:rPr>
              <a:t>язується</a:t>
            </a:r>
            <a:r>
              <a:rPr lang="uk-UA" sz="3500" b="1" dirty="0" smtClean="0">
                <a:solidFill>
                  <a:schemeClr val="accent3">
                    <a:lumMod val="50000"/>
                  </a:schemeClr>
                </a:solidFill>
              </a:rPr>
              <a:t> з іншими спільнокореневими словами, а основи складаються лише з кореня.</a:t>
            </a:r>
          </a:p>
          <a:p>
            <a:pPr>
              <a:buNone/>
            </a:pPr>
            <a:endParaRPr lang="uk-UA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 </a:t>
            </a:r>
            <a:r>
              <a:rPr lang="uk-UA" sz="3300" b="1" dirty="0" smtClean="0">
                <a:solidFill>
                  <a:srgbClr val="7030A0"/>
                </a:solidFill>
              </a:rPr>
              <a:t>Сніг, ліс, знати, вечір, сон</a:t>
            </a:r>
          </a:p>
          <a:p>
            <a:pPr>
              <a:buNone/>
            </a:pPr>
            <a:endParaRPr lang="uk-UA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rgbClr val="002060"/>
                </a:solidFill>
              </a:rPr>
              <a:t>Похідні</a:t>
            </a:r>
          </a:p>
          <a:p>
            <a:pPr>
              <a:buNone/>
            </a:pPr>
            <a:r>
              <a:rPr lang="uk-UA" sz="3500" b="1" dirty="0" smtClean="0">
                <a:solidFill>
                  <a:schemeClr val="accent3">
                    <a:lumMod val="50000"/>
                  </a:schemeClr>
                </a:solidFill>
              </a:rPr>
              <a:t>Походять від інших слів, і спосіб їхнього творення можна простежити.</a:t>
            </a:r>
          </a:p>
          <a:p>
            <a:pPr>
              <a:buNone/>
            </a:pPr>
            <a:endParaRPr lang="uk-UA" sz="33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uk-UA" sz="3000" b="1" dirty="0" smtClean="0">
                <a:solidFill>
                  <a:srgbClr val="7030A0"/>
                </a:solidFill>
              </a:rPr>
              <a:t>Листопад, голосок, припічок, словечко</a:t>
            </a:r>
            <a:endParaRPr lang="uk-UA" sz="3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315200" cy="1981200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Випишіть послідовно слова у дві колонки: 1) непохідні; 2) похідні.</a:t>
            </a:r>
            <a:b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Виділені слова розберіть за будовою.</a:t>
            </a:r>
            <a:endParaRPr lang="uk-U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000" b="1" dirty="0" smtClean="0">
                <a:solidFill>
                  <a:srgbClr val="002060"/>
                </a:solidFill>
              </a:rPr>
              <a:t>День, </a:t>
            </a:r>
            <a:r>
              <a:rPr lang="uk-UA" sz="4000" b="1" u="sng" dirty="0" smtClean="0">
                <a:solidFill>
                  <a:srgbClr val="002060"/>
                </a:solidFill>
              </a:rPr>
              <a:t>осінній</a:t>
            </a:r>
            <a:r>
              <a:rPr lang="uk-UA" sz="4000" b="1" dirty="0" smtClean="0">
                <a:solidFill>
                  <a:srgbClr val="002060"/>
                </a:solidFill>
              </a:rPr>
              <a:t>, нога, співак, ікра, парк, </a:t>
            </a:r>
            <a:r>
              <a:rPr lang="uk-UA" sz="4000" b="1" u="sng" dirty="0" smtClean="0">
                <a:solidFill>
                  <a:srgbClr val="002060"/>
                </a:solidFill>
              </a:rPr>
              <a:t>перехід</a:t>
            </a:r>
            <a:r>
              <a:rPr lang="uk-UA" sz="4000" b="1" dirty="0" smtClean="0">
                <a:solidFill>
                  <a:srgbClr val="002060"/>
                </a:solidFill>
              </a:rPr>
              <a:t>, ракета, кінотеатр, океан.</a:t>
            </a:r>
            <a:endParaRPr lang="uk-UA" sz="4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40386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КЛЮЧ. 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Підкресліть у словах першої колонки 1 букву. Якщо завдання виконано правильно, то з підкреслених букв прочитаєте назву річки, на березі якої стоїть 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</a:rPr>
              <a:t>пам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’</a:t>
            </a:r>
            <a:r>
              <a:rPr lang="uk-UA" sz="2800" b="1" dirty="0" err="1" smtClean="0">
                <a:solidFill>
                  <a:schemeClr val="accent2">
                    <a:lumMod val="75000"/>
                  </a:schemeClr>
                </a:solidFill>
              </a:rPr>
              <a:t>ятник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 Т.Шевченку.</a:t>
            </a:r>
            <a:endParaRPr lang="uk-U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Office Theme</vt:lpstr>
      <vt:lpstr>Презентация PowerPoint</vt:lpstr>
      <vt:lpstr>Форми слів</vt:lpstr>
      <vt:lpstr>Спільнокореневі слова</vt:lpstr>
      <vt:lpstr>Словотвір – розділ науки про мову, що вивчає способи та особливості творення похідних слів.</vt:lpstr>
      <vt:lpstr>Орфографія – наука про мову, що вивчає правильне написання слів.</vt:lpstr>
      <vt:lpstr>Земля – земляний, ходити – заходити, день – денний.</vt:lpstr>
      <vt:lpstr>СЛОВА</vt:lpstr>
      <vt:lpstr>Випишіть послідовно слова у дві колонки: 1) непохідні; 2) похідні. Виділені слова розберіть за будовою.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Адмін</dc:creator>
  <cp:lastModifiedBy>User</cp:lastModifiedBy>
  <cp:revision>26</cp:revision>
  <dcterms:created xsi:type="dcterms:W3CDTF">2017-11-21T11:59:19Z</dcterms:created>
  <dcterms:modified xsi:type="dcterms:W3CDTF">2024-05-13T17:25:40Z</dcterms:modified>
</cp:coreProperties>
</file>