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6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99DE8-BB0C-4E0F-8589-3F172551934B}" v="422" dt="2021-06-14T07:23:4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12.12.2022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pPr/>
              <a:t>12.12.2022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onlyart.org.ua/biographies-poets-and-writers/hvylovyj-mykola-biografiya/" TargetMode="External"/><Relationship Id="rId2" Type="http://schemas.openxmlformats.org/officeDocument/2006/relationships/hyperlink" Target="http://mikola-xvilovij.blogspot.com/2012/06/blog-pos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wikipedia.org/wiki/%D0%A3%D0%BA%D1%80%D0%B0%D1%97%D0%BD%D1%81%D1%8C%D0%BA%D0%B0_%D0%A0%D0%B0%D0%B4%D1%8F%D0%BD%D1%81%D1%8C%D0%BA%D0%B0_%D0%A1%D0%BE%D1%86%D1%96%D0%B0%D0%BB%D1%96%D1%81%D1%82%D0%B8%D1%87%D0%BD%D0%B0_%D0%A0%D0%B5%D1%81%D0%BF%D1%83%D0%B1%D0%BB%D1%96%D0%BA%D0%B0" TargetMode="External"/><Relationship Id="rId2" Type="http://schemas.openxmlformats.org/officeDocument/2006/relationships/hyperlink" Target="https://uk.wikipedia.org/wiki/%D0%A5%D0%B0%D1%80%D0%BA%D1%96%D0%B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64614" y="1783959"/>
            <a:ext cx="4087306" cy="2889114"/>
          </a:xfrm>
        </p:spPr>
        <p:txBody>
          <a:bodyPr anchor="b">
            <a:normAutofit/>
          </a:bodyPr>
          <a:lstStyle/>
          <a:p>
            <a:pPr algn="l"/>
            <a:r>
              <a:rPr lang="ru-RU" sz="5400">
                <a:cs typeface="Calibri Light"/>
              </a:rPr>
              <a:t>Микола Хвильовий - біографія</a:t>
            </a:r>
            <a:endParaRPr lang="ru-RU" sz="5400"/>
          </a:p>
        </p:txBody>
      </p:sp>
      <p:sp>
        <p:nvSpPr>
          <p:cNvPr id="3" name="Подзаголовок 2"/>
          <p:cNvSpPr>
            <a:spLocks noGrp="1"/>
          </p:cNvSpPr>
          <p:nvPr>
            <p:ph type="subTitle" idx="1"/>
          </p:nvPr>
        </p:nvSpPr>
        <p:spPr>
          <a:xfrm>
            <a:off x="7464612" y="4750893"/>
            <a:ext cx="4087305" cy="1147863"/>
          </a:xfrm>
        </p:spPr>
        <p:txBody>
          <a:bodyPr vert="horz" lIns="91440" tIns="45720" rIns="91440" bIns="45720" rtlCol="0" anchor="t">
            <a:normAutofit/>
          </a:bodyPr>
          <a:lstStyle/>
          <a:p>
            <a:pPr algn="l"/>
            <a:endParaRPr lang="ru-RU" sz="2000" dirty="0"/>
          </a:p>
        </p:txBody>
      </p:sp>
      <p:sp>
        <p:nvSpPr>
          <p:cNvPr id="9" name="Freeform: Shape 8">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4" descr="Изображение выглядит как текст, человек, стена, мужчина&#10;&#10;Автоматически созданное описание">
            <a:extLst>
              <a:ext uri="{FF2B5EF4-FFF2-40B4-BE49-F238E27FC236}">
                <a16:creationId xmlns="" xmlns:a16="http://schemas.microsoft.com/office/drawing/2014/main" id="{D99EBF66-DD76-44B0-A410-8414B408D771}"/>
              </a:ext>
            </a:extLst>
          </p:cNvPr>
          <p:cNvPicPr>
            <a:picLocks noChangeAspect="1"/>
          </p:cNvPicPr>
          <p:nvPr/>
        </p:nvPicPr>
        <p:blipFill rotWithShape="1">
          <a:blip r:embed="rId2" cstate="print"/>
          <a:srcRect r="-2" b="150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 xmlns:p14="http://schemas.microsoft.com/office/powerpoint/2010/main" val="1351651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8A4132F-DEC6-4332-A00C-A11AD4519B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7" descr="Изображение выглядит как текст, доска&#10;&#10;Автоматически созданное описание">
            <a:extLst>
              <a:ext uri="{FF2B5EF4-FFF2-40B4-BE49-F238E27FC236}">
                <a16:creationId xmlns="" xmlns:a16="http://schemas.microsoft.com/office/drawing/2014/main" id="{833F8D21-A358-4C20-88DD-5E39DD3A8778}"/>
              </a:ext>
            </a:extLst>
          </p:cNvPr>
          <p:cNvPicPr>
            <a:picLocks noChangeAspect="1"/>
          </p:cNvPicPr>
          <p:nvPr/>
        </p:nvPicPr>
        <p:blipFill>
          <a:blip r:embed="rId2" cstate="print"/>
          <a:stretch>
            <a:fillRect/>
          </a:stretch>
        </p:blipFill>
        <p:spPr>
          <a:xfrm>
            <a:off x="7092985" y="2240618"/>
            <a:ext cx="4260814" cy="3195610"/>
          </a:xfrm>
          <a:prstGeom prst="rect">
            <a:avLst/>
          </a:prstGeom>
        </p:spPr>
      </p:pic>
      <p:sp>
        <p:nvSpPr>
          <p:cNvPr id="26" name="Freeform: Shape 25">
            <a:extLst>
              <a:ext uri="{FF2B5EF4-FFF2-40B4-BE49-F238E27FC236}">
                <a16:creationId xmlns="" xmlns:a16="http://schemas.microsoft.com/office/drawing/2014/main" id="{64965EAE-E41A-435F-B993-07E824B6C9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 xmlns:a16="http://schemas.microsoft.com/office/drawing/2014/main" id="{152F8994-E6D4-4311-9548-C3607BC436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B2E28159-2B91-418A-97F4-A52439F3D970}"/>
              </a:ext>
            </a:extLst>
          </p:cNvPr>
          <p:cNvSpPr>
            <a:spLocks noGrp="1"/>
          </p:cNvSpPr>
          <p:nvPr>
            <p:ph type="title"/>
          </p:nvPr>
        </p:nvSpPr>
        <p:spPr>
          <a:xfrm>
            <a:off x="838199" y="365125"/>
            <a:ext cx="5529943" cy="1325563"/>
          </a:xfrm>
        </p:spPr>
        <p:txBody>
          <a:bodyPr>
            <a:normAutofit/>
          </a:bodyPr>
          <a:lstStyle/>
          <a:p>
            <a:r>
              <a:rPr lang="ru-RU" dirty="0" err="1">
                <a:cs typeface="Calibri Light"/>
              </a:rPr>
              <a:t>Творча</a:t>
            </a:r>
            <a:r>
              <a:rPr lang="ru-RU" dirty="0">
                <a:cs typeface="Calibri Light"/>
              </a:rPr>
              <a:t> </a:t>
            </a:r>
            <a:r>
              <a:rPr lang="ru-RU" dirty="0" err="1">
                <a:cs typeface="Calibri Light"/>
              </a:rPr>
              <a:t>діяльність</a:t>
            </a:r>
            <a:endParaRPr lang="ru-RU" dirty="0" err="1"/>
          </a:p>
        </p:txBody>
      </p:sp>
      <p:sp>
        <p:nvSpPr>
          <p:cNvPr id="3" name="Объект 2">
            <a:extLst>
              <a:ext uri="{FF2B5EF4-FFF2-40B4-BE49-F238E27FC236}">
                <a16:creationId xmlns="" xmlns:a16="http://schemas.microsoft.com/office/drawing/2014/main" id="{D47C8896-2622-49E4-A4BC-437949B84AB0}"/>
              </a:ext>
            </a:extLst>
          </p:cNvPr>
          <p:cNvSpPr>
            <a:spLocks noGrp="1"/>
          </p:cNvSpPr>
          <p:nvPr>
            <p:ph idx="1"/>
          </p:nvPr>
        </p:nvSpPr>
        <p:spPr>
          <a:xfrm>
            <a:off x="838199" y="1825625"/>
            <a:ext cx="4128169" cy="3399518"/>
          </a:xfrm>
        </p:spPr>
        <p:txBody>
          <a:bodyPr vert="horz" lIns="91440" tIns="45720" rIns="91440" bIns="45720" rtlCol="0">
            <a:normAutofit/>
          </a:bodyPr>
          <a:lstStyle/>
          <a:p>
            <a:r>
              <a:rPr lang="ru-RU" sz="1900">
                <a:ea typeface="+mn-lt"/>
                <a:cs typeface="+mn-lt"/>
              </a:rPr>
              <a:t>Перший вірш Миколи Хвильового «Я тепер покохав город» був надрукований у Харкові в 1919 році </a:t>
            </a:r>
          </a:p>
          <a:p>
            <a:r>
              <a:rPr lang="ru-RU" sz="1900">
                <a:ea typeface="+mn-lt"/>
                <a:cs typeface="+mn-lt"/>
              </a:rPr>
              <a:t>Перші твори позначені впливами романтизму та імпресіонізму, проте якнайповніше свій талант Хвильовий розкрив в жанрі новели чи оповідання (переважно короткого, з виразним лірико-романтичним чи імпресіоністичним забарвленням).</a:t>
            </a:r>
            <a:endParaRPr lang="ru-RU" sz="1900">
              <a:cs typeface="Calibri" panose="020F0502020204030204"/>
            </a:endParaRPr>
          </a:p>
        </p:txBody>
      </p:sp>
    </p:spTree>
    <p:extLst>
      <p:ext uri="{BB962C8B-B14F-4D97-AF65-F5344CB8AC3E}">
        <p14:creationId xmlns="" xmlns:p14="http://schemas.microsoft.com/office/powerpoint/2010/main" val="35412881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6F9E488-0718-4E1E-9D12-26779F606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09BE6F6B-19BD-443C-8FB0-FA45F13F95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4BEC6EBF-FBC3-4D1F-AA55-A58A19919069}"/>
              </a:ext>
            </a:extLst>
          </p:cNvPr>
          <p:cNvSpPr>
            <a:spLocks noGrp="1"/>
          </p:cNvSpPr>
          <p:nvPr>
            <p:ph type="title"/>
          </p:nvPr>
        </p:nvSpPr>
        <p:spPr>
          <a:xfrm>
            <a:off x="811033" y="1487285"/>
            <a:ext cx="5573478" cy="2877981"/>
          </a:xfrm>
        </p:spPr>
        <p:txBody>
          <a:bodyPr vert="horz" lIns="91440" tIns="45720" rIns="91440" bIns="45720" rtlCol="0" anchor="b">
            <a:normAutofit/>
          </a:bodyPr>
          <a:lstStyle/>
          <a:p>
            <a:pPr algn="r"/>
            <a:r>
              <a:rPr lang="en-US" sz="2900" kern="1200" dirty="0" err="1">
                <a:solidFill>
                  <a:schemeClr val="bg1"/>
                </a:solidFill>
                <a:latin typeface="+mj-lt"/>
                <a:ea typeface="+mj-ea"/>
                <a:cs typeface="+mj-cs"/>
              </a:rPr>
              <a:t>Збірка</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його</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прозових</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творів</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Сині</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етюди</a:t>
            </a:r>
            <a:r>
              <a:rPr lang="en-US" sz="2900" kern="1200" dirty="0">
                <a:solidFill>
                  <a:schemeClr val="bg1"/>
                </a:solidFill>
                <a:latin typeface="+mj-lt"/>
                <a:ea typeface="+mj-ea"/>
                <a:cs typeface="+mj-cs"/>
              </a:rPr>
              <a:t>» (1923) </a:t>
            </a:r>
            <a:r>
              <a:rPr lang="en-US" sz="2900" kern="1200" dirty="0" err="1">
                <a:solidFill>
                  <a:schemeClr val="bg1"/>
                </a:solidFill>
                <a:latin typeface="+mj-lt"/>
                <a:ea typeface="+mj-ea"/>
                <a:cs typeface="+mj-cs"/>
              </a:rPr>
              <a:t>стала</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якісно</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новим</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етапом</a:t>
            </a:r>
            <a:r>
              <a:rPr lang="en-US" sz="2900" kern="1200" dirty="0">
                <a:solidFill>
                  <a:schemeClr val="bg1"/>
                </a:solidFill>
                <a:latin typeface="+mj-lt"/>
                <a:ea typeface="+mj-ea"/>
                <a:cs typeface="+mj-cs"/>
              </a:rPr>
              <a:t> у </a:t>
            </a:r>
            <a:r>
              <a:rPr lang="en-US" sz="2900" kern="1200" dirty="0" err="1">
                <a:solidFill>
                  <a:schemeClr val="bg1"/>
                </a:solidFill>
                <a:latin typeface="+mj-lt"/>
                <a:ea typeface="+mj-ea"/>
                <a:cs typeface="+mj-cs"/>
              </a:rPr>
              <a:t>розвитку</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тогочасної</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української</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літератури</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відкрила</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для</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неї</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нові</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естетичні</a:t>
            </a:r>
            <a:r>
              <a:rPr lang="en-US" sz="2900" kern="1200" dirty="0">
                <a:solidFill>
                  <a:schemeClr val="bg1"/>
                </a:solidFill>
                <a:latin typeface="+mj-lt"/>
                <a:ea typeface="+mj-ea"/>
                <a:cs typeface="+mj-cs"/>
              </a:rPr>
              <a:t> </a:t>
            </a:r>
            <a:r>
              <a:rPr lang="en-US" sz="2900" kern="1200" dirty="0" err="1">
                <a:solidFill>
                  <a:schemeClr val="bg1"/>
                </a:solidFill>
                <a:latin typeface="+mj-lt"/>
                <a:ea typeface="+mj-ea"/>
                <a:cs typeface="+mj-cs"/>
              </a:rPr>
              <a:t>обрії</a:t>
            </a:r>
            <a:endParaRPr lang="en-US" sz="2900" kern="1200" dirty="0" err="1">
              <a:solidFill>
                <a:schemeClr val="bg1"/>
              </a:solidFill>
              <a:latin typeface="+mj-lt"/>
              <a:cs typeface="Calibri Light"/>
            </a:endParaRPr>
          </a:p>
        </p:txBody>
      </p:sp>
      <p:grpSp>
        <p:nvGrpSpPr>
          <p:cNvPr id="12" name="Group 11">
            <a:extLst>
              <a:ext uri="{FF2B5EF4-FFF2-40B4-BE49-F238E27FC236}">
                <a16:creationId xmlns="" xmlns:a16="http://schemas.microsoft.com/office/drawing/2014/main" id="{C0E9D773-7FEB-49A7-9CC0-76B8FC8956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40080" y="640080"/>
            <a:ext cx="1128382" cy="847206"/>
            <a:chOff x="5307830" y="325570"/>
            <a:chExt cx="1128382" cy="847206"/>
          </a:xfrm>
        </p:grpSpPr>
        <p:sp>
          <p:nvSpPr>
            <p:cNvPr id="13" name="Freeform 5">
              <a:extLst>
                <a:ext uri="{FF2B5EF4-FFF2-40B4-BE49-F238E27FC236}">
                  <a16:creationId xmlns="" xmlns:a16="http://schemas.microsoft.com/office/drawing/2014/main" id="{38E76DE4-15F2-442B-A21D-7E4E54A015E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 xmlns:a16="http://schemas.microsoft.com/office/drawing/2014/main" id="{1AE5C0EE-AE74-4F67-BE75-9859C73C4B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3" name="Рисунок 3" descr="Изображение выглядит как текст&#10;&#10;Автоматически созданное описание">
            <a:extLst>
              <a:ext uri="{FF2B5EF4-FFF2-40B4-BE49-F238E27FC236}">
                <a16:creationId xmlns="" xmlns:a16="http://schemas.microsoft.com/office/drawing/2014/main" id="{7DECA9B3-5C84-4C79-9E90-E68218AC2067}"/>
              </a:ext>
            </a:extLst>
          </p:cNvPr>
          <p:cNvPicPr>
            <a:picLocks noChangeAspect="1"/>
          </p:cNvPicPr>
          <p:nvPr/>
        </p:nvPicPr>
        <p:blipFill>
          <a:blip r:embed="rId2" cstate="print"/>
          <a:stretch>
            <a:fillRect/>
          </a:stretch>
        </p:blipFill>
        <p:spPr>
          <a:xfrm>
            <a:off x="8656741" y="1527408"/>
            <a:ext cx="2732232" cy="3848629"/>
          </a:xfrm>
          <a:prstGeom prst="rect">
            <a:avLst/>
          </a:prstGeom>
        </p:spPr>
      </p:pic>
    </p:spTree>
    <p:extLst>
      <p:ext uri="{BB962C8B-B14F-4D97-AF65-F5344CB8AC3E}">
        <p14:creationId xmlns="" xmlns:p14="http://schemas.microsoft.com/office/powerpoint/2010/main" val="20519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 xmlns:a16="http://schemas.microsoft.com/office/drawing/2014/main" id="{FA292F9A-B8C3-45F7-8933-955569584896}"/>
              </a:ext>
            </a:extLst>
          </p:cNvPr>
          <p:cNvSpPr>
            <a:spLocks noGrp="1"/>
          </p:cNvSpPr>
          <p:nvPr>
            <p:ph type="title"/>
          </p:nvPr>
        </p:nvSpPr>
        <p:spPr>
          <a:xfrm>
            <a:off x="804672" y="640080"/>
            <a:ext cx="3282696" cy="5257800"/>
          </a:xfrm>
        </p:spPr>
        <p:txBody>
          <a:bodyPr>
            <a:normAutofit/>
          </a:bodyPr>
          <a:lstStyle/>
          <a:p>
            <a:r>
              <a:rPr lang="ru-RU" sz="4100">
                <a:solidFill>
                  <a:schemeClr val="bg1"/>
                </a:solidFill>
                <a:cs typeface="Calibri Light"/>
              </a:rPr>
              <a:t>Етапи еволюції творчості письменника</a:t>
            </a:r>
            <a:endParaRPr lang="ru-RU" sz="4100">
              <a:solidFill>
                <a:schemeClr val="bg1"/>
              </a:solidFill>
            </a:endParaRPr>
          </a:p>
        </p:txBody>
      </p:sp>
      <p:sp>
        <p:nvSpPr>
          <p:cNvPr id="3" name="Объект 2">
            <a:extLst>
              <a:ext uri="{FF2B5EF4-FFF2-40B4-BE49-F238E27FC236}">
                <a16:creationId xmlns="" xmlns:a16="http://schemas.microsoft.com/office/drawing/2014/main" id="{0A1C3260-C76A-4298-B464-0E394A594AF9}"/>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ru-RU" sz="2400">
                <a:ea typeface="+mn-lt"/>
                <a:cs typeface="+mn-lt"/>
              </a:rPr>
              <a:t>Перший — це романтична, лірико-імпресіоністична, в основному безсюжетна проза. </a:t>
            </a:r>
          </a:p>
          <a:p>
            <a:r>
              <a:rPr lang="ru-RU" sz="2400">
                <a:ea typeface="+mn-lt"/>
                <a:cs typeface="+mn-lt"/>
              </a:rPr>
              <a:t>Другий, початок якого можна датувати приблизно 1926—1927 роками, це період поступового переходу до врівноваженішої конкретно-реалістичної манери письма, опанування майстерністю сюжетобудови у великих прозових формах, а водночас і посилення іронічних, сатиричних інтонацій</a:t>
            </a:r>
            <a:endParaRPr lang="ru-RU" sz="2400">
              <a:cs typeface="Calibri"/>
            </a:endParaRPr>
          </a:p>
        </p:txBody>
      </p:sp>
    </p:spTree>
    <p:extLst>
      <p:ext uri="{BB962C8B-B14F-4D97-AF65-F5344CB8AC3E}">
        <p14:creationId xmlns="" xmlns:p14="http://schemas.microsoft.com/office/powerpoint/2010/main" val="389920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A397E3E-B90C-4D82-BAAA-36F7AC6A45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 xmlns:a16="http://schemas.microsoft.com/office/drawing/2014/main" id="{E16C8D8F-10E9-4498-ABDB-0F923F8B68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 xmlns:a16="http://schemas.microsoft.com/office/drawing/2014/main" id="{1E5A83E3-8A11-4492-BB6E-F5F2240316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 xmlns:a16="http://schemas.microsoft.com/office/drawing/2014/main" id="{8CF5E676-CA04-4CED-9F1E-5026ED66E6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 xmlns:a16="http://schemas.microsoft.com/office/drawing/2014/main" id="{6BA9E676-A8FC-4C2F-8D78-C13ED8ABD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16">
            <a:extLst>
              <a:ext uri="{FF2B5EF4-FFF2-40B4-BE49-F238E27FC236}">
                <a16:creationId xmlns="" xmlns:a16="http://schemas.microsoft.com/office/drawing/2014/main" id="{A2B5CBEA-F125-49B6-8335-227C325B1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Shape 18">
            <a:extLst>
              <a:ext uri="{FF2B5EF4-FFF2-40B4-BE49-F238E27FC236}">
                <a16:creationId xmlns="" xmlns:a16="http://schemas.microsoft.com/office/drawing/2014/main" id="{EECD79B5-5FC5-495F-BFD6-346C16E787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a:extLst>
              <a:ext uri="{FF2B5EF4-FFF2-40B4-BE49-F238E27FC236}">
                <a16:creationId xmlns="" xmlns:a16="http://schemas.microsoft.com/office/drawing/2014/main" id="{2C1D3151-5F97-4860-B56C-C98BD62CC2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32D9D048-3063-435A-8C23-26C1907E9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DE96824-E506-4448-8704-5EC7BF7BC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E9DBD36-AE8F-44D6-9DC6-44FA4FC1FFB3}"/>
              </a:ext>
            </a:extLst>
          </p:cNvPr>
          <p:cNvSpPr>
            <a:spLocks noGrp="1"/>
          </p:cNvSpPr>
          <p:nvPr>
            <p:ph type="title"/>
          </p:nvPr>
        </p:nvSpPr>
        <p:spPr>
          <a:xfrm>
            <a:off x="2381534" y="1344304"/>
            <a:ext cx="7451678" cy="4367702"/>
          </a:xfrm>
        </p:spPr>
        <p:txBody>
          <a:bodyPr vert="horz" lIns="91440" tIns="45720" rIns="91440" bIns="45720" rtlCol="0" anchor="b">
            <a:normAutofit/>
          </a:bodyPr>
          <a:lstStyle/>
          <a:p>
            <a:pPr algn="ctr"/>
            <a:r>
              <a:rPr lang="en-US" sz="3200" kern="1200" dirty="0" err="1">
                <a:solidFill>
                  <a:schemeClr val="bg1"/>
                </a:solidFill>
                <a:latin typeface="+mj-lt"/>
                <a:ea typeface="+mj-ea"/>
                <a:cs typeface="+mj-cs"/>
              </a:rPr>
              <a:t>Упродовж</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усього</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творчого</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шляху</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письменника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однією</a:t>
            </a:r>
            <a:r>
              <a:rPr lang="en-US" sz="3200" kern="1200" dirty="0">
                <a:solidFill>
                  <a:schemeClr val="bg1"/>
                </a:solidFill>
                <a:latin typeface="+mj-lt"/>
                <a:ea typeface="+mj-ea"/>
                <a:cs typeface="+mj-cs"/>
              </a:rPr>
              <a:t> з </a:t>
            </a:r>
            <a:r>
              <a:rPr lang="en-US" sz="3200" kern="1200" dirty="0" err="1">
                <a:solidFill>
                  <a:schemeClr val="bg1"/>
                </a:solidFill>
                <a:latin typeface="+mj-lt"/>
                <a:ea typeface="+mj-ea"/>
                <a:cs typeface="+mj-cs"/>
              </a:rPr>
              <a:t>найважливіших</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для</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нього</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була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проблема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розбіжності</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мрії</a:t>
            </a:r>
            <a:r>
              <a:rPr lang="en-US" sz="3200" kern="1200" dirty="0">
                <a:solidFill>
                  <a:schemeClr val="bg1"/>
                </a:solidFill>
                <a:latin typeface="+mj-lt"/>
                <a:ea typeface="+mj-ea"/>
                <a:cs typeface="+mj-cs"/>
              </a:rPr>
              <a:t> і </a:t>
            </a:r>
            <a:r>
              <a:rPr lang="en-US" sz="3200" kern="1200" dirty="0" err="1">
                <a:solidFill>
                  <a:schemeClr val="bg1"/>
                </a:solidFill>
                <a:latin typeface="+mj-lt"/>
                <a:ea typeface="+mj-ea"/>
                <a:cs typeface="+mj-cs"/>
              </a:rPr>
              <a:t>дійсності</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Основним</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композиційним</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принципом</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таких</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новел</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як</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Синій</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листопад</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Арабески</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Дорога</a:t>
            </a:r>
            <a:r>
              <a:rPr lang="en-US" sz="3200" kern="1200" dirty="0">
                <a:solidFill>
                  <a:schemeClr val="bg1"/>
                </a:solidFill>
                <a:latin typeface="+mj-lt"/>
                <a:ea typeface="+mj-ea"/>
                <a:cs typeface="+mj-cs"/>
              </a:rPr>
              <a:t> й </a:t>
            </a:r>
            <a:r>
              <a:rPr lang="en-US" sz="3200" kern="1200" dirty="0" err="1">
                <a:solidFill>
                  <a:schemeClr val="bg1"/>
                </a:solidFill>
                <a:latin typeface="+mj-lt"/>
                <a:ea typeface="+mj-ea"/>
                <a:cs typeface="+mj-cs"/>
              </a:rPr>
              <a:t>ластівка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та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ін</a:t>
            </a:r>
            <a:r>
              <a:rPr lang="en-US" sz="3200" kern="1200" dirty="0" smtClean="0">
                <a:solidFill>
                  <a:schemeClr val="bg1"/>
                </a:solidFill>
                <a:latin typeface="+mj-lt"/>
                <a:ea typeface="+mj-ea"/>
                <a:cs typeface="+mj-cs"/>
              </a:rPr>
              <a:t>.</a:t>
            </a:r>
            <a:r>
              <a:rPr lang="uk-UA" sz="3200" kern="1200" dirty="0" smtClean="0">
                <a:solidFill>
                  <a:schemeClr val="bg1"/>
                </a:solidFill>
                <a:latin typeface="+mj-lt"/>
                <a:ea typeface="+mj-ea"/>
                <a:cs typeface="+mj-cs"/>
              </a:rPr>
              <a:t>,</a:t>
            </a:r>
            <a:r>
              <a:rPr lang="en-US" sz="3200" kern="1200" dirty="0" smtClean="0">
                <a:solidFill>
                  <a:schemeClr val="bg1"/>
                </a:solidFill>
                <a:latin typeface="+mj-lt"/>
                <a:ea typeface="+mj-ea"/>
                <a:cs typeface="+mj-cs"/>
              </a:rPr>
              <a:t> </a:t>
            </a:r>
            <a:r>
              <a:rPr lang="en-US" sz="3200" kern="1200" dirty="0">
                <a:solidFill>
                  <a:schemeClr val="bg1"/>
                </a:solidFill>
                <a:latin typeface="+mj-lt"/>
                <a:ea typeface="+mj-ea"/>
                <a:cs typeface="+mj-cs"/>
              </a:rPr>
              <a:t>є </a:t>
            </a:r>
            <a:r>
              <a:rPr lang="en-US" sz="3200" kern="1200" dirty="0" err="1">
                <a:solidFill>
                  <a:schemeClr val="bg1"/>
                </a:solidFill>
                <a:latin typeface="+mj-lt"/>
                <a:ea typeface="+mj-ea"/>
                <a:cs typeface="+mj-cs"/>
              </a:rPr>
              <a:t>бінарне</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протиставлення</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сцен</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реальних</a:t>
            </a:r>
            <a:r>
              <a:rPr lang="en-US" sz="3200" kern="1200" dirty="0">
                <a:solidFill>
                  <a:schemeClr val="bg1"/>
                </a:solidFill>
                <a:latin typeface="+mj-lt"/>
                <a:ea typeface="+mj-ea"/>
                <a:cs typeface="+mj-cs"/>
              </a:rPr>
              <a:t> і </a:t>
            </a:r>
            <a:r>
              <a:rPr lang="en-US" sz="3200" kern="1200" dirty="0" err="1">
                <a:solidFill>
                  <a:schemeClr val="bg1"/>
                </a:solidFill>
                <a:latin typeface="+mj-lt"/>
                <a:ea typeface="+mj-ea"/>
                <a:cs typeface="+mj-cs"/>
              </a:rPr>
              <a:t>вимріяних</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романтичних</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злетів</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та</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реальних</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приземлень</a:t>
            </a:r>
            <a:r>
              <a:rPr lang="en-US" sz="3200" kern="1200" dirty="0">
                <a:solidFill>
                  <a:schemeClr val="bg1"/>
                </a:solidFill>
                <a:latin typeface="+mj-lt"/>
                <a:ea typeface="+mj-ea"/>
                <a:cs typeface="+mj-cs"/>
              </a:rPr>
              <a:t>. </a:t>
            </a:r>
            <a:endParaRPr lang="en-US" sz="3200" kern="1200" dirty="0">
              <a:solidFill>
                <a:schemeClr val="bg1"/>
              </a:solidFill>
              <a:latin typeface="+mj-lt"/>
              <a:cs typeface="Calibri Light"/>
            </a:endParaRPr>
          </a:p>
        </p:txBody>
      </p:sp>
      <p:sp>
        <p:nvSpPr>
          <p:cNvPr id="27" name="Oval 26">
            <a:extLst>
              <a:ext uri="{FF2B5EF4-FFF2-40B4-BE49-F238E27FC236}">
                <a16:creationId xmlns="" xmlns:a16="http://schemas.microsoft.com/office/drawing/2014/main" id="{4D1A5E71-B6B6-486A-8CDC-C7ABD9B90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 xmlns:a16="http://schemas.microsoft.com/office/drawing/2014/main" id="{B6C541AE-9B02-44C0-B8C6-B2DEA7ED3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54090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 xmlns:a16="http://schemas.microsoft.com/office/drawing/2014/main" id="{30EF5D0D-8B45-4850-BED4-1CC268CBF6E3}"/>
              </a:ext>
            </a:extLst>
          </p:cNvPr>
          <p:cNvSpPr>
            <a:spLocks noGrp="1"/>
          </p:cNvSpPr>
          <p:nvPr>
            <p:ph type="title"/>
          </p:nvPr>
        </p:nvSpPr>
        <p:spPr>
          <a:xfrm>
            <a:off x="767290" y="1166932"/>
            <a:ext cx="3582073" cy="4279709"/>
          </a:xfrm>
        </p:spPr>
        <p:txBody>
          <a:bodyPr anchor="ctr">
            <a:normAutofit/>
          </a:bodyPr>
          <a:lstStyle/>
          <a:p>
            <a:r>
              <a:rPr lang="ru-RU" sz="4800">
                <a:solidFill>
                  <a:schemeClr val="bg1"/>
                </a:solidFill>
                <a:cs typeface="Calibri Light"/>
              </a:rPr>
              <a:t>Періоди прози</a:t>
            </a:r>
          </a:p>
        </p:txBody>
      </p:sp>
      <p:sp>
        <p:nvSpPr>
          <p:cNvPr id="3" name="Объект 2">
            <a:extLst>
              <a:ext uri="{FF2B5EF4-FFF2-40B4-BE49-F238E27FC236}">
                <a16:creationId xmlns="" xmlns:a16="http://schemas.microsoft.com/office/drawing/2014/main" id="{C332874B-D918-40A0-8C4D-A270D8E2F0DC}"/>
              </a:ext>
            </a:extLst>
          </p:cNvPr>
          <p:cNvSpPr>
            <a:spLocks noGrp="1"/>
          </p:cNvSpPr>
          <p:nvPr>
            <p:ph idx="1"/>
          </p:nvPr>
        </p:nvSpPr>
        <p:spPr>
          <a:xfrm>
            <a:off x="5573864" y="1166933"/>
            <a:ext cx="5716988" cy="4279709"/>
          </a:xfrm>
        </p:spPr>
        <p:txBody>
          <a:bodyPr vert="horz" lIns="91440" tIns="45720" rIns="91440" bIns="45720" rtlCol="0" anchor="ctr">
            <a:normAutofit fontScale="92500" lnSpcReduction="10000"/>
          </a:bodyPr>
          <a:lstStyle/>
          <a:p>
            <a:r>
              <a:rPr lang="ru-RU" sz="2400">
                <a:ea typeface="+mn-lt"/>
                <a:cs typeface="+mn-lt"/>
              </a:rPr>
              <a:t>1921—1924 — час експерименту і пошуку, до якого належать безсюжетні романтичні, ліричні, побутові сатиричні етюди та оповідання</a:t>
            </a:r>
          </a:p>
          <a:p>
            <a:r>
              <a:rPr lang="ru-RU" sz="2400">
                <a:ea typeface="+mn-lt"/>
                <a:cs typeface="+mn-lt"/>
              </a:rPr>
              <a:t>1925—1930 — період творчої зрілості, затвердження стилю, теоретичного осмислення мистецтва і чіткої установки на сюжетність</a:t>
            </a:r>
          </a:p>
          <a:p>
            <a:endParaRPr lang="ru-RU" sz="2400">
              <a:cs typeface="Calibri"/>
            </a:endParaRPr>
          </a:p>
          <a:p>
            <a:r>
              <a:rPr lang="ru-RU" dirty="0">
                <a:ea typeface="+mn-lt"/>
                <a:cs typeface="+mn-lt"/>
              </a:rPr>
              <a:t>931—1933 — «</a:t>
            </a:r>
            <a:r>
              <a:rPr lang="ru-RU" dirty="0" err="1">
                <a:ea typeface="+mn-lt"/>
                <a:cs typeface="+mn-lt"/>
              </a:rPr>
              <a:t>період</a:t>
            </a:r>
            <a:r>
              <a:rPr lang="ru-RU" dirty="0">
                <a:ea typeface="+mn-lt"/>
                <a:cs typeface="+mn-lt"/>
              </a:rPr>
              <a:t> </a:t>
            </a:r>
            <a:r>
              <a:rPr lang="ru-RU" dirty="0" err="1">
                <a:ea typeface="+mn-lt"/>
                <a:cs typeface="+mn-lt"/>
              </a:rPr>
              <a:t>героїчного</a:t>
            </a:r>
            <a:r>
              <a:rPr lang="ru-RU" dirty="0">
                <a:ea typeface="+mn-lt"/>
                <a:cs typeface="+mn-lt"/>
              </a:rPr>
              <a:t> </a:t>
            </a:r>
            <a:r>
              <a:rPr lang="ru-RU" dirty="0" err="1">
                <a:ea typeface="+mn-lt"/>
                <a:cs typeface="+mn-lt"/>
              </a:rPr>
              <a:t>терпіння</a:t>
            </a:r>
            <a:r>
              <a:rPr lang="ru-RU" dirty="0">
                <a:ea typeface="+mn-lt"/>
                <a:cs typeface="+mn-lt"/>
              </a:rPr>
              <a:t>», </a:t>
            </a:r>
            <a:r>
              <a:rPr lang="ru-RU" dirty="0" err="1">
                <a:ea typeface="+mn-lt"/>
                <a:cs typeface="+mn-lt"/>
              </a:rPr>
              <a:t>період</a:t>
            </a:r>
            <a:r>
              <a:rPr lang="ru-RU" dirty="0">
                <a:ea typeface="+mn-lt"/>
                <a:cs typeface="+mn-lt"/>
              </a:rPr>
              <a:t> </a:t>
            </a:r>
            <a:r>
              <a:rPr lang="ru-RU" dirty="0" err="1">
                <a:ea typeface="+mn-lt"/>
                <a:cs typeface="+mn-lt"/>
              </a:rPr>
              <a:t>поразок</a:t>
            </a:r>
            <a:r>
              <a:rPr lang="ru-RU" dirty="0">
                <a:ea typeface="+mn-lt"/>
                <a:cs typeface="+mn-lt"/>
              </a:rPr>
              <a:t>, </a:t>
            </a:r>
            <a:r>
              <a:rPr lang="ru-RU" dirty="0" err="1">
                <a:ea typeface="+mn-lt"/>
                <a:cs typeface="+mn-lt"/>
              </a:rPr>
              <a:t>відступів</a:t>
            </a:r>
            <a:r>
              <a:rPr lang="ru-RU" dirty="0">
                <a:ea typeface="+mn-lt"/>
                <a:cs typeface="+mn-lt"/>
              </a:rPr>
              <a:t> і </a:t>
            </a:r>
            <a:r>
              <a:rPr lang="ru-RU" dirty="0" err="1">
                <a:ea typeface="+mn-lt"/>
                <a:cs typeface="+mn-lt"/>
              </a:rPr>
              <a:t>останніх</a:t>
            </a:r>
            <a:r>
              <a:rPr lang="ru-RU" dirty="0">
                <a:ea typeface="+mn-lt"/>
                <a:cs typeface="+mn-lt"/>
              </a:rPr>
              <a:t> </a:t>
            </a:r>
            <a:r>
              <a:rPr lang="ru-RU" dirty="0" err="1">
                <a:ea typeface="+mn-lt"/>
                <a:cs typeface="+mn-lt"/>
              </a:rPr>
              <a:t>спроб</a:t>
            </a:r>
            <a:r>
              <a:rPr lang="ru-RU" dirty="0">
                <a:ea typeface="+mn-lt"/>
                <a:cs typeface="+mn-lt"/>
              </a:rPr>
              <a:t> </a:t>
            </a:r>
            <a:r>
              <a:rPr lang="ru-RU" dirty="0" err="1">
                <a:ea typeface="+mn-lt"/>
                <a:cs typeface="+mn-lt"/>
              </a:rPr>
              <a:t>знайти</a:t>
            </a:r>
            <a:r>
              <a:rPr lang="ru-RU" dirty="0">
                <a:ea typeface="+mn-lt"/>
                <a:cs typeface="+mn-lt"/>
              </a:rPr>
              <a:t> </a:t>
            </a:r>
            <a:r>
              <a:rPr lang="ru-RU" dirty="0" err="1">
                <a:ea typeface="+mn-lt"/>
                <a:cs typeface="+mn-lt"/>
              </a:rPr>
              <a:t>місце</a:t>
            </a:r>
            <a:r>
              <a:rPr lang="ru-RU" dirty="0">
                <a:ea typeface="+mn-lt"/>
                <a:cs typeface="+mn-lt"/>
              </a:rPr>
              <a:t> в новому </a:t>
            </a:r>
            <a:r>
              <a:rPr lang="ru-RU" dirty="0" err="1">
                <a:ea typeface="+mn-lt"/>
                <a:cs typeface="+mn-lt"/>
              </a:rPr>
              <a:t>який</a:t>
            </a:r>
            <a:r>
              <a:rPr lang="ru-RU" dirty="0">
                <a:ea typeface="+mn-lt"/>
                <a:cs typeface="+mn-lt"/>
              </a:rPr>
              <a:t> </a:t>
            </a:r>
            <a:r>
              <a:rPr lang="ru-RU" dirty="0" err="1">
                <a:ea typeface="+mn-lt"/>
                <a:cs typeface="+mn-lt"/>
              </a:rPr>
              <a:t>складається</a:t>
            </a:r>
            <a:r>
              <a:rPr lang="ru-RU" dirty="0">
                <a:ea typeface="+mn-lt"/>
                <a:cs typeface="+mn-lt"/>
              </a:rPr>
              <a:t> </a:t>
            </a:r>
            <a:r>
              <a:rPr lang="ru-RU" dirty="0" err="1">
                <a:ea typeface="+mn-lt"/>
                <a:cs typeface="+mn-lt"/>
              </a:rPr>
              <a:t>мейнстрімі</a:t>
            </a:r>
            <a:endParaRPr lang="ru-RU" dirty="0" err="1">
              <a:cs typeface="Calibri"/>
            </a:endParaRPr>
          </a:p>
        </p:txBody>
      </p:sp>
    </p:spTree>
    <p:extLst>
      <p:ext uri="{BB962C8B-B14F-4D97-AF65-F5344CB8AC3E}">
        <p14:creationId xmlns="" xmlns:p14="http://schemas.microsoft.com/office/powerpoint/2010/main" val="362970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33DC1A-BBE7-4EF1-8F0E-78D273B872F2}"/>
              </a:ext>
            </a:extLst>
          </p:cNvPr>
          <p:cNvSpPr>
            <a:spLocks noGrp="1"/>
          </p:cNvSpPr>
          <p:nvPr>
            <p:ph type="title"/>
          </p:nvPr>
        </p:nvSpPr>
        <p:spPr/>
        <p:txBody>
          <a:bodyPr/>
          <a:lstStyle/>
          <a:p>
            <a:r>
              <a:rPr lang="ru-RU" dirty="0">
                <a:cs typeface="Calibri Light"/>
              </a:rPr>
              <a:t>Твори</a:t>
            </a:r>
            <a:endParaRPr lang="ru-RU" dirty="0"/>
          </a:p>
        </p:txBody>
      </p:sp>
      <p:sp>
        <p:nvSpPr>
          <p:cNvPr id="3" name="Текст 2">
            <a:extLst>
              <a:ext uri="{FF2B5EF4-FFF2-40B4-BE49-F238E27FC236}">
                <a16:creationId xmlns="" xmlns:a16="http://schemas.microsoft.com/office/drawing/2014/main" id="{6141A336-6997-4025-8FE5-0EE7A2A2AC7A}"/>
              </a:ext>
            </a:extLst>
          </p:cNvPr>
          <p:cNvSpPr>
            <a:spLocks noGrp="1"/>
          </p:cNvSpPr>
          <p:nvPr>
            <p:ph type="body" idx="1"/>
          </p:nvPr>
        </p:nvSpPr>
        <p:spPr/>
        <p:txBody>
          <a:bodyPr/>
          <a:lstStyle/>
          <a:p>
            <a:r>
              <a:rPr lang="ru-RU" dirty="0" err="1">
                <a:cs typeface="Calibri"/>
              </a:rPr>
              <a:t>Поезії</a:t>
            </a:r>
            <a:endParaRPr lang="ru-RU" dirty="0" err="1"/>
          </a:p>
        </p:txBody>
      </p:sp>
      <p:sp>
        <p:nvSpPr>
          <p:cNvPr id="4" name="Объект 3">
            <a:extLst>
              <a:ext uri="{FF2B5EF4-FFF2-40B4-BE49-F238E27FC236}">
                <a16:creationId xmlns="" xmlns:a16="http://schemas.microsoft.com/office/drawing/2014/main" id="{026122E6-D84A-4366-9E97-CA132CFC4512}"/>
              </a:ext>
            </a:extLst>
          </p:cNvPr>
          <p:cNvSpPr>
            <a:spLocks noGrp="1"/>
          </p:cNvSpPr>
          <p:nvPr>
            <p:ph sz="half" idx="2"/>
          </p:nvPr>
        </p:nvSpPr>
        <p:spPr/>
        <p:txBody>
          <a:bodyPr vert="horz" lIns="91440" tIns="45720" rIns="91440" bIns="45720" rtlCol="0" anchor="t">
            <a:normAutofit/>
          </a:bodyPr>
          <a:lstStyle/>
          <a:p>
            <a:r>
              <a:rPr lang="ru-RU" dirty="0" smtClean="0">
                <a:ea typeface="+mn-lt"/>
                <a:cs typeface="+mn-lt"/>
              </a:rPr>
              <a:t>«</a:t>
            </a:r>
            <a:r>
              <a:rPr lang="ru-RU" dirty="0" smtClean="0">
                <a:ea typeface="+mn-lt"/>
                <a:cs typeface="+mn-lt"/>
              </a:rPr>
              <a:t>О </a:t>
            </a:r>
            <a:r>
              <a:rPr lang="ru-RU" dirty="0" err="1">
                <a:ea typeface="+mn-lt"/>
                <a:cs typeface="+mn-lt"/>
              </a:rPr>
              <a:t>рудні</a:t>
            </a:r>
            <a:r>
              <a:rPr lang="ru-RU" dirty="0">
                <a:ea typeface="+mn-lt"/>
                <a:cs typeface="+mn-lt"/>
              </a:rPr>
              <a:t>, ваше свято…»</a:t>
            </a:r>
            <a:endParaRPr lang="ru-RU" dirty="0">
              <a:cs typeface="Calibri" panose="020F0502020204030204"/>
            </a:endParaRPr>
          </a:p>
          <a:p>
            <a:r>
              <a:rPr lang="ru-RU" dirty="0" smtClean="0">
                <a:ea typeface="+mn-lt"/>
                <a:cs typeface="+mn-lt"/>
              </a:rPr>
              <a:t>«Скляр»</a:t>
            </a:r>
            <a:endParaRPr lang="ru-RU" dirty="0"/>
          </a:p>
          <a:p>
            <a:r>
              <a:rPr lang="ru-RU" dirty="0" smtClean="0">
                <a:ea typeface="+mn-lt"/>
                <a:cs typeface="+mn-lt"/>
              </a:rPr>
              <a:t>«</a:t>
            </a:r>
            <a:r>
              <a:rPr lang="ru-RU" dirty="0" err="1" smtClean="0">
                <a:ea typeface="+mn-lt"/>
                <a:cs typeface="+mn-lt"/>
              </a:rPr>
              <a:t>Досвітні</a:t>
            </a:r>
            <a:r>
              <a:rPr lang="ru-RU" dirty="0" smtClean="0">
                <a:ea typeface="+mn-lt"/>
                <a:cs typeface="+mn-lt"/>
              </a:rPr>
              <a:t> </a:t>
            </a:r>
            <a:r>
              <a:rPr lang="ru-RU" dirty="0" err="1">
                <a:ea typeface="+mn-lt"/>
                <a:cs typeface="+mn-lt"/>
              </a:rPr>
              <a:t>симфонії</a:t>
            </a:r>
            <a:r>
              <a:rPr lang="ru-RU" dirty="0">
                <a:ea typeface="+mn-lt"/>
                <a:cs typeface="+mn-lt"/>
              </a:rPr>
              <a:t> </a:t>
            </a:r>
            <a:r>
              <a:rPr lang="ru-RU" i="1" dirty="0">
                <a:ea typeface="+mn-lt"/>
                <a:cs typeface="+mn-lt"/>
              </a:rPr>
              <a:t>(I­–II</a:t>
            </a:r>
            <a:r>
              <a:rPr lang="ru-RU" i="1" dirty="0" smtClean="0">
                <a:ea typeface="+mn-lt"/>
                <a:cs typeface="+mn-lt"/>
              </a:rPr>
              <a:t>)»</a:t>
            </a:r>
            <a:endParaRPr lang="ru-RU" dirty="0">
              <a:cs typeface="Calibri"/>
            </a:endParaRPr>
          </a:p>
          <a:p>
            <a:r>
              <a:rPr lang="ru-RU" dirty="0" smtClean="0">
                <a:ea typeface="+mn-lt"/>
                <a:cs typeface="+mn-lt"/>
              </a:rPr>
              <a:t>«</a:t>
            </a:r>
            <a:r>
              <a:rPr lang="ru-RU" dirty="0" err="1" smtClean="0">
                <a:ea typeface="+mn-lt"/>
                <a:cs typeface="+mn-lt"/>
              </a:rPr>
              <a:t>Клавіатурте</a:t>
            </a:r>
            <a:r>
              <a:rPr lang="ru-RU" dirty="0" smtClean="0">
                <a:ea typeface="+mn-lt"/>
                <a:cs typeface="+mn-lt"/>
              </a:rPr>
              <a:t>»</a:t>
            </a:r>
            <a:endParaRPr lang="ru-RU" dirty="0"/>
          </a:p>
          <a:p>
            <a:r>
              <a:rPr lang="ru-RU" dirty="0" smtClean="0">
                <a:ea typeface="+mn-lt"/>
                <a:cs typeface="+mn-lt"/>
              </a:rPr>
              <a:t>«</a:t>
            </a:r>
            <a:r>
              <a:rPr lang="ru-RU" dirty="0" err="1" smtClean="0">
                <a:ea typeface="+mn-lt"/>
                <a:cs typeface="+mn-lt"/>
              </a:rPr>
              <a:t>Тіні</a:t>
            </a:r>
            <a:r>
              <a:rPr lang="ru-RU" dirty="0" smtClean="0">
                <a:ea typeface="+mn-lt"/>
                <a:cs typeface="+mn-lt"/>
              </a:rPr>
              <a:t>»</a:t>
            </a:r>
            <a:endParaRPr lang="ru-RU" dirty="0"/>
          </a:p>
          <a:p>
            <a:r>
              <a:rPr lang="ru-RU" dirty="0" smtClean="0">
                <a:ea typeface="+mn-lt"/>
                <a:cs typeface="+mn-lt"/>
              </a:rPr>
              <a:t>«Ми»</a:t>
            </a:r>
            <a:endParaRPr lang="ru-RU" dirty="0"/>
          </a:p>
          <a:p>
            <a:r>
              <a:rPr lang="ru-RU" dirty="0" smtClean="0">
                <a:ea typeface="+mn-lt"/>
                <a:cs typeface="+mn-lt"/>
              </a:rPr>
              <a:t>«</a:t>
            </a:r>
            <a:r>
              <a:rPr lang="ru-RU" dirty="0" err="1" smtClean="0">
                <a:ea typeface="+mn-lt"/>
                <a:cs typeface="+mn-lt"/>
              </a:rPr>
              <a:t>Ex</a:t>
            </a:r>
            <a:r>
              <a:rPr lang="ru-RU" dirty="0" smtClean="0">
                <a:ea typeface="+mn-lt"/>
                <a:cs typeface="+mn-lt"/>
              </a:rPr>
              <a:t> </a:t>
            </a:r>
            <a:r>
              <a:rPr lang="ru-RU" dirty="0" err="1">
                <a:ea typeface="+mn-lt"/>
                <a:cs typeface="+mn-lt"/>
              </a:rPr>
              <a:t>oriente</a:t>
            </a:r>
            <a:r>
              <a:rPr lang="ru-RU" dirty="0">
                <a:ea typeface="+mn-lt"/>
                <a:cs typeface="+mn-lt"/>
              </a:rPr>
              <a:t> </a:t>
            </a:r>
            <a:r>
              <a:rPr lang="ru-RU" dirty="0" err="1" smtClean="0">
                <a:ea typeface="+mn-lt"/>
                <a:cs typeface="+mn-lt"/>
              </a:rPr>
              <a:t>lux</a:t>
            </a:r>
            <a:r>
              <a:rPr lang="ru-RU" dirty="0" smtClean="0">
                <a:ea typeface="+mn-lt"/>
                <a:cs typeface="+mn-lt"/>
              </a:rPr>
              <a:t>»</a:t>
            </a:r>
            <a:endParaRPr lang="ru-RU" dirty="0">
              <a:cs typeface="Calibri"/>
            </a:endParaRPr>
          </a:p>
          <a:p>
            <a:endParaRPr lang="ru-RU" dirty="0">
              <a:cs typeface="Calibri"/>
            </a:endParaRPr>
          </a:p>
        </p:txBody>
      </p:sp>
      <p:sp>
        <p:nvSpPr>
          <p:cNvPr id="5" name="Текст 4">
            <a:extLst>
              <a:ext uri="{FF2B5EF4-FFF2-40B4-BE49-F238E27FC236}">
                <a16:creationId xmlns="" xmlns:a16="http://schemas.microsoft.com/office/drawing/2014/main" id="{F48FF633-7179-45EB-BAF6-174122C28500}"/>
              </a:ext>
            </a:extLst>
          </p:cNvPr>
          <p:cNvSpPr>
            <a:spLocks noGrp="1"/>
          </p:cNvSpPr>
          <p:nvPr>
            <p:ph type="body" sz="quarter" idx="3"/>
          </p:nvPr>
        </p:nvSpPr>
        <p:spPr/>
        <p:txBody>
          <a:bodyPr/>
          <a:lstStyle/>
          <a:p>
            <a:r>
              <a:rPr lang="ru-RU" dirty="0" err="1">
                <a:cs typeface="Calibri"/>
              </a:rPr>
              <a:t>Оповідання</a:t>
            </a:r>
            <a:r>
              <a:rPr lang="ru-RU" dirty="0">
                <a:cs typeface="Calibri"/>
              </a:rPr>
              <a:t> й новели</a:t>
            </a:r>
            <a:endParaRPr lang="ru-RU" dirty="0"/>
          </a:p>
        </p:txBody>
      </p:sp>
      <p:sp>
        <p:nvSpPr>
          <p:cNvPr id="6" name="Объект 5">
            <a:extLst>
              <a:ext uri="{FF2B5EF4-FFF2-40B4-BE49-F238E27FC236}">
                <a16:creationId xmlns="" xmlns:a16="http://schemas.microsoft.com/office/drawing/2014/main" id="{8A34A51D-25E2-4AEC-B5C3-14C4E85DE8C0}"/>
              </a:ext>
            </a:extLst>
          </p:cNvPr>
          <p:cNvSpPr>
            <a:spLocks noGrp="1"/>
          </p:cNvSpPr>
          <p:nvPr>
            <p:ph sz="quarter" idx="4"/>
          </p:nvPr>
        </p:nvSpPr>
        <p:spPr/>
        <p:txBody>
          <a:bodyPr vert="horz" lIns="91440" tIns="45720" rIns="91440" bIns="45720" rtlCol="0" anchor="t">
            <a:normAutofit/>
          </a:bodyPr>
          <a:lstStyle/>
          <a:p>
            <a:r>
              <a:rPr lang="ru-RU" dirty="0" smtClean="0">
                <a:ea typeface="+mn-lt"/>
                <a:cs typeface="+mn-lt"/>
              </a:rPr>
              <a:t>«</a:t>
            </a:r>
            <a:r>
              <a:rPr lang="ru-RU" dirty="0" err="1" smtClean="0">
                <a:ea typeface="+mn-lt"/>
                <a:cs typeface="+mn-lt"/>
              </a:rPr>
              <a:t>Вступна</a:t>
            </a:r>
            <a:r>
              <a:rPr lang="ru-RU" dirty="0" smtClean="0">
                <a:ea typeface="+mn-lt"/>
                <a:cs typeface="+mn-lt"/>
              </a:rPr>
              <a:t> новела»</a:t>
            </a:r>
            <a:endParaRPr lang="ru-RU" dirty="0">
              <a:cs typeface="Calibri" panose="020F0502020204030204"/>
            </a:endParaRPr>
          </a:p>
          <a:p>
            <a:r>
              <a:rPr lang="ru-RU" dirty="0" smtClean="0">
                <a:ea typeface="+mn-lt"/>
                <a:cs typeface="+mn-lt"/>
              </a:rPr>
              <a:t>«</a:t>
            </a:r>
            <a:r>
              <a:rPr lang="ru-RU" dirty="0" err="1" smtClean="0">
                <a:ea typeface="+mn-lt"/>
                <a:cs typeface="+mn-lt"/>
              </a:rPr>
              <a:t>Життя</a:t>
            </a:r>
            <a:r>
              <a:rPr lang="ru-RU" dirty="0" smtClean="0">
                <a:ea typeface="+mn-lt"/>
                <a:cs typeface="+mn-lt"/>
              </a:rPr>
              <a:t>»</a:t>
            </a:r>
            <a:endParaRPr lang="ru-RU" dirty="0"/>
          </a:p>
          <a:p>
            <a:r>
              <a:rPr lang="ru-RU" dirty="0" smtClean="0">
                <a:ea typeface="+mn-lt"/>
                <a:cs typeface="+mn-lt"/>
              </a:rPr>
              <a:t>«</a:t>
            </a:r>
            <a:r>
              <a:rPr lang="ru-RU" dirty="0" err="1" smtClean="0">
                <a:ea typeface="+mn-lt"/>
                <a:cs typeface="+mn-lt"/>
              </a:rPr>
              <a:t>Колонії</a:t>
            </a:r>
            <a:r>
              <a:rPr lang="ru-RU" dirty="0">
                <a:ea typeface="+mn-lt"/>
                <a:cs typeface="+mn-lt"/>
              </a:rPr>
              <a:t>, </a:t>
            </a:r>
            <a:r>
              <a:rPr lang="ru-RU" dirty="0" err="1">
                <a:ea typeface="+mn-lt"/>
                <a:cs typeface="+mn-lt"/>
              </a:rPr>
              <a:t>вілли</a:t>
            </a:r>
            <a:r>
              <a:rPr lang="ru-RU" dirty="0" smtClean="0">
                <a:ea typeface="+mn-lt"/>
                <a:cs typeface="+mn-lt"/>
              </a:rPr>
              <a:t>…»</a:t>
            </a:r>
            <a:endParaRPr lang="ru-RU" dirty="0"/>
          </a:p>
          <a:p>
            <a:r>
              <a:rPr lang="ru-RU" dirty="0" smtClean="0">
                <a:ea typeface="+mn-lt"/>
                <a:cs typeface="+mn-lt"/>
              </a:rPr>
              <a:t>«Редактор </a:t>
            </a:r>
            <a:r>
              <a:rPr lang="ru-RU" dirty="0" err="1" smtClean="0">
                <a:ea typeface="+mn-lt"/>
                <a:cs typeface="+mn-lt"/>
              </a:rPr>
              <a:t>Карк</a:t>
            </a:r>
            <a:r>
              <a:rPr lang="ru-RU" dirty="0" smtClean="0">
                <a:ea typeface="+mn-lt"/>
                <a:cs typeface="+mn-lt"/>
              </a:rPr>
              <a:t>»</a:t>
            </a:r>
            <a:endParaRPr lang="ru-RU" dirty="0"/>
          </a:p>
          <a:p>
            <a:r>
              <a:rPr lang="ru-RU" dirty="0" smtClean="0">
                <a:ea typeface="+mn-lt"/>
                <a:cs typeface="+mn-lt"/>
              </a:rPr>
              <a:t>«</a:t>
            </a:r>
            <a:r>
              <a:rPr lang="ru-RU" dirty="0" err="1" smtClean="0">
                <a:ea typeface="+mn-lt"/>
                <a:cs typeface="+mn-lt"/>
              </a:rPr>
              <a:t>Кіт</a:t>
            </a:r>
            <a:r>
              <a:rPr lang="ru-RU" dirty="0" smtClean="0">
                <a:ea typeface="+mn-lt"/>
                <a:cs typeface="+mn-lt"/>
              </a:rPr>
              <a:t> </a:t>
            </a:r>
            <a:r>
              <a:rPr lang="ru-RU" dirty="0">
                <a:ea typeface="+mn-lt"/>
                <a:cs typeface="+mn-lt"/>
              </a:rPr>
              <a:t>у </a:t>
            </a:r>
            <a:r>
              <a:rPr lang="ru-RU" dirty="0" err="1" smtClean="0">
                <a:ea typeface="+mn-lt"/>
                <a:cs typeface="+mn-lt"/>
              </a:rPr>
              <a:t>чоботях</a:t>
            </a:r>
            <a:r>
              <a:rPr lang="ru-RU" dirty="0" smtClean="0">
                <a:ea typeface="+mn-lt"/>
                <a:cs typeface="+mn-lt"/>
              </a:rPr>
              <a:t>»</a:t>
            </a:r>
            <a:endParaRPr lang="ru-RU" dirty="0"/>
          </a:p>
          <a:p>
            <a:r>
              <a:rPr lang="ru-RU" dirty="0" smtClean="0">
                <a:ea typeface="+mn-lt"/>
                <a:cs typeface="+mn-lt"/>
              </a:rPr>
              <a:t>«Юрко»</a:t>
            </a:r>
            <a:endParaRPr lang="ru-RU" dirty="0"/>
          </a:p>
          <a:p>
            <a:endParaRPr lang="ru-RU" dirty="0">
              <a:cs typeface="Calibri"/>
            </a:endParaRPr>
          </a:p>
        </p:txBody>
      </p:sp>
    </p:spTree>
    <p:extLst>
      <p:ext uri="{BB962C8B-B14F-4D97-AF65-F5344CB8AC3E}">
        <p14:creationId xmlns="" xmlns:p14="http://schemas.microsoft.com/office/powerpoint/2010/main" val="5636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65BA6452-594E-4D31-8EF9-A5C158F77E35}"/>
              </a:ext>
            </a:extLst>
          </p:cNvPr>
          <p:cNvSpPr>
            <a:spLocks noGrp="1"/>
          </p:cNvSpPr>
          <p:nvPr>
            <p:ph type="body" idx="1"/>
          </p:nvPr>
        </p:nvSpPr>
        <p:spPr>
          <a:xfrm>
            <a:off x="839788" y="315314"/>
            <a:ext cx="5157787" cy="823912"/>
          </a:xfrm>
        </p:spPr>
        <p:txBody>
          <a:bodyPr/>
          <a:lstStyle/>
          <a:p>
            <a:r>
              <a:rPr lang="ru-RU" dirty="0" err="1"/>
              <a:t>Повісті</a:t>
            </a:r>
            <a:r>
              <a:rPr lang="ru-RU" dirty="0"/>
              <a:t>, </a:t>
            </a:r>
            <a:r>
              <a:rPr lang="ru-RU" dirty="0" err="1"/>
              <a:t>романи</a:t>
            </a:r>
            <a:r>
              <a:rPr lang="ru-RU" dirty="0"/>
              <a:t> та </a:t>
            </a:r>
            <a:r>
              <a:rPr lang="ru-RU" dirty="0" err="1"/>
              <a:t>оповідання</a:t>
            </a:r>
            <a:endParaRPr lang="ru-RU" dirty="0" err="1">
              <a:cs typeface="Calibri"/>
            </a:endParaRPr>
          </a:p>
        </p:txBody>
      </p:sp>
      <p:sp>
        <p:nvSpPr>
          <p:cNvPr id="4" name="Объект 3">
            <a:extLst>
              <a:ext uri="{FF2B5EF4-FFF2-40B4-BE49-F238E27FC236}">
                <a16:creationId xmlns="" xmlns:a16="http://schemas.microsoft.com/office/drawing/2014/main" id="{40EDD72B-729D-4C17-A290-6352C76A12A0}"/>
              </a:ext>
            </a:extLst>
          </p:cNvPr>
          <p:cNvSpPr>
            <a:spLocks noGrp="1"/>
          </p:cNvSpPr>
          <p:nvPr>
            <p:ph sz="half" idx="2"/>
          </p:nvPr>
        </p:nvSpPr>
        <p:spPr>
          <a:xfrm>
            <a:off x="839788" y="1383641"/>
            <a:ext cx="5325881" cy="3684588"/>
          </a:xfrm>
        </p:spPr>
        <p:txBody>
          <a:bodyPr vert="horz" lIns="91440" tIns="45720" rIns="91440" bIns="45720" rtlCol="0" anchor="t">
            <a:normAutofit/>
          </a:bodyPr>
          <a:lstStyle/>
          <a:p>
            <a:r>
              <a:rPr lang="ru-RU" dirty="0" smtClean="0">
                <a:ea typeface="+mn-lt"/>
                <a:cs typeface="+mn-lt"/>
              </a:rPr>
              <a:t>«Я </a:t>
            </a:r>
            <a:r>
              <a:rPr lang="ru-RU" dirty="0">
                <a:ea typeface="+mn-lt"/>
                <a:cs typeface="+mn-lt"/>
              </a:rPr>
              <a:t>(Романтика</a:t>
            </a:r>
            <a:r>
              <a:rPr lang="ru-RU" dirty="0" smtClean="0">
                <a:ea typeface="+mn-lt"/>
                <a:cs typeface="+mn-lt"/>
              </a:rPr>
              <a:t>)»</a:t>
            </a:r>
            <a:endParaRPr lang="ru-RU" dirty="0">
              <a:cs typeface="Calibri" panose="020F0502020204030204"/>
            </a:endParaRPr>
          </a:p>
          <a:p>
            <a:r>
              <a:rPr lang="ru-RU" dirty="0" smtClean="0">
                <a:ea typeface="+mn-lt"/>
                <a:cs typeface="+mn-lt"/>
              </a:rPr>
              <a:t>«Пудель»</a:t>
            </a:r>
            <a:endParaRPr lang="ru-RU" dirty="0"/>
          </a:p>
          <a:p>
            <a:r>
              <a:rPr lang="ru-RU" dirty="0">
                <a:ea typeface="+mn-lt"/>
                <a:cs typeface="+mn-lt"/>
              </a:rPr>
              <a:t>«</a:t>
            </a:r>
            <a:r>
              <a:rPr lang="ru-RU" dirty="0" err="1">
                <a:ea typeface="+mn-lt"/>
                <a:cs typeface="+mn-lt"/>
              </a:rPr>
              <a:t>Лілюлі</a:t>
            </a:r>
            <a:r>
              <a:rPr lang="ru-RU" dirty="0">
                <a:ea typeface="+mn-lt"/>
                <a:cs typeface="+mn-lt"/>
              </a:rPr>
              <a:t>»</a:t>
            </a:r>
            <a:endParaRPr lang="ru-RU" dirty="0"/>
          </a:p>
          <a:p>
            <a:r>
              <a:rPr lang="ru-RU" dirty="0" smtClean="0">
                <a:ea typeface="+mn-lt"/>
                <a:cs typeface="+mn-lt"/>
              </a:rPr>
              <a:t>«</a:t>
            </a:r>
            <a:r>
              <a:rPr lang="ru-RU" dirty="0" err="1" smtClean="0">
                <a:ea typeface="+mn-lt"/>
                <a:cs typeface="+mn-lt"/>
              </a:rPr>
              <a:t>Повість</a:t>
            </a:r>
            <a:r>
              <a:rPr lang="ru-RU" dirty="0" smtClean="0">
                <a:ea typeface="+mn-lt"/>
                <a:cs typeface="+mn-lt"/>
              </a:rPr>
              <a:t> </a:t>
            </a:r>
            <a:r>
              <a:rPr lang="ru-RU" dirty="0">
                <a:ea typeface="+mn-lt"/>
                <a:cs typeface="+mn-lt"/>
              </a:rPr>
              <a:t>про </a:t>
            </a:r>
            <a:r>
              <a:rPr lang="ru-RU" dirty="0" err="1">
                <a:ea typeface="+mn-lt"/>
                <a:cs typeface="+mn-lt"/>
              </a:rPr>
              <a:t>санаторійну</a:t>
            </a:r>
            <a:r>
              <a:rPr lang="ru-RU" dirty="0">
                <a:ea typeface="+mn-lt"/>
                <a:cs typeface="+mn-lt"/>
              </a:rPr>
              <a:t> </a:t>
            </a:r>
            <a:r>
              <a:rPr lang="ru-RU" dirty="0" smtClean="0">
                <a:ea typeface="+mn-lt"/>
                <a:cs typeface="+mn-lt"/>
              </a:rPr>
              <a:t>зону»</a:t>
            </a:r>
            <a:r>
              <a:rPr lang="ru-RU" dirty="0">
                <a:ea typeface="+mn-lt"/>
                <a:cs typeface="+mn-lt"/>
              </a:rPr>
              <a:t> </a:t>
            </a:r>
            <a:endParaRPr lang="ru-RU" dirty="0"/>
          </a:p>
          <a:p>
            <a:r>
              <a:rPr lang="ru-RU" dirty="0" smtClean="0">
                <a:ea typeface="+mn-lt"/>
                <a:cs typeface="+mn-lt"/>
              </a:rPr>
              <a:t>«</a:t>
            </a:r>
            <a:r>
              <a:rPr lang="ru-RU" dirty="0" err="1" smtClean="0">
                <a:ea typeface="+mn-lt"/>
                <a:cs typeface="+mn-lt"/>
              </a:rPr>
              <a:t>Іван</a:t>
            </a:r>
            <a:r>
              <a:rPr lang="ru-RU" dirty="0" smtClean="0">
                <a:ea typeface="+mn-lt"/>
                <a:cs typeface="+mn-lt"/>
              </a:rPr>
              <a:t> </a:t>
            </a:r>
            <a:r>
              <a:rPr lang="ru-RU" dirty="0" err="1" smtClean="0">
                <a:ea typeface="+mn-lt"/>
                <a:cs typeface="+mn-lt"/>
              </a:rPr>
              <a:t>Іванович</a:t>
            </a:r>
            <a:r>
              <a:rPr lang="ru-RU" dirty="0" smtClean="0">
                <a:ea typeface="+mn-lt"/>
                <a:cs typeface="+mn-lt"/>
              </a:rPr>
              <a:t>»(</a:t>
            </a:r>
            <a:r>
              <a:rPr lang="ru-RU" dirty="0">
                <a:ea typeface="+mn-lt"/>
                <a:cs typeface="+mn-lt"/>
              </a:rPr>
              <a:t>1929)</a:t>
            </a:r>
            <a:endParaRPr lang="ru-RU" dirty="0">
              <a:cs typeface="Calibri"/>
            </a:endParaRPr>
          </a:p>
          <a:p>
            <a:r>
              <a:rPr lang="ru-RU" dirty="0" smtClean="0">
                <a:ea typeface="+mn-lt"/>
                <a:cs typeface="+mn-lt"/>
              </a:rPr>
              <a:t>«</a:t>
            </a:r>
            <a:r>
              <a:rPr lang="ru-RU" dirty="0" err="1" smtClean="0">
                <a:ea typeface="+mn-lt"/>
                <a:cs typeface="+mn-lt"/>
              </a:rPr>
              <a:t>Сині</a:t>
            </a:r>
            <a:r>
              <a:rPr lang="ru-RU" dirty="0" smtClean="0">
                <a:ea typeface="+mn-lt"/>
                <a:cs typeface="+mn-lt"/>
              </a:rPr>
              <a:t> </a:t>
            </a:r>
            <a:r>
              <a:rPr lang="ru-RU" dirty="0" err="1" smtClean="0">
                <a:ea typeface="+mn-lt"/>
                <a:cs typeface="+mn-lt"/>
              </a:rPr>
              <a:t>етюди</a:t>
            </a:r>
            <a:r>
              <a:rPr lang="ru-RU" dirty="0" smtClean="0">
                <a:ea typeface="+mn-lt"/>
                <a:cs typeface="+mn-lt"/>
              </a:rPr>
              <a:t>»</a:t>
            </a:r>
            <a:r>
              <a:rPr lang="ru-RU" dirty="0">
                <a:ea typeface="+mn-lt"/>
                <a:cs typeface="+mn-lt"/>
              </a:rPr>
              <a:t> (1923)</a:t>
            </a:r>
            <a:endParaRPr lang="ru-RU" dirty="0"/>
          </a:p>
          <a:p>
            <a:r>
              <a:rPr lang="ru-RU" dirty="0" smtClean="0">
                <a:ea typeface="+mn-lt"/>
                <a:cs typeface="+mn-lt"/>
              </a:rPr>
              <a:t>«</a:t>
            </a:r>
            <a:r>
              <a:rPr lang="ru-RU" dirty="0" err="1" smtClean="0">
                <a:ea typeface="+mn-lt"/>
                <a:cs typeface="+mn-lt"/>
              </a:rPr>
              <a:t>Осінь</a:t>
            </a:r>
            <a:r>
              <a:rPr lang="ru-RU" dirty="0" smtClean="0">
                <a:ea typeface="+mn-lt"/>
                <a:cs typeface="+mn-lt"/>
              </a:rPr>
              <a:t>»</a:t>
            </a:r>
            <a:r>
              <a:rPr lang="ru-RU" dirty="0">
                <a:ea typeface="+mn-lt"/>
                <a:cs typeface="+mn-lt"/>
              </a:rPr>
              <a:t> (1924)</a:t>
            </a:r>
            <a:endParaRPr lang="ru-RU" dirty="0"/>
          </a:p>
          <a:p>
            <a:endParaRPr lang="ru-RU" dirty="0">
              <a:cs typeface="Calibri"/>
            </a:endParaRPr>
          </a:p>
        </p:txBody>
      </p:sp>
      <p:sp>
        <p:nvSpPr>
          <p:cNvPr id="5" name="Текст 4">
            <a:extLst>
              <a:ext uri="{FF2B5EF4-FFF2-40B4-BE49-F238E27FC236}">
                <a16:creationId xmlns="" xmlns:a16="http://schemas.microsoft.com/office/drawing/2014/main" id="{51066D47-AC40-43F2-A126-C18538049E1A}"/>
              </a:ext>
            </a:extLst>
          </p:cNvPr>
          <p:cNvSpPr>
            <a:spLocks noGrp="1"/>
          </p:cNvSpPr>
          <p:nvPr>
            <p:ph type="body" sz="quarter" idx="3"/>
          </p:nvPr>
        </p:nvSpPr>
        <p:spPr>
          <a:xfrm>
            <a:off x="6244087" y="315314"/>
            <a:ext cx="5183188" cy="823912"/>
          </a:xfrm>
        </p:spPr>
        <p:txBody>
          <a:bodyPr/>
          <a:lstStyle/>
          <a:p>
            <a:r>
              <a:rPr lang="ru-RU" dirty="0" err="1"/>
              <a:t>Памфлети</a:t>
            </a:r>
            <a:r>
              <a:rPr lang="ru-RU" dirty="0"/>
              <a:t>, </a:t>
            </a:r>
            <a:r>
              <a:rPr lang="ru-RU" dirty="0" err="1"/>
              <a:t>полемічні</a:t>
            </a:r>
            <a:r>
              <a:rPr lang="ru-RU" dirty="0"/>
              <a:t> </a:t>
            </a:r>
            <a:r>
              <a:rPr lang="ru-RU" dirty="0" err="1"/>
              <a:t>трактати</a:t>
            </a:r>
            <a:r>
              <a:rPr lang="ru-RU" dirty="0"/>
              <a:t>, </a:t>
            </a:r>
            <a:r>
              <a:rPr lang="ru-RU" dirty="0" err="1"/>
              <a:t>дискусійні</a:t>
            </a:r>
            <a:r>
              <a:rPr lang="ru-RU" dirty="0"/>
              <a:t> </a:t>
            </a:r>
            <a:r>
              <a:rPr lang="ru-RU" dirty="0" err="1"/>
              <a:t>статті</a:t>
            </a:r>
            <a:endParaRPr lang="ru-RU" dirty="0" err="1">
              <a:cs typeface="Calibri"/>
            </a:endParaRPr>
          </a:p>
        </p:txBody>
      </p:sp>
      <p:sp>
        <p:nvSpPr>
          <p:cNvPr id="6" name="Объект 5">
            <a:extLst>
              <a:ext uri="{FF2B5EF4-FFF2-40B4-BE49-F238E27FC236}">
                <a16:creationId xmlns="" xmlns:a16="http://schemas.microsoft.com/office/drawing/2014/main" id="{7B1904DA-60E9-4AB1-9231-EA61FCEB9FAF}"/>
              </a:ext>
            </a:extLst>
          </p:cNvPr>
          <p:cNvSpPr>
            <a:spLocks noGrp="1"/>
          </p:cNvSpPr>
          <p:nvPr>
            <p:ph sz="quarter" idx="4"/>
          </p:nvPr>
        </p:nvSpPr>
        <p:spPr>
          <a:xfrm>
            <a:off x="6100313" y="1383641"/>
            <a:ext cx="5183188" cy="3684588"/>
          </a:xfrm>
        </p:spPr>
        <p:txBody>
          <a:bodyPr vert="horz" lIns="91440" tIns="45720" rIns="91440" bIns="45720" rtlCol="0" anchor="t">
            <a:normAutofit/>
          </a:bodyPr>
          <a:lstStyle/>
          <a:p>
            <a:r>
              <a:rPr lang="ru-RU" dirty="0" smtClean="0">
                <a:ea typeface="+mn-lt"/>
                <a:cs typeface="+mn-lt"/>
              </a:rPr>
              <a:t>«Камо </a:t>
            </a:r>
            <a:r>
              <a:rPr lang="ru-RU" dirty="0" err="1">
                <a:ea typeface="+mn-lt"/>
                <a:cs typeface="+mn-lt"/>
              </a:rPr>
              <a:t>грядеши</a:t>
            </a:r>
            <a:r>
              <a:rPr lang="ru-RU" dirty="0" smtClean="0">
                <a:ea typeface="+mn-lt"/>
                <a:cs typeface="+mn-lt"/>
              </a:rPr>
              <a:t>?»</a:t>
            </a:r>
            <a:r>
              <a:rPr lang="ru-RU" dirty="0">
                <a:ea typeface="+mn-lt"/>
                <a:cs typeface="+mn-lt"/>
              </a:rPr>
              <a:t> (1925)</a:t>
            </a:r>
            <a:endParaRPr lang="ru-RU" dirty="0">
              <a:cs typeface="Calibri" panose="020F0502020204030204"/>
            </a:endParaRPr>
          </a:p>
          <a:p>
            <a:r>
              <a:rPr lang="ru-RU" dirty="0" smtClean="0">
                <a:ea typeface="+mn-lt"/>
                <a:cs typeface="+mn-lt"/>
              </a:rPr>
              <a:t>«Думки </a:t>
            </a:r>
            <a:r>
              <a:rPr lang="ru-RU" dirty="0" err="1">
                <a:ea typeface="+mn-lt"/>
                <a:cs typeface="+mn-lt"/>
              </a:rPr>
              <a:t>проти</a:t>
            </a:r>
            <a:r>
              <a:rPr lang="ru-RU" dirty="0">
                <a:ea typeface="+mn-lt"/>
                <a:cs typeface="+mn-lt"/>
              </a:rPr>
              <a:t> </a:t>
            </a:r>
            <a:r>
              <a:rPr lang="ru-RU" dirty="0" err="1" smtClean="0">
                <a:ea typeface="+mn-lt"/>
                <a:cs typeface="+mn-lt"/>
              </a:rPr>
              <a:t>течії</a:t>
            </a:r>
            <a:r>
              <a:rPr lang="ru-RU" dirty="0" smtClean="0">
                <a:ea typeface="+mn-lt"/>
                <a:cs typeface="+mn-lt"/>
              </a:rPr>
              <a:t>»</a:t>
            </a:r>
            <a:r>
              <a:rPr lang="ru-RU" dirty="0">
                <a:ea typeface="+mn-lt"/>
                <a:cs typeface="+mn-lt"/>
              </a:rPr>
              <a:t> (1926)</a:t>
            </a:r>
            <a:endParaRPr lang="ru-RU" dirty="0"/>
          </a:p>
          <a:p>
            <a:r>
              <a:rPr lang="ru-RU" dirty="0" smtClean="0">
                <a:ea typeface="+mn-lt"/>
                <a:cs typeface="+mn-lt"/>
              </a:rPr>
              <a:t>«</a:t>
            </a:r>
            <a:r>
              <a:rPr lang="ru-RU" dirty="0" err="1" smtClean="0">
                <a:ea typeface="+mn-lt"/>
                <a:cs typeface="+mn-lt"/>
              </a:rPr>
              <a:t>Апологети</a:t>
            </a:r>
            <a:r>
              <a:rPr lang="ru-RU" dirty="0" smtClean="0">
                <a:ea typeface="+mn-lt"/>
                <a:cs typeface="+mn-lt"/>
              </a:rPr>
              <a:t> </a:t>
            </a:r>
            <a:r>
              <a:rPr lang="ru-RU" dirty="0" err="1" smtClean="0">
                <a:ea typeface="+mn-lt"/>
                <a:cs typeface="+mn-lt"/>
              </a:rPr>
              <a:t>писаризму</a:t>
            </a:r>
            <a:r>
              <a:rPr lang="ru-RU" dirty="0" smtClean="0">
                <a:ea typeface="+mn-lt"/>
                <a:cs typeface="+mn-lt"/>
              </a:rPr>
              <a:t>»</a:t>
            </a:r>
            <a:r>
              <a:rPr lang="ru-RU" dirty="0">
                <a:ea typeface="+mn-lt"/>
                <a:cs typeface="+mn-lt"/>
              </a:rPr>
              <a:t> (1926)</a:t>
            </a:r>
            <a:endParaRPr lang="ru-RU" dirty="0"/>
          </a:p>
          <a:p>
            <a:r>
              <a:rPr lang="ru-RU" dirty="0" smtClean="0">
                <a:ea typeface="+mn-lt"/>
                <a:cs typeface="+mn-lt"/>
              </a:rPr>
              <a:t>«</a:t>
            </a:r>
            <a:r>
              <a:rPr lang="ru-RU" dirty="0" err="1" smtClean="0">
                <a:ea typeface="+mn-lt"/>
                <a:cs typeface="+mn-lt"/>
              </a:rPr>
              <a:t>Україна</a:t>
            </a:r>
            <a:r>
              <a:rPr lang="ru-RU" dirty="0" smtClean="0">
                <a:ea typeface="+mn-lt"/>
                <a:cs typeface="+mn-lt"/>
              </a:rPr>
              <a:t> </a:t>
            </a:r>
            <a:r>
              <a:rPr lang="ru-RU" dirty="0" err="1">
                <a:ea typeface="+mn-lt"/>
                <a:cs typeface="+mn-lt"/>
              </a:rPr>
              <a:t>чи</a:t>
            </a:r>
            <a:r>
              <a:rPr lang="ru-RU" dirty="0">
                <a:ea typeface="+mn-lt"/>
                <a:cs typeface="+mn-lt"/>
              </a:rPr>
              <a:t> </a:t>
            </a:r>
            <a:r>
              <a:rPr lang="ru-RU" dirty="0" err="1" smtClean="0">
                <a:ea typeface="+mn-lt"/>
                <a:cs typeface="+mn-lt"/>
              </a:rPr>
              <a:t>Малоросія</a:t>
            </a:r>
            <a:r>
              <a:rPr lang="ru-RU" dirty="0" smtClean="0">
                <a:ea typeface="+mn-lt"/>
                <a:cs typeface="+mn-lt"/>
              </a:rPr>
              <a:t>?»</a:t>
            </a:r>
            <a:endParaRPr lang="ru-RU" dirty="0"/>
          </a:p>
          <a:p>
            <a:r>
              <a:rPr lang="ru-RU" dirty="0" smtClean="0">
                <a:ea typeface="+mn-lt"/>
                <a:cs typeface="+mn-lt"/>
              </a:rPr>
              <a:t>«Про </a:t>
            </a:r>
            <a:r>
              <a:rPr lang="ru-RU" dirty="0">
                <a:ea typeface="+mn-lt"/>
                <a:cs typeface="+mn-lt"/>
              </a:rPr>
              <a:t>«сатану в </a:t>
            </a:r>
            <a:r>
              <a:rPr lang="ru-RU" dirty="0" err="1">
                <a:ea typeface="+mn-lt"/>
                <a:cs typeface="+mn-lt"/>
              </a:rPr>
              <a:t>бочці</a:t>
            </a:r>
            <a:r>
              <a:rPr lang="ru-RU" dirty="0">
                <a:ea typeface="+mn-lt"/>
                <a:cs typeface="+mn-lt"/>
              </a:rPr>
              <a:t>», </a:t>
            </a:r>
            <a:r>
              <a:rPr lang="ru-RU" dirty="0" err="1">
                <a:ea typeface="+mn-lt"/>
                <a:cs typeface="+mn-lt"/>
              </a:rPr>
              <a:t>або</a:t>
            </a:r>
            <a:r>
              <a:rPr lang="ru-RU" dirty="0">
                <a:ea typeface="+mn-lt"/>
                <a:cs typeface="+mn-lt"/>
              </a:rPr>
              <a:t> про </a:t>
            </a:r>
            <a:r>
              <a:rPr lang="ru-RU" dirty="0" err="1">
                <a:ea typeface="+mn-lt"/>
                <a:cs typeface="+mn-lt"/>
              </a:rPr>
              <a:t>графоманів</a:t>
            </a:r>
            <a:r>
              <a:rPr lang="ru-RU" dirty="0">
                <a:ea typeface="+mn-lt"/>
                <a:cs typeface="+mn-lt"/>
              </a:rPr>
              <a:t>, </a:t>
            </a:r>
            <a:r>
              <a:rPr lang="ru-RU" dirty="0" err="1">
                <a:ea typeface="+mn-lt"/>
                <a:cs typeface="+mn-lt"/>
              </a:rPr>
              <a:t>спекулянтів</a:t>
            </a:r>
            <a:r>
              <a:rPr lang="ru-RU" dirty="0">
                <a:ea typeface="+mn-lt"/>
                <a:cs typeface="+mn-lt"/>
              </a:rPr>
              <a:t> та </a:t>
            </a:r>
            <a:r>
              <a:rPr lang="ru-RU" dirty="0" err="1">
                <a:ea typeface="+mn-lt"/>
                <a:cs typeface="+mn-lt"/>
              </a:rPr>
              <a:t>інших</a:t>
            </a:r>
            <a:r>
              <a:rPr lang="ru-RU" dirty="0">
                <a:ea typeface="+mn-lt"/>
                <a:cs typeface="+mn-lt"/>
              </a:rPr>
              <a:t> </a:t>
            </a:r>
            <a:r>
              <a:rPr lang="ru-RU" dirty="0" err="1" smtClean="0">
                <a:ea typeface="+mn-lt"/>
                <a:cs typeface="+mn-lt"/>
              </a:rPr>
              <a:t>просвітян</a:t>
            </a:r>
            <a:r>
              <a:rPr lang="ru-RU" dirty="0" smtClean="0">
                <a:ea typeface="+mn-lt"/>
                <a:cs typeface="+mn-lt"/>
              </a:rPr>
              <a:t>» </a:t>
            </a:r>
            <a:r>
              <a:rPr lang="ru-RU" dirty="0">
                <a:ea typeface="+mn-lt"/>
                <a:cs typeface="+mn-lt"/>
              </a:rPr>
              <a:t>(1925)</a:t>
            </a:r>
            <a:endParaRPr lang="ru-RU" dirty="0"/>
          </a:p>
          <a:p>
            <a:endParaRPr lang="ru-RU" dirty="0">
              <a:cs typeface="Calibri"/>
            </a:endParaRPr>
          </a:p>
        </p:txBody>
      </p:sp>
    </p:spTree>
    <p:extLst>
      <p:ext uri="{BB962C8B-B14F-4D97-AF65-F5344CB8AC3E}">
        <p14:creationId xmlns="" xmlns:p14="http://schemas.microsoft.com/office/powerpoint/2010/main" val="178570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 xmlns:a16="http://schemas.microsoft.com/office/drawing/2014/main" id="{CE0FEAC2-7A5D-444C-A42E-FA19EC7E1B8A}"/>
              </a:ext>
            </a:extLst>
          </p:cNvPr>
          <p:cNvSpPr>
            <a:spLocks noGrp="1"/>
          </p:cNvSpPr>
          <p:nvPr>
            <p:ph type="title"/>
          </p:nvPr>
        </p:nvSpPr>
        <p:spPr>
          <a:xfrm>
            <a:off x="767290" y="1166932"/>
            <a:ext cx="3582073" cy="4279709"/>
          </a:xfrm>
        </p:spPr>
        <p:txBody>
          <a:bodyPr anchor="ctr">
            <a:normAutofit/>
          </a:bodyPr>
          <a:lstStyle/>
          <a:p>
            <a:r>
              <a:rPr lang="ru-RU" sz="4800">
                <a:solidFill>
                  <a:schemeClr val="bg1"/>
                </a:solidFill>
                <a:cs typeface="Calibri Light"/>
              </a:rPr>
              <a:t>Смерть</a:t>
            </a:r>
            <a:endParaRPr lang="ru-RU" sz="4800">
              <a:solidFill>
                <a:schemeClr val="bg1"/>
              </a:solidFill>
            </a:endParaRPr>
          </a:p>
        </p:txBody>
      </p:sp>
      <p:sp>
        <p:nvSpPr>
          <p:cNvPr id="3" name="Объект 2">
            <a:extLst>
              <a:ext uri="{FF2B5EF4-FFF2-40B4-BE49-F238E27FC236}">
                <a16:creationId xmlns="" xmlns:a16="http://schemas.microsoft.com/office/drawing/2014/main" id="{F45FC10F-BE92-4CDD-A55B-B4F6505D9338}"/>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ru-RU" sz="2200" dirty="0">
                <a:ea typeface="+mn-lt"/>
                <a:cs typeface="+mn-lt"/>
              </a:rPr>
              <a:t>13 </a:t>
            </a:r>
            <a:r>
              <a:rPr lang="ru-RU" sz="2200" dirty="0" err="1">
                <a:ea typeface="+mn-lt"/>
                <a:cs typeface="+mn-lt"/>
              </a:rPr>
              <a:t>травня</a:t>
            </a:r>
            <a:r>
              <a:rPr lang="ru-RU" sz="2200" dirty="0">
                <a:ea typeface="+mn-lt"/>
                <a:cs typeface="+mn-lt"/>
              </a:rPr>
              <a:t> 1933 року до </a:t>
            </a:r>
            <a:r>
              <a:rPr lang="ru-RU" sz="2200" dirty="0" err="1">
                <a:ea typeface="+mn-lt"/>
                <a:cs typeface="+mn-lt"/>
              </a:rPr>
              <a:t>Миколи</a:t>
            </a:r>
            <a:r>
              <a:rPr lang="ru-RU" sz="2200" dirty="0">
                <a:ea typeface="+mn-lt"/>
                <a:cs typeface="+mn-lt"/>
              </a:rPr>
              <a:t> </a:t>
            </a:r>
            <a:r>
              <a:rPr lang="ru-RU" sz="2200" dirty="0" err="1">
                <a:ea typeface="+mn-lt"/>
                <a:cs typeface="+mn-lt"/>
              </a:rPr>
              <a:t>Хвильового</a:t>
            </a:r>
            <a:r>
              <a:rPr lang="ru-RU" sz="2200" dirty="0">
                <a:ea typeface="+mn-lt"/>
                <a:cs typeface="+mn-lt"/>
              </a:rPr>
              <a:t> </a:t>
            </a:r>
            <a:r>
              <a:rPr lang="ru-RU" sz="2200" dirty="0" err="1">
                <a:ea typeface="+mn-lt"/>
                <a:cs typeface="+mn-lt"/>
              </a:rPr>
              <a:t>прийшли</a:t>
            </a:r>
            <a:r>
              <a:rPr lang="ru-RU" sz="2200" dirty="0">
                <a:ea typeface="+mn-lt"/>
                <a:cs typeface="+mn-lt"/>
              </a:rPr>
              <a:t> </a:t>
            </a:r>
            <a:r>
              <a:rPr lang="ru-RU" sz="2200" dirty="0" err="1">
                <a:ea typeface="+mn-lt"/>
                <a:cs typeface="+mn-lt"/>
              </a:rPr>
              <a:t>письменники</a:t>
            </a:r>
            <a:r>
              <a:rPr lang="ru-RU" sz="2200" dirty="0">
                <a:ea typeface="+mn-lt"/>
                <a:cs typeface="+mn-lt"/>
              </a:rPr>
              <a:t> </a:t>
            </a:r>
            <a:r>
              <a:rPr lang="ru-RU" sz="2200" dirty="0" err="1">
                <a:ea typeface="+mn-lt"/>
                <a:cs typeface="+mn-lt"/>
              </a:rPr>
              <a:t>Микола</a:t>
            </a:r>
            <a:r>
              <a:rPr lang="ru-RU" sz="2200" dirty="0">
                <a:ea typeface="+mn-lt"/>
                <a:cs typeface="+mn-lt"/>
              </a:rPr>
              <a:t> </a:t>
            </a:r>
            <a:r>
              <a:rPr lang="ru-RU" sz="2200" dirty="0" err="1">
                <a:ea typeface="+mn-lt"/>
                <a:cs typeface="+mn-lt"/>
              </a:rPr>
              <a:t>Куліш</a:t>
            </a:r>
            <a:r>
              <a:rPr lang="ru-RU" sz="2200" dirty="0">
                <a:ea typeface="+mn-lt"/>
                <a:cs typeface="+mn-lt"/>
              </a:rPr>
              <a:t> та Олесь </a:t>
            </a:r>
            <a:r>
              <a:rPr lang="ru-RU" sz="2200" dirty="0" err="1">
                <a:ea typeface="+mn-lt"/>
                <a:cs typeface="+mn-lt"/>
              </a:rPr>
              <a:t>Досвітній</a:t>
            </a:r>
            <a:r>
              <a:rPr lang="ru-RU" sz="2200" dirty="0">
                <a:ea typeface="+mn-lt"/>
                <a:cs typeface="+mn-lt"/>
              </a:rPr>
              <a:t>. </a:t>
            </a:r>
            <a:r>
              <a:rPr lang="ru-RU" sz="2200" dirty="0" err="1">
                <a:ea typeface="+mn-lt"/>
                <a:cs typeface="+mn-lt"/>
              </a:rPr>
              <a:t>Письменники</a:t>
            </a:r>
            <a:r>
              <a:rPr lang="ru-RU" sz="2200" dirty="0">
                <a:ea typeface="+mn-lt"/>
                <a:cs typeface="+mn-lt"/>
              </a:rPr>
              <a:t> </a:t>
            </a:r>
            <a:r>
              <a:rPr lang="ru-RU" sz="2200" dirty="0" err="1">
                <a:ea typeface="+mn-lt"/>
                <a:cs typeface="+mn-lt"/>
              </a:rPr>
              <a:t>обговорювали</a:t>
            </a:r>
            <a:r>
              <a:rPr lang="ru-RU" sz="2200" dirty="0">
                <a:ea typeface="+mn-lt"/>
                <a:cs typeface="+mn-lt"/>
              </a:rPr>
              <a:t> </a:t>
            </a:r>
            <a:r>
              <a:rPr lang="ru-RU" sz="2200" dirty="0" err="1">
                <a:ea typeface="+mn-lt"/>
                <a:cs typeface="+mn-lt"/>
              </a:rPr>
              <a:t>арешт</a:t>
            </a:r>
            <a:r>
              <a:rPr lang="ru-RU" sz="2200" dirty="0">
                <a:ea typeface="+mn-lt"/>
                <a:cs typeface="+mn-lt"/>
              </a:rPr>
              <a:t> </a:t>
            </a:r>
            <a:r>
              <a:rPr lang="ru-RU" sz="2200" dirty="0" err="1">
                <a:ea typeface="+mn-lt"/>
                <a:cs typeface="+mn-lt"/>
              </a:rPr>
              <a:t>Михайла</a:t>
            </a:r>
            <a:r>
              <a:rPr lang="ru-RU" sz="2200" dirty="0">
                <a:ea typeface="+mn-lt"/>
                <a:cs typeface="+mn-lt"/>
              </a:rPr>
              <a:t> Ялового, </a:t>
            </a:r>
            <a:r>
              <a:rPr lang="ru-RU" sz="2200" dirty="0" err="1">
                <a:ea typeface="+mn-lt"/>
                <a:cs typeface="+mn-lt"/>
              </a:rPr>
              <a:t>що</a:t>
            </a:r>
            <a:r>
              <a:rPr lang="ru-RU" sz="2200" dirty="0">
                <a:ea typeface="+mn-lt"/>
                <a:cs typeface="+mn-lt"/>
              </a:rPr>
              <a:t> </a:t>
            </a:r>
            <a:r>
              <a:rPr lang="ru-RU" sz="2200" dirty="0" err="1">
                <a:ea typeface="+mn-lt"/>
                <a:cs typeface="+mn-lt"/>
              </a:rPr>
              <a:t>стався</a:t>
            </a:r>
            <a:r>
              <a:rPr lang="ru-RU" sz="2200" dirty="0">
                <a:ea typeface="+mn-lt"/>
                <a:cs typeface="+mn-lt"/>
              </a:rPr>
              <a:t> </a:t>
            </a:r>
            <a:r>
              <a:rPr lang="ru-RU" sz="2200" dirty="0" err="1" smtClean="0">
                <a:ea typeface="+mn-lt"/>
                <a:cs typeface="+mn-lt"/>
              </a:rPr>
              <a:t>напередодні</a:t>
            </a:r>
            <a:r>
              <a:rPr lang="ru-RU" sz="2200" dirty="0">
                <a:ea typeface="+mn-lt"/>
                <a:cs typeface="+mn-lt"/>
              </a:rPr>
              <a:t>.</a:t>
            </a:r>
            <a:r>
              <a:rPr lang="ru-RU" sz="2200" dirty="0" smtClean="0">
                <a:ea typeface="+mn-lt"/>
                <a:cs typeface="+mn-lt"/>
              </a:rPr>
              <a:t> </a:t>
            </a:r>
            <a:r>
              <a:rPr lang="ru-RU" sz="2200" dirty="0" err="1">
                <a:ea typeface="+mn-lt"/>
                <a:cs typeface="+mn-lt"/>
              </a:rPr>
              <a:t>Б</a:t>
            </a:r>
            <a:r>
              <a:rPr lang="ru-RU" sz="2200" dirty="0" err="1" smtClean="0">
                <a:ea typeface="+mn-lt"/>
                <a:cs typeface="+mn-lt"/>
              </a:rPr>
              <a:t>уло</a:t>
            </a:r>
            <a:r>
              <a:rPr lang="ru-RU" sz="2200" dirty="0" smtClean="0">
                <a:ea typeface="+mn-lt"/>
                <a:cs typeface="+mn-lt"/>
              </a:rPr>
              <a:t> </a:t>
            </a:r>
            <a:r>
              <a:rPr lang="ru-RU" sz="2200" dirty="0" err="1">
                <a:ea typeface="+mn-lt"/>
                <a:cs typeface="+mn-lt"/>
              </a:rPr>
              <a:t>вирішено</a:t>
            </a:r>
            <a:r>
              <a:rPr lang="ru-RU" sz="2200" dirty="0">
                <a:ea typeface="+mn-lt"/>
                <a:cs typeface="+mn-lt"/>
              </a:rPr>
              <a:t> </a:t>
            </a:r>
            <a:r>
              <a:rPr lang="ru-RU" sz="2200" dirty="0" err="1">
                <a:ea typeface="+mn-lt"/>
                <a:cs typeface="+mn-lt"/>
              </a:rPr>
              <a:t>домагатися</a:t>
            </a:r>
            <a:r>
              <a:rPr lang="ru-RU" sz="2200" dirty="0">
                <a:ea typeface="+mn-lt"/>
                <a:cs typeface="+mn-lt"/>
              </a:rPr>
              <a:t> </a:t>
            </a:r>
            <a:r>
              <a:rPr lang="ru-RU" sz="2200" dirty="0" err="1">
                <a:ea typeface="+mn-lt"/>
                <a:cs typeface="+mn-lt"/>
              </a:rPr>
              <a:t>прийому</a:t>
            </a:r>
            <a:r>
              <a:rPr lang="ru-RU" sz="2200" dirty="0">
                <a:ea typeface="+mn-lt"/>
                <a:cs typeface="+mn-lt"/>
              </a:rPr>
              <a:t> прокурора Верховного суду УСРР Лева Ахматова. Коли </a:t>
            </a:r>
            <a:r>
              <a:rPr lang="ru-RU" sz="2200" dirty="0" err="1">
                <a:ea typeface="+mn-lt"/>
                <a:cs typeface="+mn-lt"/>
              </a:rPr>
              <a:t>письменники</a:t>
            </a:r>
            <a:r>
              <a:rPr lang="ru-RU" sz="2200" dirty="0">
                <a:ea typeface="+mn-lt"/>
                <a:cs typeface="+mn-lt"/>
              </a:rPr>
              <a:t> </a:t>
            </a:r>
            <a:r>
              <a:rPr lang="ru-RU" sz="2200" dirty="0" smtClean="0">
                <a:ea typeface="+mn-lt"/>
                <a:cs typeface="+mn-lt"/>
              </a:rPr>
              <a:t>почали </a:t>
            </a:r>
            <a:r>
              <a:rPr lang="ru-RU" sz="2200" dirty="0" err="1">
                <a:ea typeface="+mn-lt"/>
                <a:cs typeface="+mn-lt"/>
              </a:rPr>
              <a:t>розходитися</a:t>
            </a:r>
            <a:r>
              <a:rPr lang="ru-RU" sz="2200" dirty="0">
                <a:ea typeface="+mn-lt"/>
                <a:cs typeface="+mn-lt"/>
              </a:rPr>
              <a:t>, </a:t>
            </a:r>
            <a:r>
              <a:rPr lang="ru-RU" sz="2200" dirty="0" err="1">
                <a:ea typeface="+mn-lt"/>
                <a:cs typeface="+mn-lt"/>
              </a:rPr>
              <a:t>Хвильовий</a:t>
            </a:r>
            <a:r>
              <a:rPr lang="ru-RU" sz="2200" dirty="0">
                <a:ea typeface="+mn-lt"/>
                <a:cs typeface="+mn-lt"/>
              </a:rPr>
              <a:t> </a:t>
            </a:r>
            <a:r>
              <a:rPr lang="ru-RU" sz="2200" dirty="0" err="1">
                <a:ea typeface="+mn-lt"/>
                <a:cs typeface="+mn-lt"/>
              </a:rPr>
              <a:t>вийшов</a:t>
            </a:r>
            <a:r>
              <a:rPr lang="ru-RU" sz="2200" dirty="0">
                <a:ea typeface="+mn-lt"/>
                <a:cs typeface="+mn-lt"/>
              </a:rPr>
              <a:t> до </a:t>
            </a:r>
            <a:r>
              <a:rPr lang="ru-RU" sz="2200" dirty="0" err="1">
                <a:ea typeface="+mn-lt"/>
                <a:cs typeface="+mn-lt"/>
              </a:rPr>
              <a:t>свого</a:t>
            </a:r>
            <a:r>
              <a:rPr lang="ru-RU" sz="2200" dirty="0">
                <a:ea typeface="+mn-lt"/>
                <a:cs typeface="+mn-lt"/>
              </a:rPr>
              <a:t> </a:t>
            </a:r>
            <a:r>
              <a:rPr lang="ru-RU" sz="2200" dirty="0" err="1">
                <a:ea typeface="+mn-lt"/>
                <a:cs typeface="+mn-lt"/>
              </a:rPr>
              <a:t>кабінету</a:t>
            </a:r>
            <a:r>
              <a:rPr lang="ru-RU" sz="2200" dirty="0">
                <a:ea typeface="+mn-lt"/>
                <a:cs typeface="+mn-lt"/>
              </a:rPr>
              <a:t>, де </a:t>
            </a:r>
            <a:r>
              <a:rPr lang="ru-RU" sz="2200" dirty="0" err="1">
                <a:ea typeface="+mn-lt"/>
                <a:cs typeface="+mn-lt"/>
              </a:rPr>
              <a:t>й</a:t>
            </a:r>
            <a:r>
              <a:rPr lang="ru-RU" sz="2200" dirty="0">
                <a:ea typeface="+mn-lt"/>
                <a:cs typeface="+mn-lt"/>
              </a:rPr>
              <a:t> </a:t>
            </a:r>
            <a:r>
              <a:rPr lang="ru-RU" sz="2200" dirty="0" err="1">
                <a:ea typeface="+mn-lt"/>
                <a:cs typeface="+mn-lt"/>
              </a:rPr>
              <a:t>застрелився</a:t>
            </a:r>
            <a:r>
              <a:rPr lang="ru-RU" sz="2200" dirty="0">
                <a:ea typeface="+mn-lt"/>
                <a:cs typeface="+mn-lt"/>
              </a:rPr>
              <a:t>, </a:t>
            </a:r>
            <a:r>
              <a:rPr lang="ru-RU" sz="2200" dirty="0" err="1">
                <a:ea typeface="+mn-lt"/>
                <a:cs typeface="+mn-lt"/>
              </a:rPr>
              <a:t>залишивши</a:t>
            </a:r>
            <a:r>
              <a:rPr lang="ru-RU" sz="2200" dirty="0">
                <a:ea typeface="+mn-lt"/>
                <a:cs typeface="+mn-lt"/>
              </a:rPr>
              <a:t> 2 </a:t>
            </a:r>
            <a:r>
              <a:rPr lang="ru-RU" sz="2200" dirty="0" err="1">
                <a:ea typeface="+mn-lt"/>
                <a:cs typeface="+mn-lt"/>
              </a:rPr>
              <a:t>передсмертні</a:t>
            </a:r>
            <a:r>
              <a:rPr lang="ru-RU" sz="2200" dirty="0">
                <a:ea typeface="+mn-lt"/>
                <a:cs typeface="+mn-lt"/>
              </a:rPr>
              <a:t> записки. Одну </a:t>
            </a:r>
            <a:r>
              <a:rPr lang="ru-RU" sz="2200" dirty="0" err="1">
                <a:ea typeface="+mn-lt"/>
                <a:cs typeface="+mn-lt"/>
              </a:rPr>
              <a:t>з</a:t>
            </a:r>
            <a:r>
              <a:rPr lang="ru-RU" sz="2200" dirty="0">
                <a:ea typeface="+mn-lt"/>
                <a:cs typeface="+mn-lt"/>
              </a:rPr>
              <a:t> них </a:t>
            </a:r>
            <a:r>
              <a:rPr lang="ru-RU" sz="2200" dirty="0" err="1">
                <a:ea typeface="+mn-lt"/>
                <a:cs typeface="+mn-lt"/>
              </a:rPr>
              <a:t>він</a:t>
            </a:r>
            <a:r>
              <a:rPr lang="ru-RU" sz="2200" dirty="0">
                <a:ea typeface="+mn-lt"/>
                <a:cs typeface="+mn-lt"/>
              </a:rPr>
              <a:t> </a:t>
            </a:r>
            <a:r>
              <a:rPr lang="ru-RU" sz="2200" dirty="0" err="1">
                <a:ea typeface="+mn-lt"/>
                <a:cs typeface="+mn-lt"/>
              </a:rPr>
              <a:t>адресував</a:t>
            </a:r>
            <a:r>
              <a:rPr lang="ru-RU" sz="2200" dirty="0">
                <a:ea typeface="+mn-lt"/>
                <a:cs typeface="+mn-lt"/>
              </a:rPr>
              <a:t> </a:t>
            </a:r>
            <a:r>
              <a:rPr lang="ru-RU" sz="2200" dirty="0" err="1">
                <a:ea typeface="+mn-lt"/>
                <a:cs typeface="+mn-lt"/>
              </a:rPr>
              <a:t>своїй</a:t>
            </a:r>
            <a:r>
              <a:rPr lang="ru-RU" sz="2200" dirty="0">
                <a:ea typeface="+mn-lt"/>
                <a:cs typeface="+mn-lt"/>
              </a:rPr>
              <a:t> </a:t>
            </a:r>
            <a:r>
              <a:rPr lang="ru-RU" sz="2200" dirty="0" err="1">
                <a:ea typeface="+mn-lt"/>
                <a:cs typeface="+mn-lt"/>
              </a:rPr>
              <a:t>доньці</a:t>
            </a:r>
            <a:r>
              <a:rPr lang="ru-RU" sz="2200" dirty="0">
                <a:ea typeface="+mn-lt"/>
                <a:cs typeface="+mn-lt"/>
              </a:rPr>
              <a:t>, </a:t>
            </a:r>
            <a:r>
              <a:rPr lang="ru-RU" sz="2200" dirty="0" err="1">
                <a:ea typeface="+mn-lt"/>
                <a:cs typeface="+mn-lt"/>
              </a:rPr>
              <a:t>іншу</a:t>
            </a:r>
            <a:r>
              <a:rPr lang="ru-RU" sz="2200" dirty="0">
                <a:ea typeface="+mn-lt"/>
                <a:cs typeface="+mn-lt"/>
              </a:rPr>
              <a:t> </a:t>
            </a:r>
            <a:r>
              <a:rPr lang="ru-RU" sz="2200" dirty="0" err="1">
                <a:ea typeface="+mn-lt"/>
                <a:cs typeface="+mn-lt"/>
              </a:rPr>
              <a:t>товаришам-письменникам</a:t>
            </a:r>
            <a:r>
              <a:rPr lang="ru-RU" sz="2200" dirty="0">
                <a:ea typeface="+mn-lt"/>
                <a:cs typeface="+mn-lt"/>
              </a:rPr>
              <a:t>:</a:t>
            </a:r>
            <a:endParaRPr lang="ru-RU" sz="2200" dirty="0"/>
          </a:p>
        </p:txBody>
      </p:sp>
    </p:spTree>
    <p:extLst>
      <p:ext uri="{BB962C8B-B14F-4D97-AF65-F5344CB8AC3E}">
        <p14:creationId xmlns="" xmlns:p14="http://schemas.microsoft.com/office/powerpoint/2010/main" val="112823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71DC3D-4D67-4EC6-939D-45B21FFDA067}"/>
              </a:ext>
            </a:extLst>
          </p:cNvPr>
          <p:cNvSpPr>
            <a:spLocks noGrp="1"/>
          </p:cNvSpPr>
          <p:nvPr>
            <p:ph type="title"/>
          </p:nvPr>
        </p:nvSpPr>
        <p:spPr>
          <a:xfrm>
            <a:off x="812074" y="299810"/>
            <a:ext cx="10515600" cy="6271374"/>
          </a:xfrm>
        </p:spPr>
        <p:txBody>
          <a:bodyPr>
            <a:normAutofit/>
          </a:bodyPr>
          <a:lstStyle/>
          <a:p>
            <a:r>
              <a:rPr lang="ru-RU" sz="3200" dirty="0" err="1">
                <a:ea typeface="+mj-lt"/>
                <a:cs typeface="+mj-lt"/>
              </a:rPr>
              <a:t>Арешт</a:t>
            </a:r>
            <a:r>
              <a:rPr lang="ru-RU" sz="3200" dirty="0">
                <a:ea typeface="+mj-lt"/>
                <a:cs typeface="+mj-lt"/>
              </a:rPr>
              <a:t> Ялового — </a:t>
            </a:r>
            <a:r>
              <a:rPr lang="ru-RU" sz="3200" dirty="0" err="1">
                <a:ea typeface="+mj-lt"/>
                <a:cs typeface="+mj-lt"/>
              </a:rPr>
              <a:t>це</a:t>
            </a:r>
            <a:r>
              <a:rPr lang="ru-RU" sz="3200" dirty="0">
                <a:ea typeface="+mj-lt"/>
                <a:cs typeface="+mj-lt"/>
              </a:rPr>
              <a:t> </a:t>
            </a:r>
            <a:r>
              <a:rPr lang="ru-RU" sz="3200" dirty="0" err="1">
                <a:ea typeface="+mj-lt"/>
                <a:cs typeface="+mj-lt"/>
              </a:rPr>
              <a:t>розстріл</a:t>
            </a:r>
            <a:r>
              <a:rPr lang="ru-RU" sz="3200" dirty="0">
                <a:ea typeface="+mj-lt"/>
                <a:cs typeface="+mj-lt"/>
              </a:rPr>
              <a:t> </a:t>
            </a:r>
            <a:r>
              <a:rPr lang="ru-RU" sz="3200" dirty="0" err="1">
                <a:ea typeface="+mj-lt"/>
                <a:cs typeface="+mj-lt"/>
              </a:rPr>
              <a:t>цілої</a:t>
            </a:r>
            <a:r>
              <a:rPr lang="ru-RU" sz="3200" dirty="0">
                <a:ea typeface="+mj-lt"/>
                <a:cs typeface="+mj-lt"/>
              </a:rPr>
              <a:t> </a:t>
            </a:r>
            <a:r>
              <a:rPr lang="ru-RU" sz="3200" dirty="0" err="1">
                <a:ea typeface="+mj-lt"/>
                <a:cs typeface="+mj-lt"/>
              </a:rPr>
              <a:t>генерації</a:t>
            </a:r>
            <a:r>
              <a:rPr lang="ru-RU" sz="3200" dirty="0">
                <a:ea typeface="+mj-lt"/>
                <a:cs typeface="+mj-lt"/>
              </a:rPr>
              <a:t>. За </a:t>
            </a:r>
            <a:r>
              <a:rPr lang="ru-RU" sz="3200" dirty="0" err="1">
                <a:ea typeface="+mj-lt"/>
                <a:cs typeface="+mj-lt"/>
              </a:rPr>
              <a:t>що</a:t>
            </a:r>
            <a:r>
              <a:rPr lang="ru-RU" sz="3200" dirty="0">
                <a:ea typeface="+mj-lt"/>
                <a:cs typeface="+mj-lt"/>
              </a:rPr>
              <a:t>? За те, </a:t>
            </a:r>
            <a:r>
              <a:rPr lang="ru-RU" sz="3200" dirty="0" err="1">
                <a:ea typeface="+mj-lt"/>
                <a:cs typeface="+mj-lt"/>
              </a:rPr>
              <a:t>що</a:t>
            </a:r>
            <a:r>
              <a:rPr lang="ru-RU" sz="3200" dirty="0">
                <a:ea typeface="+mj-lt"/>
                <a:cs typeface="+mj-lt"/>
              </a:rPr>
              <a:t> ми </a:t>
            </a:r>
            <a:r>
              <a:rPr lang="ru-RU" sz="3200" dirty="0" err="1">
                <a:ea typeface="+mj-lt"/>
                <a:cs typeface="+mj-lt"/>
              </a:rPr>
              <a:t>були</a:t>
            </a:r>
            <a:r>
              <a:rPr lang="ru-RU" sz="3200" dirty="0">
                <a:ea typeface="+mj-lt"/>
                <a:cs typeface="+mj-lt"/>
              </a:rPr>
              <a:t> </a:t>
            </a:r>
            <a:r>
              <a:rPr lang="ru-RU" sz="3200" dirty="0" err="1">
                <a:ea typeface="+mj-lt"/>
                <a:cs typeface="+mj-lt"/>
              </a:rPr>
              <a:t>найщирішими</a:t>
            </a:r>
            <a:r>
              <a:rPr lang="ru-RU" sz="3200" dirty="0">
                <a:ea typeface="+mj-lt"/>
                <a:cs typeface="+mj-lt"/>
              </a:rPr>
              <a:t> </a:t>
            </a:r>
            <a:r>
              <a:rPr lang="ru-RU" sz="3200" dirty="0" err="1">
                <a:ea typeface="+mj-lt"/>
                <a:cs typeface="+mj-lt"/>
              </a:rPr>
              <a:t>комуністами</a:t>
            </a:r>
            <a:r>
              <a:rPr lang="ru-RU" sz="3200" dirty="0">
                <a:ea typeface="+mj-lt"/>
                <a:cs typeface="+mj-lt"/>
              </a:rPr>
              <a:t>? </a:t>
            </a:r>
            <a:r>
              <a:rPr lang="ru-RU" sz="3200" dirty="0" err="1">
                <a:ea typeface="+mj-lt"/>
                <a:cs typeface="+mj-lt"/>
              </a:rPr>
              <a:t>Нічого</a:t>
            </a:r>
            <a:r>
              <a:rPr lang="ru-RU" sz="3200" dirty="0">
                <a:ea typeface="+mj-lt"/>
                <a:cs typeface="+mj-lt"/>
              </a:rPr>
              <a:t> не </a:t>
            </a:r>
            <a:r>
              <a:rPr lang="ru-RU" sz="3200" dirty="0" err="1">
                <a:ea typeface="+mj-lt"/>
                <a:cs typeface="+mj-lt"/>
              </a:rPr>
              <a:t>розумію</a:t>
            </a:r>
            <a:r>
              <a:rPr lang="ru-RU" sz="3200" dirty="0">
                <a:ea typeface="+mj-lt"/>
                <a:cs typeface="+mj-lt"/>
              </a:rPr>
              <a:t>. За </a:t>
            </a:r>
            <a:r>
              <a:rPr lang="ru-RU" sz="3200" dirty="0" err="1">
                <a:ea typeface="+mj-lt"/>
                <a:cs typeface="+mj-lt"/>
              </a:rPr>
              <a:t>генерацію</a:t>
            </a:r>
            <a:r>
              <a:rPr lang="ru-RU" sz="3200" dirty="0">
                <a:ea typeface="+mj-lt"/>
                <a:cs typeface="+mj-lt"/>
              </a:rPr>
              <a:t> Ялового </a:t>
            </a:r>
            <a:r>
              <a:rPr lang="ru-RU" sz="3200" dirty="0" err="1">
                <a:ea typeface="+mj-lt"/>
                <a:cs typeface="+mj-lt"/>
              </a:rPr>
              <a:t>відповідаю</a:t>
            </a:r>
            <a:r>
              <a:rPr lang="ru-RU" sz="3200" dirty="0">
                <a:ea typeface="+mj-lt"/>
                <a:cs typeface="+mj-lt"/>
              </a:rPr>
              <a:t> перш за все я, Микола </a:t>
            </a:r>
            <a:r>
              <a:rPr lang="ru-RU" sz="3200" dirty="0" err="1">
                <a:ea typeface="+mj-lt"/>
                <a:cs typeface="+mj-lt"/>
              </a:rPr>
              <a:t>Хвильовий</a:t>
            </a:r>
            <a:r>
              <a:rPr lang="ru-RU" sz="3200" dirty="0">
                <a:ea typeface="+mj-lt"/>
                <a:cs typeface="+mj-lt"/>
              </a:rPr>
              <a:t>. «</a:t>
            </a:r>
            <a:r>
              <a:rPr lang="ru-RU" sz="3200" dirty="0" err="1">
                <a:ea typeface="+mj-lt"/>
                <a:cs typeface="+mj-lt"/>
              </a:rPr>
              <a:t>Отже</a:t>
            </a:r>
            <a:r>
              <a:rPr lang="ru-RU" sz="3200" dirty="0">
                <a:ea typeface="+mj-lt"/>
                <a:cs typeface="+mj-lt"/>
              </a:rPr>
              <a:t>», як говорить Семенко... ясно...</a:t>
            </a:r>
            <a:endParaRPr lang="ru-RU" sz="3200" dirty="0">
              <a:cs typeface="Calibri Light"/>
            </a:endParaRPr>
          </a:p>
          <a:p>
            <a:r>
              <a:rPr lang="ru-RU" sz="3200" dirty="0" err="1">
                <a:ea typeface="+mj-lt"/>
                <a:cs typeface="+mj-lt"/>
              </a:rPr>
              <a:t>Сьогодні</a:t>
            </a:r>
            <a:r>
              <a:rPr lang="ru-RU" sz="3200" dirty="0">
                <a:ea typeface="+mj-lt"/>
                <a:cs typeface="+mj-lt"/>
              </a:rPr>
              <a:t> </a:t>
            </a:r>
            <a:r>
              <a:rPr lang="ru-RU" sz="3200" dirty="0" err="1">
                <a:ea typeface="+mj-lt"/>
                <a:cs typeface="+mj-lt"/>
              </a:rPr>
              <a:t>прекрасний</a:t>
            </a:r>
            <a:r>
              <a:rPr lang="ru-RU" sz="3200" dirty="0">
                <a:ea typeface="+mj-lt"/>
                <a:cs typeface="+mj-lt"/>
              </a:rPr>
              <a:t> </a:t>
            </a:r>
            <a:r>
              <a:rPr lang="ru-RU" sz="3200" dirty="0" err="1">
                <a:ea typeface="+mj-lt"/>
                <a:cs typeface="+mj-lt"/>
              </a:rPr>
              <a:t>сонячний</a:t>
            </a:r>
            <a:r>
              <a:rPr lang="ru-RU" sz="3200" dirty="0">
                <a:ea typeface="+mj-lt"/>
                <a:cs typeface="+mj-lt"/>
              </a:rPr>
              <a:t> день. Як я люблю </a:t>
            </a:r>
            <a:r>
              <a:rPr lang="ru-RU" sz="3200" dirty="0" err="1">
                <a:ea typeface="+mj-lt"/>
                <a:cs typeface="+mj-lt"/>
              </a:rPr>
              <a:t>життя</a:t>
            </a:r>
            <a:r>
              <a:rPr lang="ru-RU" sz="3200" dirty="0">
                <a:ea typeface="+mj-lt"/>
                <a:cs typeface="+mj-lt"/>
              </a:rPr>
              <a:t> — </a:t>
            </a:r>
            <a:r>
              <a:rPr lang="ru-RU" sz="3200" dirty="0" err="1">
                <a:ea typeface="+mj-lt"/>
                <a:cs typeface="+mj-lt"/>
              </a:rPr>
              <a:t>ви</a:t>
            </a:r>
            <a:r>
              <a:rPr lang="ru-RU" sz="3200" dirty="0">
                <a:ea typeface="+mj-lt"/>
                <a:cs typeface="+mj-lt"/>
              </a:rPr>
              <a:t> й не </a:t>
            </a:r>
            <a:r>
              <a:rPr lang="ru-RU" sz="3200" dirty="0" err="1">
                <a:ea typeface="+mj-lt"/>
                <a:cs typeface="+mj-lt"/>
              </a:rPr>
              <a:t>уявляєте</a:t>
            </a:r>
            <a:r>
              <a:rPr lang="ru-RU" sz="3200" dirty="0">
                <a:ea typeface="+mj-lt"/>
                <a:cs typeface="+mj-lt"/>
              </a:rPr>
              <a:t>. </a:t>
            </a:r>
            <a:r>
              <a:rPr lang="ru-RU" sz="3200" dirty="0" err="1">
                <a:ea typeface="+mj-lt"/>
                <a:cs typeface="+mj-lt"/>
              </a:rPr>
              <a:t>Сьогодні</a:t>
            </a:r>
            <a:r>
              <a:rPr lang="ru-RU" sz="3200" dirty="0">
                <a:ea typeface="+mj-lt"/>
                <a:cs typeface="+mj-lt"/>
              </a:rPr>
              <a:t> 13-те. </a:t>
            </a:r>
            <a:r>
              <a:rPr lang="ru-RU" sz="3200" dirty="0" err="1">
                <a:ea typeface="+mj-lt"/>
                <a:cs typeface="+mj-lt"/>
              </a:rPr>
              <a:t>Пам'ятаєте</a:t>
            </a:r>
            <a:r>
              <a:rPr lang="ru-RU" sz="3200" dirty="0">
                <a:ea typeface="+mj-lt"/>
                <a:cs typeface="+mj-lt"/>
              </a:rPr>
              <a:t>, як я </a:t>
            </a:r>
            <a:r>
              <a:rPr lang="ru-RU" sz="3200" dirty="0" err="1">
                <a:ea typeface="+mj-lt"/>
                <a:cs typeface="+mj-lt"/>
              </a:rPr>
              <a:t>був</a:t>
            </a:r>
            <a:r>
              <a:rPr lang="ru-RU" sz="3200" dirty="0">
                <a:ea typeface="+mj-lt"/>
                <a:cs typeface="+mj-lt"/>
              </a:rPr>
              <a:t> </a:t>
            </a:r>
            <a:r>
              <a:rPr lang="ru-RU" sz="3200" dirty="0" err="1">
                <a:ea typeface="+mj-lt"/>
                <a:cs typeface="+mj-lt"/>
              </a:rPr>
              <a:t>закоханий</a:t>
            </a:r>
            <a:r>
              <a:rPr lang="ru-RU" sz="3200" dirty="0">
                <a:ea typeface="+mj-lt"/>
                <a:cs typeface="+mj-lt"/>
              </a:rPr>
              <a:t> у </a:t>
            </a:r>
            <a:r>
              <a:rPr lang="ru-RU" sz="3200" dirty="0" err="1">
                <a:ea typeface="+mj-lt"/>
                <a:cs typeface="+mj-lt"/>
              </a:rPr>
              <a:t>це</a:t>
            </a:r>
            <a:r>
              <a:rPr lang="ru-RU" sz="3200" dirty="0">
                <a:ea typeface="+mj-lt"/>
                <a:cs typeface="+mj-lt"/>
              </a:rPr>
              <a:t> число? </a:t>
            </a:r>
            <a:r>
              <a:rPr lang="ru-RU" sz="3200" dirty="0" err="1">
                <a:ea typeface="+mj-lt"/>
                <a:cs typeface="+mj-lt"/>
              </a:rPr>
              <a:t>Страшенно</a:t>
            </a:r>
            <a:r>
              <a:rPr lang="ru-RU" sz="3200" dirty="0">
                <a:ea typeface="+mj-lt"/>
                <a:cs typeface="+mj-lt"/>
              </a:rPr>
              <a:t> </a:t>
            </a:r>
            <a:r>
              <a:rPr lang="ru-RU" sz="3200" dirty="0" err="1">
                <a:ea typeface="+mj-lt"/>
                <a:cs typeface="+mj-lt"/>
              </a:rPr>
              <a:t>боляче</a:t>
            </a:r>
            <a:r>
              <a:rPr lang="ru-RU" sz="3200" dirty="0">
                <a:ea typeface="+mj-lt"/>
                <a:cs typeface="+mj-lt"/>
              </a:rPr>
              <a:t>.</a:t>
            </a:r>
            <a:endParaRPr lang="ru-RU" sz="3200" dirty="0">
              <a:cs typeface="Calibri Light"/>
            </a:endParaRPr>
          </a:p>
          <a:p>
            <a:r>
              <a:rPr lang="ru-RU" sz="3200" dirty="0" smtClean="0">
                <a:ea typeface="+mj-lt"/>
                <a:cs typeface="+mj-lt"/>
              </a:rPr>
              <a:t>Р</a:t>
            </a:r>
            <a:r>
              <a:rPr lang="ru-RU" sz="3200" dirty="0">
                <a:ea typeface="+mj-lt"/>
                <a:cs typeface="+mj-lt"/>
              </a:rPr>
              <a:t>. S. Все, в тому </a:t>
            </a:r>
            <a:r>
              <a:rPr lang="ru-RU" sz="3200" dirty="0" err="1">
                <a:ea typeface="+mj-lt"/>
                <a:cs typeface="+mj-lt"/>
              </a:rPr>
              <a:t>числі</a:t>
            </a:r>
            <a:r>
              <a:rPr lang="ru-RU" sz="3200" dirty="0">
                <a:ea typeface="+mj-lt"/>
                <a:cs typeface="+mj-lt"/>
              </a:rPr>
              <a:t> </a:t>
            </a:r>
            <a:r>
              <a:rPr lang="ru-RU" sz="3200" dirty="0" err="1">
                <a:ea typeface="+mj-lt"/>
                <a:cs typeface="+mj-lt"/>
              </a:rPr>
              <a:t>авторські</a:t>
            </a:r>
            <a:r>
              <a:rPr lang="ru-RU" sz="3200" dirty="0">
                <a:ea typeface="+mj-lt"/>
                <a:cs typeface="+mj-lt"/>
              </a:rPr>
              <a:t> права, передаю </a:t>
            </a:r>
            <a:r>
              <a:rPr lang="ru-RU" sz="3200" dirty="0" err="1">
                <a:ea typeface="+mj-lt"/>
                <a:cs typeface="+mj-lt"/>
              </a:rPr>
              <a:t>Любові</a:t>
            </a:r>
            <a:r>
              <a:rPr lang="ru-RU" sz="3200" dirty="0">
                <a:ea typeface="+mj-lt"/>
                <a:cs typeface="+mj-lt"/>
              </a:rPr>
              <a:t> </a:t>
            </a:r>
            <a:r>
              <a:rPr lang="ru-RU" sz="3200" dirty="0" err="1">
                <a:ea typeface="+mj-lt"/>
                <a:cs typeface="+mj-lt"/>
              </a:rPr>
              <a:t>Уманцевій</a:t>
            </a:r>
            <a:r>
              <a:rPr lang="ru-RU" sz="3200" dirty="0">
                <a:ea typeface="+mj-lt"/>
                <a:cs typeface="+mj-lt"/>
              </a:rPr>
              <a:t>. </a:t>
            </a:r>
            <a:r>
              <a:rPr lang="ru-RU" sz="3200" dirty="0" err="1">
                <a:ea typeface="+mj-lt"/>
                <a:cs typeface="+mj-lt"/>
              </a:rPr>
              <a:t>Дуже</a:t>
            </a:r>
            <a:r>
              <a:rPr lang="ru-RU" sz="3200" dirty="0">
                <a:ea typeface="+mj-lt"/>
                <a:cs typeface="+mj-lt"/>
              </a:rPr>
              <a:t> прошу </a:t>
            </a:r>
            <a:r>
              <a:rPr lang="ru-RU" sz="3200" dirty="0" err="1">
                <a:ea typeface="+mj-lt"/>
                <a:cs typeface="+mj-lt"/>
              </a:rPr>
              <a:t>товаришів</a:t>
            </a:r>
            <a:r>
              <a:rPr lang="ru-RU" sz="3200" dirty="0">
                <a:ea typeface="+mj-lt"/>
                <a:cs typeface="+mj-lt"/>
              </a:rPr>
              <a:t> </a:t>
            </a:r>
            <a:r>
              <a:rPr lang="ru-RU" sz="3200" dirty="0" err="1">
                <a:ea typeface="+mj-lt"/>
                <a:cs typeface="+mj-lt"/>
              </a:rPr>
              <a:t>допомогти</a:t>
            </a:r>
            <a:r>
              <a:rPr lang="ru-RU" sz="3200" dirty="0">
                <a:ea typeface="+mj-lt"/>
                <a:cs typeface="+mj-lt"/>
              </a:rPr>
              <a:t> </a:t>
            </a:r>
            <a:r>
              <a:rPr lang="ru-RU" sz="3200" dirty="0" err="1">
                <a:ea typeface="+mj-lt"/>
                <a:cs typeface="+mj-lt"/>
              </a:rPr>
              <a:t>їй</a:t>
            </a:r>
            <a:r>
              <a:rPr lang="ru-RU" sz="3200" dirty="0">
                <a:ea typeface="+mj-lt"/>
                <a:cs typeface="+mj-lt"/>
              </a:rPr>
              <a:t> і </a:t>
            </a:r>
            <a:r>
              <a:rPr lang="ru-RU" sz="3200" dirty="0" err="1">
                <a:ea typeface="+mj-lt"/>
                <a:cs typeface="+mj-lt"/>
              </a:rPr>
              <a:t>моїй</a:t>
            </a:r>
            <a:r>
              <a:rPr lang="ru-RU" sz="3200" dirty="0">
                <a:ea typeface="+mj-lt"/>
                <a:cs typeface="+mj-lt"/>
              </a:rPr>
              <a:t> </a:t>
            </a:r>
            <a:r>
              <a:rPr lang="ru-RU" sz="3200" dirty="0" err="1">
                <a:ea typeface="+mj-lt"/>
                <a:cs typeface="+mj-lt"/>
              </a:rPr>
              <a:t>матері</a:t>
            </a:r>
            <a:r>
              <a:rPr lang="ru-RU" sz="3200" dirty="0">
                <a:ea typeface="+mj-lt"/>
                <a:cs typeface="+mj-lt"/>
              </a:rPr>
              <a:t>.</a:t>
            </a:r>
            <a:endParaRPr lang="ru-RU" sz="3200" dirty="0">
              <a:cs typeface="Calibri Light"/>
            </a:endParaRPr>
          </a:p>
          <a:p>
            <a:r>
              <a:rPr lang="ru-RU" sz="3200" dirty="0">
                <a:ea typeface="+mj-lt"/>
                <a:cs typeface="+mj-lt"/>
              </a:rPr>
              <a:t>Микола </a:t>
            </a:r>
            <a:r>
              <a:rPr lang="ru-RU" sz="3200" dirty="0" err="1">
                <a:ea typeface="+mj-lt"/>
                <a:cs typeface="+mj-lt"/>
              </a:rPr>
              <a:t>Хвильовий</a:t>
            </a:r>
            <a:r>
              <a:rPr lang="ru-RU" sz="3200" dirty="0">
                <a:ea typeface="+mj-lt"/>
                <a:cs typeface="+mj-lt"/>
              </a:rPr>
              <a:t>. 13. V. 1933 р.</a:t>
            </a:r>
            <a:endParaRPr lang="ru-RU" sz="3200" dirty="0">
              <a:cs typeface="Calibri Light"/>
            </a:endParaRPr>
          </a:p>
        </p:txBody>
      </p:sp>
    </p:spTree>
    <p:extLst>
      <p:ext uri="{BB962C8B-B14F-4D97-AF65-F5344CB8AC3E}">
        <p14:creationId xmlns="" xmlns:p14="http://schemas.microsoft.com/office/powerpoint/2010/main" val="2627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5826A1A-306C-42E8-B67C-66498CEF95B1}"/>
              </a:ext>
            </a:extLst>
          </p:cNvPr>
          <p:cNvSpPr>
            <a:spLocks noGrp="1"/>
          </p:cNvSpPr>
          <p:nvPr>
            <p:ph type="title"/>
          </p:nvPr>
        </p:nvSpPr>
        <p:spPr/>
        <p:txBody>
          <a:bodyPr/>
          <a:lstStyle/>
          <a:p>
            <a:r>
              <a:rPr lang="ru-RU">
                <a:cs typeface="Calibri Light"/>
              </a:rPr>
              <a:t>Джерела інформації</a:t>
            </a:r>
            <a:endParaRPr lang="ru-RU" dirty="0" err="1"/>
          </a:p>
        </p:txBody>
      </p:sp>
      <p:sp>
        <p:nvSpPr>
          <p:cNvPr id="3" name="Объект 2">
            <a:extLst>
              <a:ext uri="{FF2B5EF4-FFF2-40B4-BE49-F238E27FC236}">
                <a16:creationId xmlns="" xmlns:a16="http://schemas.microsoft.com/office/drawing/2014/main" id="{881401CC-4045-4A54-AB39-FCE729B6C582}"/>
              </a:ext>
            </a:extLst>
          </p:cNvPr>
          <p:cNvSpPr>
            <a:spLocks noGrp="1"/>
          </p:cNvSpPr>
          <p:nvPr>
            <p:ph idx="1"/>
          </p:nvPr>
        </p:nvSpPr>
        <p:spPr/>
        <p:txBody>
          <a:bodyPr vert="horz" lIns="91440" tIns="45720" rIns="91440" bIns="45720" rtlCol="0" anchor="t">
            <a:normAutofit/>
          </a:bodyPr>
          <a:lstStyle/>
          <a:p>
            <a:r>
              <a:rPr lang="ru-RU" dirty="0">
                <a:ea typeface="+mn-lt"/>
                <a:cs typeface="+mn-lt"/>
                <a:hlinkClick r:id="rId2"/>
              </a:rPr>
              <a:t>http://mikola-xvilovij.blogspot.com/2012/06/blog-post.html</a:t>
            </a:r>
            <a:endParaRPr lang="ru-RU" dirty="0">
              <a:ea typeface="+mn-lt"/>
              <a:cs typeface="+mn-lt"/>
            </a:endParaRPr>
          </a:p>
          <a:p>
            <a:r>
              <a:rPr lang="ru-RU" dirty="0">
                <a:ea typeface="+mn-lt"/>
                <a:cs typeface="+mn-lt"/>
                <a:hlinkClick r:id="rId3"/>
              </a:rPr>
              <a:t>https://onlyart.org.ua/biographies-poets-and-writers/hvylovyj-mykola-biografiya/</a:t>
            </a:r>
          </a:p>
          <a:p>
            <a:pPr>
              <a:buNone/>
            </a:pPr>
            <a:endParaRPr lang="ru-RU" dirty="0">
              <a:ea typeface="+mn-lt"/>
              <a:cs typeface="+mn-lt"/>
            </a:endParaRPr>
          </a:p>
        </p:txBody>
      </p:sp>
    </p:spTree>
    <p:extLst>
      <p:ext uri="{BB962C8B-B14F-4D97-AF65-F5344CB8AC3E}">
        <p14:creationId xmlns="" xmlns:p14="http://schemas.microsoft.com/office/powerpoint/2010/main" val="229283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6A15A88-001A-4EEF-8984-D87E6435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33F471CA-CFE6-431C-B9D4-B2F795256E4F}"/>
              </a:ext>
            </a:extLst>
          </p:cNvPr>
          <p:cNvSpPr>
            <a:spLocks noGrp="1"/>
          </p:cNvSpPr>
          <p:nvPr>
            <p:ph type="title"/>
          </p:nvPr>
        </p:nvSpPr>
        <p:spPr>
          <a:xfrm>
            <a:off x="5232400" y="1367673"/>
            <a:ext cx="6340236" cy="4045735"/>
          </a:xfrm>
        </p:spPr>
        <p:txBody>
          <a:bodyPr vert="horz" lIns="91440" tIns="45720" rIns="91440" bIns="45720" rtlCol="0" anchor="b">
            <a:normAutofit/>
          </a:bodyPr>
          <a:lstStyle/>
          <a:p>
            <a:pPr algn="r"/>
            <a:r>
              <a:rPr lang="en-US" sz="3200" b="1" dirty="0" err="1">
                <a:solidFill>
                  <a:schemeClr val="bg1"/>
                </a:solidFill>
              </a:rPr>
              <a:t>Микола</a:t>
            </a:r>
            <a:r>
              <a:rPr lang="en-US" sz="3200" b="1" dirty="0">
                <a:solidFill>
                  <a:schemeClr val="bg1"/>
                </a:solidFill>
              </a:rPr>
              <a:t> </a:t>
            </a:r>
            <a:r>
              <a:rPr lang="en-US" sz="3200" b="1" dirty="0" err="1">
                <a:solidFill>
                  <a:schemeClr val="bg1"/>
                </a:solidFill>
              </a:rPr>
              <a:t>Хвильовий</a:t>
            </a:r>
            <a:r>
              <a:rPr lang="en-US" sz="3200" dirty="0">
                <a:solidFill>
                  <a:schemeClr val="bg1"/>
                </a:solidFill>
              </a:rPr>
              <a:t> (</a:t>
            </a:r>
            <a:r>
              <a:rPr lang="en-US" sz="3200" dirty="0" err="1">
                <a:solidFill>
                  <a:schemeClr val="bg1"/>
                </a:solidFill>
              </a:rPr>
              <a:t>справжнє</a:t>
            </a:r>
            <a:r>
              <a:rPr lang="en-US" sz="3200" dirty="0">
                <a:solidFill>
                  <a:schemeClr val="bg1"/>
                </a:solidFill>
              </a:rPr>
              <a:t> </a:t>
            </a:r>
            <a:r>
              <a:rPr lang="en-US" sz="3200" dirty="0" err="1">
                <a:solidFill>
                  <a:schemeClr val="bg1"/>
                </a:solidFill>
              </a:rPr>
              <a:t>прізвище</a:t>
            </a:r>
            <a:r>
              <a:rPr lang="en-US" sz="3200" dirty="0">
                <a:solidFill>
                  <a:schemeClr val="bg1"/>
                </a:solidFill>
              </a:rPr>
              <a:t> </a:t>
            </a:r>
            <a:r>
              <a:rPr lang="en-US" sz="3200" i="1" dirty="0" err="1">
                <a:solidFill>
                  <a:schemeClr val="bg1"/>
                </a:solidFill>
              </a:rPr>
              <a:t>Микола</a:t>
            </a:r>
            <a:r>
              <a:rPr lang="en-US" sz="3200" i="1" dirty="0">
                <a:solidFill>
                  <a:schemeClr val="bg1"/>
                </a:solidFill>
              </a:rPr>
              <a:t> </a:t>
            </a:r>
            <a:r>
              <a:rPr lang="en-US" sz="3200" i="1" dirty="0" err="1">
                <a:solidFill>
                  <a:schemeClr val="bg1"/>
                </a:solidFill>
              </a:rPr>
              <a:t>Григорович</a:t>
            </a:r>
            <a:r>
              <a:rPr lang="en-US" sz="3200" i="1" dirty="0">
                <a:solidFill>
                  <a:schemeClr val="bg1"/>
                </a:solidFill>
              </a:rPr>
              <a:t> </a:t>
            </a:r>
            <a:r>
              <a:rPr lang="en-US" sz="3200" i="1" dirty="0" err="1">
                <a:solidFill>
                  <a:schemeClr val="bg1"/>
                </a:solidFill>
              </a:rPr>
              <a:t>Фітільов</a:t>
            </a:r>
            <a:r>
              <a:rPr lang="en-US" sz="3200" dirty="0">
                <a:solidFill>
                  <a:schemeClr val="bg1"/>
                </a:solidFill>
              </a:rPr>
              <a:t>) — </a:t>
            </a:r>
            <a:r>
              <a:rPr lang="en-US" sz="3200" dirty="0" err="1">
                <a:solidFill>
                  <a:schemeClr val="bg1"/>
                </a:solidFill>
              </a:rPr>
              <a:t>український</a:t>
            </a:r>
            <a:r>
              <a:rPr lang="en-US" sz="3200" dirty="0">
                <a:solidFill>
                  <a:schemeClr val="bg1"/>
                </a:solidFill>
              </a:rPr>
              <a:t> </a:t>
            </a:r>
            <a:r>
              <a:rPr lang="en-US" sz="3200" dirty="0" err="1">
                <a:solidFill>
                  <a:schemeClr val="bg1"/>
                </a:solidFill>
              </a:rPr>
              <a:t>прозаїк</a:t>
            </a:r>
            <a:r>
              <a:rPr lang="en-US" sz="3200" dirty="0">
                <a:solidFill>
                  <a:schemeClr val="bg1"/>
                </a:solidFill>
              </a:rPr>
              <a:t>, </a:t>
            </a:r>
            <a:r>
              <a:rPr lang="en-US" sz="3200" dirty="0" err="1">
                <a:solidFill>
                  <a:schemeClr val="bg1"/>
                </a:solidFill>
              </a:rPr>
              <a:t>поет</a:t>
            </a:r>
            <a:r>
              <a:rPr lang="en-US" sz="3200" dirty="0">
                <a:solidFill>
                  <a:schemeClr val="bg1"/>
                </a:solidFill>
              </a:rPr>
              <a:t>, </a:t>
            </a:r>
            <a:r>
              <a:rPr lang="en-US" sz="3200" dirty="0" err="1">
                <a:solidFill>
                  <a:schemeClr val="bg1"/>
                </a:solidFill>
              </a:rPr>
              <a:t>публіцист</a:t>
            </a:r>
            <a:r>
              <a:rPr lang="en-US" sz="3200" dirty="0">
                <a:solidFill>
                  <a:schemeClr val="bg1"/>
                </a:solidFill>
              </a:rPr>
              <a:t>, </a:t>
            </a:r>
            <a:r>
              <a:rPr lang="en-US" sz="3200" dirty="0" err="1">
                <a:solidFill>
                  <a:schemeClr val="bg1"/>
                </a:solidFill>
              </a:rPr>
              <a:t>один</a:t>
            </a:r>
            <a:r>
              <a:rPr lang="en-US" sz="3200" dirty="0">
                <a:solidFill>
                  <a:schemeClr val="bg1"/>
                </a:solidFill>
              </a:rPr>
              <a:t> з </a:t>
            </a:r>
            <a:r>
              <a:rPr lang="en-US" sz="3200" dirty="0" err="1">
                <a:solidFill>
                  <a:schemeClr val="bg1"/>
                </a:solidFill>
              </a:rPr>
              <a:t>основоположників</a:t>
            </a:r>
            <a:r>
              <a:rPr lang="en-US" sz="3200" dirty="0">
                <a:solidFill>
                  <a:schemeClr val="bg1"/>
                </a:solidFill>
              </a:rPr>
              <a:t> </a:t>
            </a:r>
            <a:r>
              <a:rPr lang="en-US" sz="3200" dirty="0" err="1">
                <a:solidFill>
                  <a:schemeClr val="bg1"/>
                </a:solidFill>
              </a:rPr>
              <a:t>пореволюційної</a:t>
            </a:r>
            <a:r>
              <a:rPr lang="en-US" sz="3200" dirty="0">
                <a:solidFill>
                  <a:schemeClr val="bg1"/>
                </a:solidFill>
              </a:rPr>
              <a:t> </a:t>
            </a:r>
            <a:r>
              <a:rPr lang="en-US" sz="3200" dirty="0" err="1">
                <a:solidFill>
                  <a:schemeClr val="bg1"/>
                </a:solidFill>
              </a:rPr>
              <a:t>української</a:t>
            </a:r>
            <a:r>
              <a:rPr lang="en-US" sz="3200" dirty="0">
                <a:solidFill>
                  <a:schemeClr val="bg1"/>
                </a:solidFill>
              </a:rPr>
              <a:t> </a:t>
            </a:r>
            <a:r>
              <a:rPr lang="en-US" sz="3200" dirty="0" err="1">
                <a:solidFill>
                  <a:schemeClr val="bg1"/>
                </a:solidFill>
              </a:rPr>
              <a:t>прози</a:t>
            </a:r>
            <a:r>
              <a:rPr lang="en-US" sz="3200" dirty="0">
                <a:solidFill>
                  <a:schemeClr val="bg1"/>
                </a:solidFill>
              </a:rPr>
              <a:t>, </a:t>
            </a:r>
            <a:r>
              <a:rPr lang="en-US" sz="3200" dirty="0" err="1">
                <a:solidFill>
                  <a:schemeClr val="bg1"/>
                </a:solidFill>
              </a:rPr>
              <a:t>прихильник</a:t>
            </a:r>
            <a:r>
              <a:rPr lang="en-US" sz="3200" dirty="0">
                <a:solidFill>
                  <a:schemeClr val="bg1"/>
                </a:solidFill>
              </a:rPr>
              <a:t> </a:t>
            </a:r>
            <a:r>
              <a:rPr lang="en-US" sz="3200" dirty="0" err="1">
                <a:solidFill>
                  <a:schemeClr val="bg1"/>
                </a:solidFill>
              </a:rPr>
              <a:t>антропософських</a:t>
            </a:r>
            <a:r>
              <a:rPr lang="en-US" sz="3200" dirty="0">
                <a:solidFill>
                  <a:schemeClr val="bg1"/>
                </a:solidFill>
              </a:rPr>
              <a:t> </a:t>
            </a:r>
            <a:r>
              <a:rPr lang="en-US" sz="3200" dirty="0" err="1">
                <a:solidFill>
                  <a:schemeClr val="bg1"/>
                </a:solidFill>
              </a:rPr>
              <a:t>поглядів</a:t>
            </a:r>
            <a:r>
              <a:rPr lang="en-US" sz="3200" dirty="0">
                <a:solidFill>
                  <a:schemeClr val="bg1"/>
                </a:solidFill>
              </a:rPr>
              <a:t> </a:t>
            </a:r>
            <a:r>
              <a:rPr lang="en-US" sz="3200" dirty="0" err="1">
                <a:solidFill>
                  <a:schemeClr val="bg1"/>
                </a:solidFill>
              </a:rPr>
              <a:t>Освальда</a:t>
            </a:r>
            <a:r>
              <a:rPr lang="en-US" sz="3200" dirty="0">
                <a:solidFill>
                  <a:schemeClr val="bg1"/>
                </a:solidFill>
              </a:rPr>
              <a:t> </a:t>
            </a:r>
            <a:r>
              <a:rPr lang="en-US" sz="3200" dirty="0" err="1">
                <a:solidFill>
                  <a:schemeClr val="bg1"/>
                </a:solidFill>
              </a:rPr>
              <a:t>Шпенглера</a:t>
            </a:r>
            <a:r>
              <a:rPr lang="en-US" sz="3200" dirty="0">
                <a:solidFill>
                  <a:schemeClr val="bg1"/>
                </a:solidFill>
              </a:rPr>
              <a:t>.</a:t>
            </a:r>
          </a:p>
        </p:txBody>
      </p:sp>
      <p:pic>
        <p:nvPicPr>
          <p:cNvPr id="3" name="Рисунок 3" descr="Изображение выглядит как текст, человек, в позе&#10;&#10;Автоматически созданное описание">
            <a:extLst>
              <a:ext uri="{FF2B5EF4-FFF2-40B4-BE49-F238E27FC236}">
                <a16:creationId xmlns="" xmlns:a16="http://schemas.microsoft.com/office/drawing/2014/main" id="{8997D948-AEE7-41B7-82B3-3F1A89157FF9}"/>
              </a:ext>
            </a:extLst>
          </p:cNvPr>
          <p:cNvPicPr>
            <a:picLocks noChangeAspect="1"/>
          </p:cNvPicPr>
          <p:nvPr/>
        </p:nvPicPr>
        <p:blipFill rotWithShape="1">
          <a:blip r:embed="rId2" cstate="print"/>
          <a:srcRect r="2" b="2786"/>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0" name="Group 9">
            <a:extLst>
              <a:ext uri="{FF2B5EF4-FFF2-40B4-BE49-F238E27FC236}">
                <a16:creationId xmlns="" xmlns:a16="http://schemas.microsoft.com/office/drawing/2014/main" id="{A7900967-84CA-47B4-9F1C-E787BAC149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1" name="Freeform: Shape 10">
              <a:extLst>
                <a:ext uri="{FF2B5EF4-FFF2-40B4-BE49-F238E27FC236}">
                  <a16:creationId xmlns="" xmlns:a16="http://schemas.microsoft.com/office/drawing/2014/main" id="{CAB3C749-6482-440B-9386-94091006D6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3C5C6B36-2238-4BBF-87F8-B1B3F5DD56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cstate="print">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 xmlns:p14="http://schemas.microsoft.com/office/powerpoint/2010/main" val="240044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 xmlns:a16="http://schemas.microsoft.com/office/drawing/2014/main" id="{886C29B4-FE5E-4E21-8201-E004ABE6E01D}"/>
              </a:ext>
            </a:extLst>
          </p:cNvPr>
          <p:cNvSpPr>
            <a:spLocks noGrp="1"/>
          </p:cNvSpPr>
          <p:nvPr>
            <p:ph type="title"/>
          </p:nvPr>
        </p:nvSpPr>
        <p:spPr>
          <a:xfrm>
            <a:off x="767290" y="1166932"/>
            <a:ext cx="3582073" cy="4279709"/>
          </a:xfrm>
        </p:spPr>
        <p:txBody>
          <a:bodyPr anchor="ctr">
            <a:normAutofit/>
          </a:bodyPr>
          <a:lstStyle/>
          <a:p>
            <a:r>
              <a:rPr lang="ru-RU" sz="4800">
                <a:solidFill>
                  <a:schemeClr val="bg1"/>
                </a:solidFill>
                <a:cs typeface="Calibri Light"/>
              </a:rPr>
              <a:t>Основні моменти з життя</a:t>
            </a:r>
            <a:endParaRPr lang="ru-RU" sz="4800">
              <a:solidFill>
                <a:schemeClr val="bg1"/>
              </a:solidFill>
            </a:endParaRPr>
          </a:p>
        </p:txBody>
      </p:sp>
      <p:sp>
        <p:nvSpPr>
          <p:cNvPr id="3" name="Объект 2">
            <a:extLst>
              <a:ext uri="{FF2B5EF4-FFF2-40B4-BE49-F238E27FC236}">
                <a16:creationId xmlns="" xmlns:a16="http://schemas.microsoft.com/office/drawing/2014/main" id="{4D029D56-1052-420B-BE0B-CBD885CC271D}"/>
              </a:ext>
            </a:extLst>
          </p:cNvPr>
          <p:cNvSpPr>
            <a:spLocks noGrp="1"/>
          </p:cNvSpPr>
          <p:nvPr>
            <p:ph idx="1"/>
          </p:nvPr>
        </p:nvSpPr>
        <p:spPr>
          <a:xfrm>
            <a:off x="5027525" y="678103"/>
            <a:ext cx="6895930" cy="5559293"/>
          </a:xfrm>
        </p:spPr>
        <p:txBody>
          <a:bodyPr vert="horz" lIns="91440" tIns="45720" rIns="91440" bIns="45720" rtlCol="0" anchor="ctr">
            <a:noAutofit/>
          </a:bodyPr>
          <a:lstStyle/>
          <a:p>
            <a:r>
              <a:rPr lang="ru-RU" sz="2400" dirty="0" err="1">
                <a:ea typeface="+mn-lt"/>
                <a:cs typeface="+mn-lt"/>
              </a:rPr>
              <a:t>Народився</a:t>
            </a:r>
            <a:r>
              <a:rPr lang="ru-RU" sz="2400" dirty="0">
                <a:ea typeface="+mn-lt"/>
                <a:cs typeface="+mn-lt"/>
              </a:rPr>
              <a:t> 13 </a:t>
            </a:r>
            <a:r>
              <a:rPr lang="ru-RU" sz="2400" dirty="0" err="1">
                <a:ea typeface="+mn-lt"/>
                <a:cs typeface="+mn-lt"/>
              </a:rPr>
              <a:t>грудня</a:t>
            </a:r>
            <a:r>
              <a:rPr lang="ru-RU" sz="2400" dirty="0">
                <a:ea typeface="+mn-lt"/>
                <a:cs typeface="+mn-lt"/>
              </a:rPr>
              <a:t> 1893 р. в с. </a:t>
            </a:r>
            <a:r>
              <a:rPr lang="ru-RU" sz="2400" dirty="0" err="1">
                <a:ea typeface="+mn-lt"/>
                <a:cs typeface="+mn-lt"/>
              </a:rPr>
              <a:t>Тростянці</a:t>
            </a:r>
            <a:r>
              <a:rPr lang="ru-RU" sz="2400" dirty="0">
                <a:ea typeface="+mn-lt"/>
                <a:cs typeface="+mn-lt"/>
              </a:rPr>
              <a:t> в </a:t>
            </a:r>
            <a:r>
              <a:rPr lang="ru-RU" sz="2400" dirty="0" err="1">
                <a:ea typeface="+mn-lt"/>
                <a:cs typeface="+mn-lt"/>
              </a:rPr>
              <a:t>родині</a:t>
            </a:r>
            <a:r>
              <a:rPr lang="ru-RU" sz="2400" dirty="0">
                <a:ea typeface="+mn-lt"/>
                <a:cs typeface="+mn-lt"/>
              </a:rPr>
              <a:t> </a:t>
            </a:r>
            <a:r>
              <a:rPr lang="ru-RU" sz="2400" dirty="0" err="1">
                <a:ea typeface="+mn-lt"/>
                <a:cs typeface="+mn-lt"/>
              </a:rPr>
              <a:t>вчителів</a:t>
            </a:r>
            <a:r>
              <a:rPr lang="ru-RU" sz="2400" dirty="0">
                <a:ea typeface="+mn-lt"/>
                <a:cs typeface="+mn-lt"/>
              </a:rPr>
              <a:t>.</a:t>
            </a:r>
          </a:p>
          <a:p>
            <a:r>
              <a:rPr lang="ru-RU" sz="2400" dirty="0">
                <a:ea typeface="+mn-lt"/>
                <a:cs typeface="+mn-lt"/>
              </a:rPr>
              <a:t> </a:t>
            </a:r>
            <a:r>
              <a:rPr lang="ru-RU" sz="2400" err="1">
                <a:ea typeface="+mn-lt"/>
                <a:cs typeface="+mn-lt"/>
              </a:rPr>
              <a:t>Навчався</a:t>
            </a:r>
            <a:r>
              <a:rPr lang="ru-RU" sz="2400" dirty="0">
                <a:ea typeface="+mn-lt"/>
                <a:cs typeface="+mn-lt"/>
              </a:rPr>
              <a:t> в </a:t>
            </a:r>
            <a:r>
              <a:rPr lang="ru-RU" sz="2400" err="1">
                <a:ea typeface="+mn-lt"/>
                <a:cs typeface="+mn-lt"/>
              </a:rPr>
              <a:t>Охтирській</a:t>
            </a:r>
            <a:r>
              <a:rPr lang="ru-RU" sz="2400" dirty="0">
                <a:ea typeface="+mn-lt"/>
                <a:cs typeface="+mn-lt"/>
              </a:rPr>
              <a:t> </a:t>
            </a:r>
            <a:r>
              <a:rPr lang="ru-RU" sz="2400" err="1">
                <a:ea typeface="+mn-lt"/>
                <a:cs typeface="+mn-lt"/>
              </a:rPr>
              <a:t>гімназії</a:t>
            </a:r>
            <a:r>
              <a:rPr lang="ru-RU" sz="2400" dirty="0">
                <a:ea typeface="+mn-lt"/>
                <a:cs typeface="+mn-lt"/>
              </a:rPr>
              <a:t>, але </a:t>
            </a:r>
            <a:r>
              <a:rPr lang="ru-RU" sz="2400" err="1">
                <a:ea typeface="+mn-lt"/>
                <a:cs typeface="+mn-lt"/>
              </a:rPr>
              <a:t>атестата</a:t>
            </a:r>
            <a:r>
              <a:rPr lang="ru-RU" sz="2400" dirty="0">
                <a:ea typeface="+mn-lt"/>
                <a:cs typeface="+mn-lt"/>
              </a:rPr>
              <a:t> не одержав за пропаганду </a:t>
            </a:r>
            <a:r>
              <a:rPr lang="ru-RU" sz="2400" err="1">
                <a:ea typeface="+mn-lt"/>
                <a:cs typeface="+mn-lt"/>
              </a:rPr>
              <a:t>української</a:t>
            </a:r>
            <a:r>
              <a:rPr lang="ru-RU" sz="2400" dirty="0">
                <a:ea typeface="+mn-lt"/>
                <a:cs typeface="+mn-lt"/>
              </a:rPr>
              <a:t> </a:t>
            </a:r>
            <a:r>
              <a:rPr lang="ru-RU" sz="2400" err="1">
                <a:ea typeface="+mn-lt"/>
                <a:cs typeface="+mn-lt"/>
              </a:rPr>
              <a:t>мови</a:t>
            </a:r>
            <a:r>
              <a:rPr lang="ru-RU" sz="2400" dirty="0">
                <a:ea typeface="+mn-lt"/>
                <a:cs typeface="+mn-lt"/>
              </a:rPr>
              <a:t>. </a:t>
            </a:r>
          </a:p>
          <a:p>
            <a:r>
              <a:rPr lang="ru-RU" sz="2400" dirty="0">
                <a:ea typeface="+mn-lt"/>
                <a:cs typeface="+mn-lt"/>
              </a:rPr>
              <a:t>1914-1917 р. — на </a:t>
            </a:r>
            <a:r>
              <a:rPr lang="ru-RU" sz="2400" err="1">
                <a:ea typeface="+mn-lt"/>
                <a:cs typeface="+mn-lt"/>
              </a:rPr>
              <a:t>фронті</a:t>
            </a:r>
            <a:r>
              <a:rPr lang="ru-RU" sz="2400" dirty="0">
                <a:ea typeface="+mn-lt"/>
                <a:cs typeface="+mn-lt"/>
              </a:rPr>
              <a:t>.</a:t>
            </a:r>
          </a:p>
          <a:p>
            <a:r>
              <a:rPr lang="ru-RU" sz="2400" dirty="0">
                <a:ea typeface="+mn-lt"/>
                <a:cs typeface="+mn-lt"/>
              </a:rPr>
              <a:t> У 1919 р. став членом КП(б)У.</a:t>
            </a:r>
          </a:p>
          <a:p>
            <a:r>
              <a:rPr lang="ru-RU" sz="2400" dirty="0">
                <a:ea typeface="+mn-lt"/>
                <a:cs typeface="+mn-lt"/>
              </a:rPr>
              <a:t> </a:t>
            </a:r>
            <a:r>
              <a:rPr lang="ru-RU" sz="2400" err="1">
                <a:ea typeface="+mn-lt"/>
                <a:cs typeface="+mn-lt"/>
              </a:rPr>
              <a:t>Працював</a:t>
            </a:r>
            <a:r>
              <a:rPr lang="ru-RU" sz="2400" dirty="0">
                <a:ea typeface="+mn-lt"/>
                <a:cs typeface="+mn-lt"/>
              </a:rPr>
              <a:t> у </a:t>
            </a:r>
            <a:r>
              <a:rPr lang="ru-RU" sz="2400" err="1">
                <a:ea typeface="+mn-lt"/>
                <a:cs typeface="+mn-lt"/>
              </a:rPr>
              <a:t>журналі</a:t>
            </a:r>
            <a:r>
              <a:rPr lang="ru-RU" sz="2400" dirty="0">
                <a:ea typeface="+mn-lt"/>
                <a:cs typeface="+mn-lt"/>
              </a:rPr>
              <a:t> та </a:t>
            </a:r>
            <a:r>
              <a:rPr lang="ru-RU" sz="2400" err="1">
                <a:ea typeface="+mn-lt"/>
                <a:cs typeface="+mn-lt"/>
              </a:rPr>
              <a:t>видавництві</a:t>
            </a:r>
            <a:r>
              <a:rPr lang="ru-RU" sz="2400" dirty="0">
                <a:ea typeface="+mn-lt"/>
                <a:cs typeface="+mn-lt"/>
              </a:rPr>
              <a:t> «</a:t>
            </a:r>
            <a:r>
              <a:rPr lang="ru-RU" sz="2400" err="1">
                <a:ea typeface="+mn-lt"/>
                <a:cs typeface="+mn-lt"/>
              </a:rPr>
              <a:t>Червоний</a:t>
            </a:r>
            <a:r>
              <a:rPr lang="ru-RU" sz="2400" dirty="0">
                <a:ea typeface="+mn-lt"/>
                <a:cs typeface="+mn-lt"/>
              </a:rPr>
              <a:t> шлях». </a:t>
            </a:r>
          </a:p>
          <a:p>
            <a:r>
              <a:rPr lang="ru-RU" sz="2400" err="1">
                <a:ea typeface="+mn-lt"/>
                <a:cs typeface="+mn-lt"/>
              </a:rPr>
              <a:t>Стає</a:t>
            </a:r>
            <a:r>
              <a:rPr lang="ru-RU" sz="2400" dirty="0">
                <a:ea typeface="+mn-lt"/>
                <a:cs typeface="+mn-lt"/>
              </a:rPr>
              <a:t> </a:t>
            </a:r>
            <a:r>
              <a:rPr lang="ru-RU" sz="2400" err="1">
                <a:ea typeface="+mn-lt"/>
                <a:cs typeface="+mn-lt"/>
              </a:rPr>
              <a:t>співзасновником</a:t>
            </a:r>
            <a:r>
              <a:rPr lang="ru-RU" sz="2400" dirty="0">
                <a:ea typeface="+mn-lt"/>
                <a:cs typeface="+mn-lt"/>
              </a:rPr>
              <a:t> «Гарту», а </a:t>
            </a:r>
            <a:r>
              <a:rPr lang="ru-RU" sz="2400" err="1">
                <a:ea typeface="+mn-lt"/>
                <a:cs typeface="+mn-lt"/>
              </a:rPr>
              <a:t>потім</a:t>
            </a:r>
            <a:r>
              <a:rPr lang="ru-RU" sz="2400" dirty="0">
                <a:ea typeface="+mn-lt"/>
                <a:cs typeface="+mn-lt"/>
              </a:rPr>
              <a:t> ВАПЛІТЕ, яку </a:t>
            </a:r>
            <a:r>
              <a:rPr lang="ru-RU" sz="2400" err="1">
                <a:ea typeface="+mn-lt"/>
                <a:cs typeface="+mn-lt"/>
              </a:rPr>
              <a:t>очолив</a:t>
            </a:r>
            <a:r>
              <a:rPr lang="ru-RU" sz="2400" dirty="0">
                <a:ea typeface="+mn-lt"/>
                <a:cs typeface="+mn-lt"/>
              </a:rPr>
              <a:t>.</a:t>
            </a:r>
          </a:p>
          <a:p>
            <a:r>
              <a:rPr lang="ru-RU" sz="2400" dirty="0">
                <a:ea typeface="+mn-lt"/>
                <a:cs typeface="+mn-lt"/>
              </a:rPr>
              <a:t> У 1927 р. </a:t>
            </a:r>
            <a:r>
              <a:rPr lang="ru-RU" sz="2400" err="1">
                <a:ea typeface="+mn-lt"/>
                <a:cs typeface="+mn-lt"/>
              </a:rPr>
              <a:t>вийшов</a:t>
            </a:r>
            <a:r>
              <a:rPr lang="ru-RU" sz="2400" dirty="0">
                <a:ea typeface="+mn-lt"/>
                <a:cs typeface="+mn-lt"/>
              </a:rPr>
              <a:t> з ВАПЛІТЕ разом з </a:t>
            </a:r>
            <a:r>
              <a:rPr lang="ru-RU" sz="2400" err="1">
                <a:ea typeface="+mn-lt"/>
                <a:cs typeface="+mn-lt"/>
              </a:rPr>
              <a:t>Яловим</a:t>
            </a:r>
            <a:r>
              <a:rPr lang="ru-RU" sz="2400" dirty="0">
                <a:ea typeface="+mn-lt"/>
                <a:cs typeface="+mn-lt"/>
              </a:rPr>
              <a:t> і </a:t>
            </a:r>
            <a:r>
              <a:rPr lang="ru-RU" sz="2400" err="1">
                <a:ea typeface="+mn-lt"/>
                <a:cs typeface="+mn-lt"/>
              </a:rPr>
              <a:t>Досвітнім</a:t>
            </a:r>
            <a:r>
              <a:rPr lang="ru-RU" sz="2400" dirty="0">
                <a:ea typeface="+mn-lt"/>
                <a:cs typeface="+mn-lt"/>
              </a:rPr>
              <a:t>, </a:t>
            </a:r>
            <a:r>
              <a:rPr lang="ru-RU" sz="2400" err="1">
                <a:ea typeface="+mn-lt"/>
                <a:cs typeface="+mn-lt"/>
              </a:rPr>
              <a:t>щоб</a:t>
            </a:r>
            <a:r>
              <a:rPr lang="ru-RU" sz="2400" dirty="0">
                <a:ea typeface="+mn-lt"/>
                <a:cs typeface="+mn-lt"/>
              </a:rPr>
              <a:t> </a:t>
            </a:r>
            <a:r>
              <a:rPr lang="ru-RU" sz="2400" err="1">
                <a:ea typeface="+mn-lt"/>
                <a:cs typeface="+mn-lt"/>
              </a:rPr>
              <a:t>врятувати</a:t>
            </a:r>
            <a:r>
              <a:rPr lang="ru-RU" sz="2400" dirty="0">
                <a:ea typeface="+mn-lt"/>
                <a:cs typeface="+mn-lt"/>
              </a:rPr>
              <a:t> </a:t>
            </a:r>
            <a:r>
              <a:rPr lang="ru-RU" sz="2400" err="1">
                <a:ea typeface="+mn-lt"/>
                <a:cs typeface="+mn-lt"/>
              </a:rPr>
              <a:t>спілку</a:t>
            </a:r>
            <a:r>
              <a:rPr lang="ru-RU" sz="2400" dirty="0">
                <a:ea typeface="+mn-lt"/>
                <a:cs typeface="+mn-lt"/>
              </a:rPr>
              <a:t>. </a:t>
            </a:r>
          </a:p>
          <a:p>
            <a:r>
              <a:rPr lang="ru-RU" sz="2400" dirty="0">
                <a:ea typeface="+mn-lt"/>
                <a:cs typeface="+mn-lt"/>
              </a:rPr>
              <a:t>13 </a:t>
            </a:r>
            <a:r>
              <a:rPr lang="ru-RU" sz="2400" err="1">
                <a:ea typeface="+mn-lt"/>
                <a:cs typeface="+mn-lt"/>
              </a:rPr>
              <a:t>травня</a:t>
            </a:r>
            <a:r>
              <a:rPr lang="ru-RU" sz="2400" dirty="0">
                <a:ea typeface="+mn-lt"/>
                <a:cs typeface="+mn-lt"/>
              </a:rPr>
              <a:t> 1933 р. </a:t>
            </a:r>
            <a:r>
              <a:rPr lang="ru-RU" sz="2400" err="1">
                <a:ea typeface="+mn-lt"/>
                <a:cs typeface="+mn-lt"/>
              </a:rPr>
              <a:t>застрелився</a:t>
            </a:r>
            <a:r>
              <a:rPr lang="ru-RU" sz="2400" dirty="0">
                <a:ea typeface="+mn-lt"/>
                <a:cs typeface="+mn-lt"/>
              </a:rPr>
              <a:t> у </a:t>
            </a:r>
            <a:r>
              <a:rPr lang="ru-RU" sz="2400" err="1">
                <a:ea typeface="+mn-lt"/>
                <a:cs typeface="+mn-lt"/>
              </a:rPr>
              <a:t>відгук</a:t>
            </a:r>
            <a:r>
              <a:rPr lang="ru-RU" sz="2400" dirty="0">
                <a:ea typeface="+mn-lt"/>
                <a:cs typeface="+mn-lt"/>
              </a:rPr>
              <a:t> на </a:t>
            </a:r>
            <a:r>
              <a:rPr lang="ru-RU" sz="2400" err="1">
                <a:ea typeface="+mn-lt"/>
                <a:cs typeface="+mn-lt"/>
              </a:rPr>
              <a:t>арешт</a:t>
            </a:r>
            <a:r>
              <a:rPr lang="ru-RU" sz="2400" dirty="0">
                <a:ea typeface="+mn-lt"/>
                <a:cs typeface="+mn-lt"/>
              </a:rPr>
              <a:t> Ялового</a:t>
            </a:r>
            <a:endParaRPr lang="ru-RU" sz="2400">
              <a:cs typeface="Calibri" panose="020F0502020204030204"/>
            </a:endParaRPr>
          </a:p>
          <a:p>
            <a:endParaRPr lang="ru-RU" sz="1700"/>
          </a:p>
        </p:txBody>
      </p:sp>
    </p:spTree>
    <p:extLst>
      <p:ext uri="{BB962C8B-B14F-4D97-AF65-F5344CB8AC3E}">
        <p14:creationId xmlns="" xmlns:p14="http://schemas.microsoft.com/office/powerpoint/2010/main" val="2172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EC55F3C8-F165-4E61-8B5F-5F73337E2C4B}"/>
              </a:ext>
            </a:extLst>
          </p:cNvPr>
          <p:cNvSpPr>
            <a:spLocks noGrp="1"/>
          </p:cNvSpPr>
          <p:nvPr>
            <p:ph type="title"/>
          </p:nvPr>
        </p:nvSpPr>
        <p:spPr>
          <a:xfrm>
            <a:off x="1149716" y="499397"/>
            <a:ext cx="5929422" cy="1640180"/>
          </a:xfrm>
        </p:spPr>
        <p:txBody>
          <a:bodyPr anchor="b">
            <a:normAutofit/>
          </a:bodyPr>
          <a:lstStyle/>
          <a:p>
            <a:r>
              <a:rPr lang="ru-RU" sz="4000">
                <a:cs typeface="Calibri Light"/>
              </a:rPr>
              <a:t>Дитинство</a:t>
            </a:r>
            <a:endParaRPr lang="ru-RU" sz="4000"/>
          </a:p>
        </p:txBody>
      </p:sp>
      <p:sp>
        <p:nvSpPr>
          <p:cNvPr id="3" name="Объект 2">
            <a:extLst>
              <a:ext uri="{FF2B5EF4-FFF2-40B4-BE49-F238E27FC236}">
                <a16:creationId xmlns="" xmlns:a16="http://schemas.microsoft.com/office/drawing/2014/main" id="{7EB15A77-72A9-4DB4-9A3B-C3D778BAB49B}"/>
              </a:ext>
            </a:extLst>
          </p:cNvPr>
          <p:cNvSpPr>
            <a:spLocks noGrp="1"/>
          </p:cNvSpPr>
          <p:nvPr>
            <p:ph idx="1"/>
          </p:nvPr>
        </p:nvSpPr>
        <p:spPr>
          <a:xfrm>
            <a:off x="1149717" y="2423821"/>
            <a:ext cx="5929422" cy="3519780"/>
          </a:xfrm>
        </p:spPr>
        <p:txBody>
          <a:bodyPr vert="horz" lIns="91440" tIns="45720" rIns="91440" bIns="45720" rtlCol="0">
            <a:normAutofit/>
          </a:bodyPr>
          <a:lstStyle/>
          <a:p>
            <a:r>
              <a:rPr lang="ru-RU" sz="2000">
                <a:ea typeface="+mn-lt"/>
                <a:cs typeface="+mn-lt"/>
              </a:rPr>
              <a:t>Микола Григорович Фітільов народився 1 (13) грудня 1893 року в селі Тростянець Охтирського повіту на Харківщині в родині сільських вчителів.</a:t>
            </a:r>
          </a:p>
          <a:p>
            <a:r>
              <a:rPr lang="ru-RU" sz="2000">
                <a:ea typeface="+mn-lt"/>
                <a:cs typeface="+mn-lt"/>
              </a:rPr>
              <a:t> З 11 чи 12 років Микола виростав без батька. Крім матері, ним опікувалися М. Смаковський та збіднілий ліберальний поміщик Савич</a:t>
            </a:r>
            <a:endParaRPr lang="ru-RU" sz="2000">
              <a:cs typeface="Calibri"/>
            </a:endParaRPr>
          </a:p>
        </p:txBody>
      </p:sp>
      <p:pic>
        <p:nvPicPr>
          <p:cNvPr id="4" name="Рисунок 4" descr="Изображение выглядит как текст&#10;&#10;Автоматически созданное описание">
            <a:extLst>
              <a:ext uri="{FF2B5EF4-FFF2-40B4-BE49-F238E27FC236}">
                <a16:creationId xmlns="" xmlns:a16="http://schemas.microsoft.com/office/drawing/2014/main" id="{349A21E1-E872-4771-8D35-CC1819B4323A}"/>
              </a:ext>
            </a:extLst>
          </p:cNvPr>
          <p:cNvPicPr>
            <a:picLocks noChangeAspect="1"/>
          </p:cNvPicPr>
          <p:nvPr/>
        </p:nvPicPr>
        <p:blipFill>
          <a:blip r:embed="rId2" cstate="print"/>
          <a:stretch>
            <a:fillRect/>
          </a:stretch>
        </p:blipFill>
        <p:spPr>
          <a:xfrm>
            <a:off x="7900853" y="806824"/>
            <a:ext cx="3454482" cy="5136776"/>
          </a:xfrm>
          <a:prstGeom prst="rect">
            <a:avLst/>
          </a:prstGeom>
        </p:spPr>
      </p:pic>
      <p:sp>
        <p:nvSpPr>
          <p:cNvPr id="11" name="Rectangle 10">
            <a:extLst>
              <a:ext uri="{FF2B5EF4-FFF2-40B4-BE49-F238E27FC236}">
                <a16:creationId xmlns="" xmlns:a16="http://schemas.microsoft.com/office/drawing/2014/main" id="{61707E60-CEC9-4661-AA82-69242EB4BD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8F035CD8-AE30-4146-96F2-036B0CE5E4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4331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3C1D1FA3-6212-4B97-9B1E-C7F81247C2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 xmlns:a16="http://schemas.microsoft.com/office/drawing/2014/main" id="{11C51958-04D4-4687-95A2-95DCDCF474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 xmlns:a16="http://schemas.microsoft.com/office/drawing/2014/main" id="{A62B1F54-760F-4598-9156-F54458246755}"/>
              </a:ext>
            </a:extLst>
          </p:cNvPr>
          <p:cNvSpPr>
            <a:spLocks noGrp="1"/>
          </p:cNvSpPr>
          <p:nvPr>
            <p:ph type="title"/>
          </p:nvPr>
        </p:nvSpPr>
        <p:spPr>
          <a:xfrm>
            <a:off x="2235665" y="442"/>
            <a:ext cx="4834021" cy="1314996"/>
          </a:xfrm>
        </p:spPr>
        <p:txBody>
          <a:bodyPr anchor="b">
            <a:normAutofit/>
          </a:bodyPr>
          <a:lstStyle/>
          <a:p>
            <a:r>
              <a:rPr lang="ru-RU">
                <a:solidFill>
                  <a:schemeClr val="bg1"/>
                </a:solidFill>
                <a:cs typeface="Calibri Light"/>
              </a:rPr>
              <a:t>Особисте життя</a:t>
            </a:r>
            <a:endParaRPr lang="ru-RU">
              <a:solidFill>
                <a:schemeClr val="bg1"/>
              </a:solidFill>
            </a:endParaRPr>
          </a:p>
        </p:txBody>
      </p:sp>
      <p:sp>
        <p:nvSpPr>
          <p:cNvPr id="3" name="Объект 2">
            <a:extLst>
              <a:ext uri="{FF2B5EF4-FFF2-40B4-BE49-F238E27FC236}">
                <a16:creationId xmlns="" xmlns:a16="http://schemas.microsoft.com/office/drawing/2014/main" id="{23638B1E-E941-4E06-BE75-71F0443A596E}"/>
              </a:ext>
            </a:extLst>
          </p:cNvPr>
          <p:cNvSpPr>
            <a:spLocks noGrp="1"/>
          </p:cNvSpPr>
          <p:nvPr>
            <p:ph idx="1"/>
          </p:nvPr>
        </p:nvSpPr>
        <p:spPr>
          <a:xfrm>
            <a:off x="1703704" y="1866945"/>
            <a:ext cx="5897944" cy="4044463"/>
          </a:xfrm>
        </p:spPr>
        <p:txBody>
          <a:bodyPr vert="horz" lIns="91440" tIns="45720" rIns="91440" bIns="45720" rtlCol="0" anchor="t">
            <a:noAutofit/>
          </a:bodyPr>
          <a:lstStyle/>
          <a:p>
            <a:r>
              <a:rPr lang="ru-RU" sz="2400" dirty="0">
                <a:solidFill>
                  <a:schemeClr val="bg1"/>
                </a:solidFill>
                <a:ea typeface="+mn-lt"/>
                <a:cs typeface="+mn-lt"/>
              </a:rPr>
              <a:t>1919 року Микола </a:t>
            </a:r>
            <a:r>
              <a:rPr lang="ru-RU" sz="2400" dirty="0" err="1">
                <a:solidFill>
                  <a:schemeClr val="bg1"/>
                </a:solidFill>
                <a:ea typeface="+mn-lt"/>
                <a:cs typeface="+mn-lt"/>
              </a:rPr>
              <a:t>Фітільов</a:t>
            </a:r>
            <a:r>
              <a:rPr lang="ru-RU" sz="2400" dirty="0">
                <a:solidFill>
                  <a:schemeClr val="bg1"/>
                </a:solidFill>
                <a:ea typeface="+mn-lt"/>
                <a:cs typeface="+mn-lt"/>
              </a:rPr>
              <a:t> </a:t>
            </a:r>
            <a:r>
              <a:rPr lang="ru-RU" sz="2400" dirty="0" err="1">
                <a:solidFill>
                  <a:schemeClr val="bg1"/>
                </a:solidFill>
                <a:ea typeface="+mn-lt"/>
                <a:cs typeface="+mn-lt"/>
              </a:rPr>
              <a:t>одружується</a:t>
            </a:r>
            <a:r>
              <a:rPr lang="ru-RU" sz="2400" dirty="0">
                <a:solidFill>
                  <a:schemeClr val="bg1"/>
                </a:solidFill>
                <a:ea typeface="+mn-lt"/>
                <a:cs typeface="+mn-lt"/>
              </a:rPr>
              <a:t> з </a:t>
            </a:r>
            <a:r>
              <a:rPr lang="ru-RU" sz="2400" dirty="0" err="1">
                <a:solidFill>
                  <a:schemeClr val="bg1"/>
                </a:solidFill>
                <a:ea typeface="+mn-lt"/>
                <a:cs typeface="+mn-lt"/>
              </a:rPr>
              <a:t>учителькою</a:t>
            </a:r>
            <a:r>
              <a:rPr lang="ru-RU" sz="2400" dirty="0">
                <a:solidFill>
                  <a:schemeClr val="bg1"/>
                </a:solidFill>
                <a:ea typeface="+mn-lt"/>
                <a:cs typeface="+mn-lt"/>
              </a:rPr>
              <a:t> Катериною Гащенко. Будучи </a:t>
            </a:r>
            <a:r>
              <a:rPr lang="ru-RU" sz="2400" dirty="0" err="1">
                <a:solidFill>
                  <a:schemeClr val="bg1"/>
                </a:solidFill>
                <a:ea typeface="+mn-lt"/>
                <a:cs typeface="+mn-lt"/>
              </a:rPr>
              <a:t>комуністом</a:t>
            </a:r>
            <a:r>
              <a:rPr lang="ru-RU" sz="2400" dirty="0">
                <a:solidFill>
                  <a:schemeClr val="bg1"/>
                </a:solidFill>
                <a:ea typeface="+mn-lt"/>
                <a:cs typeface="+mn-lt"/>
              </a:rPr>
              <a:t>, </a:t>
            </a:r>
            <a:r>
              <a:rPr lang="ru-RU" sz="2400" dirty="0" err="1">
                <a:solidFill>
                  <a:schemeClr val="bg1"/>
                </a:solidFill>
                <a:ea typeface="+mn-lt"/>
                <a:cs typeface="+mn-lt"/>
              </a:rPr>
              <a:t>рішуче</a:t>
            </a:r>
            <a:r>
              <a:rPr lang="ru-RU" sz="2400" dirty="0">
                <a:solidFill>
                  <a:schemeClr val="bg1"/>
                </a:solidFill>
                <a:ea typeface="+mn-lt"/>
                <a:cs typeface="+mn-lt"/>
              </a:rPr>
              <a:t> </a:t>
            </a:r>
            <a:r>
              <a:rPr lang="ru-RU" sz="2400" dirty="0" err="1">
                <a:solidFill>
                  <a:schemeClr val="bg1"/>
                </a:solidFill>
                <a:ea typeface="+mn-lt"/>
                <a:cs typeface="+mn-lt"/>
              </a:rPr>
              <a:t>відмовився</a:t>
            </a:r>
            <a:r>
              <a:rPr lang="ru-RU" sz="2400" dirty="0">
                <a:solidFill>
                  <a:schemeClr val="bg1"/>
                </a:solidFill>
                <a:ea typeface="+mn-lt"/>
                <a:cs typeface="+mn-lt"/>
              </a:rPr>
              <a:t> </a:t>
            </a:r>
            <a:r>
              <a:rPr lang="ru-RU" sz="2400" dirty="0" err="1">
                <a:solidFill>
                  <a:schemeClr val="bg1"/>
                </a:solidFill>
                <a:ea typeface="+mn-lt"/>
                <a:cs typeface="+mn-lt"/>
              </a:rPr>
              <a:t>вінчатися</a:t>
            </a:r>
            <a:r>
              <a:rPr lang="ru-RU" sz="2400" dirty="0">
                <a:solidFill>
                  <a:schemeClr val="bg1"/>
                </a:solidFill>
                <a:ea typeface="+mn-lt"/>
                <a:cs typeface="+mn-lt"/>
              </a:rPr>
              <a:t>, </a:t>
            </a:r>
            <a:r>
              <a:rPr lang="ru-RU" sz="2400" dirty="0" err="1">
                <a:solidFill>
                  <a:schemeClr val="bg1"/>
                </a:solidFill>
                <a:ea typeface="+mn-lt"/>
                <a:cs typeface="+mn-lt"/>
              </a:rPr>
              <a:t>чим</a:t>
            </a:r>
            <a:r>
              <a:rPr lang="ru-RU" sz="2400" dirty="0">
                <a:solidFill>
                  <a:schemeClr val="bg1"/>
                </a:solidFill>
                <a:ea typeface="+mn-lt"/>
                <a:cs typeface="+mn-lt"/>
              </a:rPr>
              <a:t> </a:t>
            </a:r>
            <a:r>
              <a:rPr lang="ru-RU" sz="2400" dirty="0" err="1">
                <a:solidFill>
                  <a:schemeClr val="bg1"/>
                </a:solidFill>
                <a:ea typeface="+mn-lt"/>
                <a:cs typeface="+mn-lt"/>
              </a:rPr>
              <a:t>викликав</a:t>
            </a:r>
            <a:r>
              <a:rPr lang="ru-RU" sz="2400" dirty="0">
                <a:solidFill>
                  <a:schemeClr val="bg1"/>
                </a:solidFill>
                <a:ea typeface="+mn-lt"/>
                <a:cs typeface="+mn-lt"/>
              </a:rPr>
              <a:t> велике </a:t>
            </a:r>
            <a:r>
              <a:rPr lang="ru-RU" sz="2400" dirty="0" err="1">
                <a:solidFill>
                  <a:schemeClr val="bg1"/>
                </a:solidFill>
                <a:ea typeface="+mn-lt"/>
                <a:cs typeface="+mn-lt"/>
              </a:rPr>
              <a:t>невдоволення</a:t>
            </a:r>
            <a:r>
              <a:rPr lang="ru-RU" sz="2400" dirty="0">
                <a:solidFill>
                  <a:schemeClr val="bg1"/>
                </a:solidFill>
                <a:ea typeface="+mn-lt"/>
                <a:cs typeface="+mn-lt"/>
              </a:rPr>
              <a:t> </a:t>
            </a:r>
            <a:r>
              <a:rPr lang="ru-RU" sz="2400" dirty="0" err="1">
                <a:solidFill>
                  <a:schemeClr val="bg1"/>
                </a:solidFill>
                <a:ea typeface="+mn-lt"/>
                <a:cs typeface="+mn-lt"/>
              </a:rPr>
              <a:t>матері</a:t>
            </a:r>
            <a:r>
              <a:rPr lang="ru-RU" sz="2400" dirty="0">
                <a:solidFill>
                  <a:schemeClr val="bg1"/>
                </a:solidFill>
                <a:ea typeface="+mn-lt"/>
                <a:cs typeface="+mn-lt"/>
              </a:rPr>
              <a:t> </a:t>
            </a:r>
            <a:r>
              <a:rPr lang="ru-RU" sz="2400" dirty="0" err="1">
                <a:solidFill>
                  <a:schemeClr val="bg1"/>
                </a:solidFill>
                <a:ea typeface="+mn-lt"/>
                <a:cs typeface="+mn-lt"/>
              </a:rPr>
              <a:t>дружини</a:t>
            </a:r>
            <a:r>
              <a:rPr lang="ru-RU" sz="2400" dirty="0">
                <a:solidFill>
                  <a:schemeClr val="bg1"/>
                </a:solidFill>
                <a:ea typeface="+mn-lt"/>
                <a:cs typeface="+mn-lt"/>
              </a:rPr>
              <a:t>. На початку 1921року </a:t>
            </a:r>
            <a:r>
              <a:rPr lang="ru-RU" sz="2400" dirty="0" err="1">
                <a:solidFill>
                  <a:schemeClr val="bg1"/>
                </a:solidFill>
                <a:ea typeface="+mn-lt"/>
                <a:cs typeface="+mn-lt"/>
              </a:rPr>
              <a:t>залишає</a:t>
            </a:r>
            <a:r>
              <a:rPr lang="ru-RU" sz="2400" dirty="0">
                <a:solidFill>
                  <a:schemeClr val="bg1"/>
                </a:solidFill>
                <a:ea typeface="+mn-lt"/>
                <a:cs typeface="+mn-lt"/>
              </a:rPr>
              <a:t> в </a:t>
            </a:r>
            <a:r>
              <a:rPr lang="ru-RU" sz="2400" dirty="0" err="1">
                <a:solidFill>
                  <a:schemeClr val="bg1"/>
                </a:solidFill>
                <a:ea typeface="+mn-lt"/>
                <a:cs typeface="+mn-lt"/>
              </a:rPr>
              <a:t>Богодухові</a:t>
            </a:r>
            <a:r>
              <a:rPr lang="ru-RU" sz="2400" dirty="0">
                <a:solidFill>
                  <a:schemeClr val="bg1"/>
                </a:solidFill>
                <a:ea typeface="+mn-lt"/>
                <a:cs typeface="+mn-lt"/>
              </a:rPr>
              <a:t> дружину та </a:t>
            </a:r>
            <a:r>
              <a:rPr lang="ru-RU" sz="2400" dirty="0" err="1">
                <a:solidFill>
                  <a:schemeClr val="bg1"/>
                </a:solidFill>
                <a:ea typeface="+mn-lt"/>
                <a:cs typeface="+mn-lt"/>
              </a:rPr>
              <a:t>маленьку</a:t>
            </a:r>
            <a:r>
              <a:rPr lang="ru-RU" sz="2400" dirty="0">
                <a:solidFill>
                  <a:schemeClr val="bg1"/>
                </a:solidFill>
                <a:ea typeface="+mn-lt"/>
                <a:cs typeface="+mn-lt"/>
              </a:rPr>
              <a:t> </a:t>
            </a:r>
            <a:r>
              <a:rPr lang="ru-RU" sz="2400" dirty="0" err="1">
                <a:solidFill>
                  <a:schemeClr val="bg1"/>
                </a:solidFill>
                <a:ea typeface="+mn-lt"/>
                <a:cs typeface="+mn-lt"/>
              </a:rPr>
              <a:t>доньку</a:t>
            </a:r>
            <a:r>
              <a:rPr lang="ru-RU" sz="2400" dirty="0">
                <a:solidFill>
                  <a:schemeClr val="bg1"/>
                </a:solidFill>
                <a:ea typeface="+mn-lt"/>
                <a:cs typeface="+mn-lt"/>
              </a:rPr>
              <a:t> і </a:t>
            </a:r>
            <a:r>
              <a:rPr lang="ru-RU" sz="2400" dirty="0" err="1">
                <a:solidFill>
                  <a:schemeClr val="bg1"/>
                </a:solidFill>
                <a:ea typeface="+mn-lt"/>
                <a:cs typeface="+mn-lt"/>
              </a:rPr>
              <a:t>їде</a:t>
            </a:r>
            <a:r>
              <a:rPr lang="ru-RU" sz="2400" dirty="0">
                <a:solidFill>
                  <a:schemeClr val="bg1"/>
                </a:solidFill>
                <a:ea typeface="+mn-lt"/>
                <a:cs typeface="+mn-lt"/>
              </a:rPr>
              <a:t> «</a:t>
            </a:r>
            <a:r>
              <a:rPr lang="ru-RU" sz="2400" dirty="0" err="1">
                <a:solidFill>
                  <a:schemeClr val="bg1"/>
                </a:solidFill>
                <a:ea typeface="+mn-lt"/>
                <a:cs typeface="+mn-lt"/>
              </a:rPr>
              <a:t>завойовувати</a:t>
            </a:r>
            <a:r>
              <a:rPr lang="ru-RU" sz="2400" dirty="0">
                <a:solidFill>
                  <a:schemeClr val="bg1"/>
                </a:solidFill>
                <a:ea typeface="+mn-lt"/>
                <a:cs typeface="+mn-lt"/>
              </a:rPr>
              <a:t>» </a:t>
            </a:r>
            <a:r>
              <a:rPr lang="ru-RU" sz="2400" dirty="0" err="1">
                <a:solidFill>
                  <a:schemeClr val="bg1"/>
                </a:solidFill>
                <a:ea typeface="+mn-lt"/>
                <a:cs typeface="+mn-lt"/>
              </a:rPr>
              <a:t>Харків</a:t>
            </a:r>
            <a:r>
              <a:rPr lang="ru-RU" sz="2400" dirty="0">
                <a:solidFill>
                  <a:schemeClr val="bg1"/>
                </a:solidFill>
                <a:ea typeface="+mn-lt"/>
                <a:cs typeface="+mn-lt"/>
              </a:rPr>
              <a:t>. У </a:t>
            </a:r>
            <a:r>
              <a:rPr lang="ru-RU" sz="2400" dirty="0" err="1">
                <a:solidFill>
                  <a:schemeClr val="bg1"/>
                </a:solidFill>
                <a:ea typeface="+mn-lt"/>
                <a:cs typeface="+mn-lt"/>
              </a:rPr>
              <a:t>Харкові</a:t>
            </a:r>
            <a:r>
              <a:rPr lang="ru-RU" sz="2400" dirty="0">
                <a:solidFill>
                  <a:schemeClr val="bg1"/>
                </a:solidFill>
                <a:ea typeface="+mn-lt"/>
                <a:cs typeface="+mn-lt"/>
              </a:rPr>
              <a:t> Микола </a:t>
            </a:r>
            <a:r>
              <a:rPr lang="ru-RU" sz="2400" dirty="0" err="1">
                <a:solidFill>
                  <a:schemeClr val="bg1"/>
                </a:solidFill>
                <a:ea typeface="+mn-lt"/>
                <a:cs typeface="+mn-lt"/>
              </a:rPr>
              <a:t>Хвильовий</a:t>
            </a:r>
            <a:r>
              <a:rPr lang="ru-RU" sz="2400" dirty="0">
                <a:solidFill>
                  <a:schemeClr val="bg1"/>
                </a:solidFill>
                <a:ea typeface="+mn-lt"/>
                <a:cs typeface="+mn-lt"/>
              </a:rPr>
              <a:t> </a:t>
            </a:r>
            <a:r>
              <a:rPr lang="ru-RU" sz="2400" dirty="0" err="1">
                <a:solidFill>
                  <a:schemeClr val="bg1"/>
                </a:solidFill>
                <a:ea typeface="+mn-lt"/>
                <a:cs typeface="+mn-lt"/>
              </a:rPr>
              <a:t>одружився</a:t>
            </a:r>
            <a:r>
              <a:rPr lang="ru-RU" sz="2400" dirty="0">
                <a:solidFill>
                  <a:schemeClr val="bg1"/>
                </a:solidFill>
                <a:ea typeface="+mn-lt"/>
                <a:cs typeface="+mn-lt"/>
              </a:rPr>
              <a:t> </a:t>
            </a:r>
            <a:r>
              <a:rPr lang="ru-RU" sz="2400" dirty="0" err="1">
                <a:solidFill>
                  <a:schemeClr val="bg1"/>
                </a:solidFill>
                <a:ea typeface="+mn-lt"/>
                <a:cs typeface="+mn-lt"/>
              </a:rPr>
              <a:t>із</a:t>
            </a:r>
            <a:r>
              <a:rPr lang="ru-RU" sz="2400" dirty="0">
                <a:solidFill>
                  <a:schemeClr val="bg1"/>
                </a:solidFill>
                <a:ea typeface="+mn-lt"/>
                <a:cs typeface="+mn-lt"/>
              </a:rPr>
              <a:t> </a:t>
            </a:r>
            <a:r>
              <a:rPr lang="ru-RU" sz="2400" dirty="0" err="1">
                <a:solidFill>
                  <a:schemeClr val="bg1"/>
                </a:solidFill>
                <a:ea typeface="+mn-lt"/>
                <a:cs typeface="+mn-lt"/>
              </a:rPr>
              <a:t>Юлією</a:t>
            </a:r>
            <a:r>
              <a:rPr lang="ru-RU" sz="2400" dirty="0">
                <a:solidFill>
                  <a:schemeClr val="bg1"/>
                </a:solidFill>
                <a:ea typeface="+mn-lt"/>
                <a:cs typeface="+mn-lt"/>
              </a:rPr>
              <a:t> </a:t>
            </a:r>
            <a:r>
              <a:rPr lang="ru-RU" sz="2400" dirty="0" err="1">
                <a:solidFill>
                  <a:schemeClr val="bg1"/>
                </a:solidFill>
                <a:ea typeface="+mn-lt"/>
                <a:cs typeface="+mn-lt"/>
              </a:rPr>
              <a:t>Уманцевою</a:t>
            </a:r>
            <a:r>
              <a:rPr lang="ru-RU" sz="2400" dirty="0">
                <a:solidFill>
                  <a:schemeClr val="bg1"/>
                </a:solidFill>
                <a:ea typeface="+mn-lt"/>
                <a:cs typeface="+mn-lt"/>
              </a:rPr>
              <a:t>, яка мала дочку </a:t>
            </a:r>
            <a:r>
              <a:rPr lang="ru-RU" sz="2400" dirty="0" err="1">
                <a:solidFill>
                  <a:schemeClr val="bg1"/>
                </a:solidFill>
                <a:ea typeface="+mn-lt"/>
                <a:cs typeface="+mn-lt"/>
              </a:rPr>
              <a:t>від</a:t>
            </a:r>
            <a:r>
              <a:rPr lang="ru-RU" sz="2400" dirty="0">
                <a:solidFill>
                  <a:schemeClr val="bg1"/>
                </a:solidFill>
                <a:ea typeface="+mn-lt"/>
                <a:cs typeface="+mn-lt"/>
              </a:rPr>
              <a:t> </a:t>
            </a:r>
            <a:r>
              <a:rPr lang="ru-RU" sz="2400" dirty="0" err="1">
                <a:solidFill>
                  <a:schemeClr val="bg1"/>
                </a:solidFill>
                <a:ea typeface="+mn-lt"/>
                <a:cs typeface="+mn-lt"/>
              </a:rPr>
              <a:t>першого</a:t>
            </a:r>
            <a:r>
              <a:rPr lang="ru-RU" sz="2400" dirty="0">
                <a:solidFill>
                  <a:schemeClr val="bg1"/>
                </a:solidFill>
                <a:ea typeface="+mn-lt"/>
                <a:cs typeface="+mn-lt"/>
              </a:rPr>
              <a:t> </a:t>
            </a:r>
            <a:r>
              <a:rPr lang="ru-RU" sz="2400" dirty="0" err="1">
                <a:solidFill>
                  <a:schemeClr val="bg1"/>
                </a:solidFill>
                <a:ea typeface="+mn-lt"/>
                <a:cs typeface="+mn-lt"/>
              </a:rPr>
              <a:t>шлюбу</a:t>
            </a:r>
            <a:r>
              <a:rPr lang="ru-RU" sz="2400" dirty="0">
                <a:solidFill>
                  <a:schemeClr val="bg1"/>
                </a:solidFill>
                <a:ea typeface="+mn-lt"/>
                <a:cs typeface="+mn-lt"/>
              </a:rPr>
              <a:t> – </a:t>
            </a:r>
            <a:r>
              <a:rPr lang="ru-RU" sz="2400" dirty="0" err="1">
                <a:solidFill>
                  <a:schemeClr val="bg1"/>
                </a:solidFill>
                <a:ea typeface="+mn-lt"/>
                <a:cs typeface="+mn-lt"/>
              </a:rPr>
              <a:t>Любов</a:t>
            </a:r>
            <a:r>
              <a:rPr lang="ru-RU" sz="2400" dirty="0">
                <a:solidFill>
                  <a:schemeClr val="bg1"/>
                </a:solidFill>
                <a:ea typeface="+mn-lt"/>
                <a:cs typeface="+mn-lt"/>
              </a:rPr>
              <a:t>. Свою </a:t>
            </a:r>
            <a:r>
              <a:rPr lang="ru-RU" sz="2400" dirty="0" err="1">
                <a:solidFill>
                  <a:schemeClr val="bg1"/>
                </a:solidFill>
                <a:ea typeface="+mn-lt"/>
                <a:cs typeface="+mn-lt"/>
              </a:rPr>
              <a:t>пасербицю</a:t>
            </a:r>
            <a:r>
              <a:rPr lang="ru-RU" sz="2400" dirty="0">
                <a:solidFill>
                  <a:schemeClr val="bg1"/>
                </a:solidFill>
                <a:ea typeface="+mn-lt"/>
                <a:cs typeface="+mn-lt"/>
              </a:rPr>
              <a:t> </a:t>
            </a:r>
            <a:r>
              <a:rPr lang="ru-RU" sz="2400" dirty="0" err="1">
                <a:solidFill>
                  <a:schemeClr val="bg1"/>
                </a:solidFill>
                <a:ea typeface="+mn-lt"/>
                <a:cs typeface="+mn-lt"/>
              </a:rPr>
              <a:t>він</a:t>
            </a:r>
            <a:r>
              <a:rPr lang="ru-RU" sz="2400" dirty="0">
                <a:solidFill>
                  <a:schemeClr val="bg1"/>
                </a:solidFill>
                <a:ea typeface="+mn-lt"/>
                <a:cs typeface="+mn-lt"/>
              </a:rPr>
              <a:t> </a:t>
            </a:r>
            <a:r>
              <a:rPr lang="ru-RU" sz="2400" dirty="0" err="1">
                <a:solidFill>
                  <a:schemeClr val="bg1"/>
                </a:solidFill>
                <a:ea typeface="+mn-lt"/>
                <a:cs typeface="+mn-lt"/>
              </a:rPr>
              <a:t>називав</a:t>
            </a:r>
            <a:r>
              <a:rPr lang="ru-RU" sz="2400" dirty="0">
                <a:solidFill>
                  <a:schemeClr val="bg1"/>
                </a:solidFill>
                <a:ea typeface="+mn-lt"/>
                <a:cs typeface="+mn-lt"/>
              </a:rPr>
              <a:t> Любистком, а в </a:t>
            </a:r>
            <a:r>
              <a:rPr lang="ru-RU" sz="2400" dirty="0" err="1">
                <a:solidFill>
                  <a:schemeClr val="bg1"/>
                </a:solidFill>
                <a:ea typeface="+mn-lt"/>
                <a:cs typeface="+mn-lt"/>
              </a:rPr>
              <a:t>передсметрній</a:t>
            </a:r>
            <a:r>
              <a:rPr lang="ru-RU" sz="2400" dirty="0">
                <a:solidFill>
                  <a:schemeClr val="bg1"/>
                </a:solidFill>
                <a:ea typeface="+mn-lt"/>
                <a:cs typeface="+mn-lt"/>
              </a:rPr>
              <a:t> </a:t>
            </a:r>
            <a:r>
              <a:rPr lang="ru-RU" sz="2400" dirty="0" err="1">
                <a:solidFill>
                  <a:schemeClr val="bg1"/>
                </a:solidFill>
                <a:ea typeface="+mn-lt"/>
                <a:cs typeface="+mn-lt"/>
              </a:rPr>
              <a:t>записці</a:t>
            </a:r>
            <a:r>
              <a:rPr lang="ru-RU" sz="2400" dirty="0">
                <a:solidFill>
                  <a:schemeClr val="bg1"/>
                </a:solidFill>
                <a:ea typeface="+mn-lt"/>
                <a:cs typeface="+mn-lt"/>
              </a:rPr>
              <a:t> 13 </a:t>
            </a:r>
            <a:r>
              <a:rPr lang="ru-RU" sz="2400" dirty="0" err="1">
                <a:solidFill>
                  <a:schemeClr val="bg1"/>
                </a:solidFill>
                <a:ea typeface="+mn-lt"/>
                <a:cs typeface="+mn-lt"/>
              </a:rPr>
              <a:t>травня</a:t>
            </a:r>
            <a:r>
              <a:rPr lang="ru-RU" sz="2400" dirty="0">
                <a:solidFill>
                  <a:schemeClr val="bg1"/>
                </a:solidFill>
                <a:ea typeface="+mn-lt"/>
                <a:cs typeface="+mn-lt"/>
              </a:rPr>
              <a:t> 1933 року </a:t>
            </a:r>
            <a:r>
              <a:rPr lang="ru-RU" sz="2400" dirty="0" err="1">
                <a:solidFill>
                  <a:schemeClr val="bg1"/>
                </a:solidFill>
                <a:ea typeface="+mn-lt"/>
                <a:cs typeface="+mn-lt"/>
              </a:rPr>
              <a:t>заповів</a:t>
            </a:r>
            <a:r>
              <a:rPr lang="ru-RU" sz="2400" dirty="0">
                <a:solidFill>
                  <a:schemeClr val="bg1"/>
                </a:solidFill>
                <a:ea typeface="+mn-lt"/>
                <a:cs typeface="+mn-lt"/>
              </a:rPr>
              <a:t> </a:t>
            </a:r>
            <a:r>
              <a:rPr lang="ru-RU" sz="2400" dirty="0" err="1">
                <a:solidFill>
                  <a:schemeClr val="bg1"/>
                </a:solidFill>
                <a:ea typeface="+mn-lt"/>
                <a:cs typeface="+mn-lt"/>
              </a:rPr>
              <a:t>їй</a:t>
            </a:r>
            <a:r>
              <a:rPr lang="ru-RU" sz="2400" dirty="0">
                <a:solidFill>
                  <a:schemeClr val="bg1"/>
                </a:solidFill>
                <a:ea typeface="+mn-lt"/>
                <a:cs typeface="+mn-lt"/>
              </a:rPr>
              <a:t> усе </a:t>
            </a:r>
            <a:r>
              <a:rPr lang="ru-RU" sz="2400" dirty="0" err="1">
                <a:solidFill>
                  <a:schemeClr val="bg1"/>
                </a:solidFill>
                <a:ea typeface="+mn-lt"/>
                <a:cs typeface="+mn-lt"/>
              </a:rPr>
              <a:t>своє</a:t>
            </a:r>
            <a:r>
              <a:rPr lang="ru-RU" sz="2400" dirty="0">
                <a:solidFill>
                  <a:schemeClr val="bg1"/>
                </a:solidFill>
                <a:ea typeface="+mn-lt"/>
                <a:cs typeface="+mn-lt"/>
              </a:rPr>
              <a:t> </a:t>
            </a:r>
            <a:r>
              <a:rPr lang="ru-RU" sz="2400" dirty="0" err="1">
                <a:solidFill>
                  <a:schemeClr val="bg1"/>
                </a:solidFill>
                <a:ea typeface="+mn-lt"/>
                <a:cs typeface="+mn-lt"/>
              </a:rPr>
              <a:t>майно</a:t>
            </a:r>
            <a:r>
              <a:rPr lang="ru-RU" sz="2400" dirty="0">
                <a:solidFill>
                  <a:schemeClr val="bg1"/>
                </a:solidFill>
                <a:ea typeface="+mn-lt"/>
                <a:cs typeface="+mn-lt"/>
              </a:rPr>
              <a:t> й </a:t>
            </a:r>
            <a:r>
              <a:rPr lang="ru-RU" sz="2400" dirty="0" err="1">
                <a:solidFill>
                  <a:schemeClr val="bg1"/>
                </a:solidFill>
                <a:ea typeface="+mn-lt"/>
                <a:cs typeface="+mn-lt"/>
              </a:rPr>
              <a:t>авторські</a:t>
            </a:r>
            <a:r>
              <a:rPr lang="ru-RU" sz="2400" dirty="0">
                <a:solidFill>
                  <a:schemeClr val="bg1"/>
                </a:solidFill>
                <a:ea typeface="+mn-lt"/>
                <a:cs typeface="+mn-lt"/>
              </a:rPr>
              <a:t> права.</a:t>
            </a:r>
            <a:endParaRPr lang="ru-RU" sz="2400">
              <a:solidFill>
                <a:schemeClr val="bg1"/>
              </a:solidFill>
              <a:cs typeface="Calibri"/>
            </a:endParaRPr>
          </a:p>
        </p:txBody>
      </p:sp>
      <p:pic>
        <p:nvPicPr>
          <p:cNvPr id="4" name="Рисунок 4" descr="Изображение выглядит как текст, человек, люди, в позе&#10;&#10;Автоматически созданное описание">
            <a:extLst>
              <a:ext uri="{FF2B5EF4-FFF2-40B4-BE49-F238E27FC236}">
                <a16:creationId xmlns="" xmlns:a16="http://schemas.microsoft.com/office/drawing/2014/main" id="{C32BC4AC-462F-487A-A1CE-2FCC37ABE20F}"/>
              </a:ext>
            </a:extLst>
          </p:cNvPr>
          <p:cNvPicPr>
            <a:picLocks noChangeAspect="1"/>
          </p:cNvPicPr>
          <p:nvPr/>
        </p:nvPicPr>
        <p:blipFill>
          <a:blip r:embed="rId2" cstate="print"/>
          <a:stretch>
            <a:fillRect/>
          </a:stretch>
        </p:blipFill>
        <p:spPr>
          <a:xfrm>
            <a:off x="7824945" y="2359139"/>
            <a:ext cx="4072815" cy="2698239"/>
          </a:xfrm>
          <a:prstGeom prst="rect">
            <a:avLst/>
          </a:prstGeom>
        </p:spPr>
      </p:pic>
      <p:grpSp>
        <p:nvGrpSpPr>
          <p:cNvPr id="19" name="Graphic 185">
            <a:extLst>
              <a:ext uri="{FF2B5EF4-FFF2-40B4-BE49-F238E27FC236}">
                <a16:creationId xmlns=""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410663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 xmlns:a16="http://schemas.microsoft.com/office/drawing/2014/main" id="{AC63BEB3-6439-443C-B0C7-A8AF40510168}"/>
              </a:ext>
            </a:extLst>
          </p:cNvPr>
          <p:cNvSpPr>
            <a:spLocks noGrp="1"/>
          </p:cNvSpPr>
          <p:nvPr>
            <p:ph type="title"/>
          </p:nvPr>
        </p:nvSpPr>
        <p:spPr>
          <a:xfrm>
            <a:off x="767290" y="1166932"/>
            <a:ext cx="3582073" cy="4279709"/>
          </a:xfrm>
        </p:spPr>
        <p:txBody>
          <a:bodyPr anchor="ctr">
            <a:normAutofit/>
          </a:bodyPr>
          <a:lstStyle/>
          <a:p>
            <a:r>
              <a:rPr lang="ru-RU" sz="4800">
                <a:solidFill>
                  <a:schemeClr val="bg1"/>
                </a:solidFill>
                <a:cs typeface="Calibri Light"/>
              </a:rPr>
              <a:t>Політична діяльність</a:t>
            </a:r>
            <a:endParaRPr lang="ru-RU" sz="4800">
              <a:solidFill>
                <a:schemeClr val="bg1"/>
              </a:solidFill>
            </a:endParaRPr>
          </a:p>
        </p:txBody>
      </p:sp>
      <p:sp>
        <p:nvSpPr>
          <p:cNvPr id="3" name="Объект 2">
            <a:extLst>
              <a:ext uri="{FF2B5EF4-FFF2-40B4-BE49-F238E27FC236}">
                <a16:creationId xmlns="" xmlns:a16="http://schemas.microsoft.com/office/drawing/2014/main" id="{3ED9EF86-C10A-4640-93B7-630AB09B8058}"/>
              </a:ext>
            </a:extLst>
          </p:cNvPr>
          <p:cNvSpPr>
            <a:spLocks noGrp="1"/>
          </p:cNvSpPr>
          <p:nvPr>
            <p:ph idx="1"/>
          </p:nvPr>
        </p:nvSpPr>
        <p:spPr>
          <a:xfrm>
            <a:off x="4926883" y="821877"/>
            <a:ext cx="6881553" cy="5516161"/>
          </a:xfrm>
        </p:spPr>
        <p:txBody>
          <a:bodyPr vert="horz" lIns="91440" tIns="45720" rIns="91440" bIns="45720" rtlCol="0" anchor="ctr">
            <a:normAutofit/>
          </a:bodyPr>
          <a:lstStyle/>
          <a:p>
            <a:r>
              <a:rPr lang="ru-RU" sz="2400" dirty="0" err="1">
                <a:ea typeface="+mn-lt"/>
                <a:cs typeface="+mn-lt"/>
              </a:rPr>
              <a:t>Від</a:t>
            </a:r>
            <a:r>
              <a:rPr lang="ru-RU" sz="2400" dirty="0">
                <a:ea typeface="+mn-lt"/>
                <a:cs typeface="+mn-lt"/>
              </a:rPr>
              <a:t> 1916 року — </a:t>
            </a:r>
            <a:r>
              <a:rPr lang="ru-RU" sz="2400" dirty="0" err="1">
                <a:ea typeface="+mn-lt"/>
                <a:cs typeface="+mn-lt"/>
              </a:rPr>
              <a:t>учасник</a:t>
            </a:r>
            <a:r>
              <a:rPr lang="ru-RU" sz="2400" dirty="0">
                <a:ea typeface="+mn-lt"/>
                <a:cs typeface="+mn-lt"/>
              </a:rPr>
              <a:t> </a:t>
            </a:r>
            <a:r>
              <a:rPr lang="ru-RU" sz="2400" dirty="0" err="1">
                <a:ea typeface="+mn-lt"/>
                <a:cs typeface="+mn-lt"/>
              </a:rPr>
              <a:t>Першої</a:t>
            </a:r>
            <a:r>
              <a:rPr lang="ru-RU" sz="2400" dirty="0">
                <a:ea typeface="+mn-lt"/>
                <a:cs typeface="+mn-lt"/>
              </a:rPr>
              <a:t> </a:t>
            </a:r>
            <a:r>
              <a:rPr lang="ru-RU" sz="2400" dirty="0" err="1">
                <a:ea typeface="+mn-lt"/>
                <a:cs typeface="+mn-lt"/>
              </a:rPr>
              <a:t>світової</a:t>
            </a:r>
            <a:r>
              <a:rPr lang="ru-RU" sz="2400" dirty="0">
                <a:ea typeface="+mn-lt"/>
                <a:cs typeface="+mn-lt"/>
              </a:rPr>
              <a:t> </a:t>
            </a:r>
            <a:r>
              <a:rPr lang="ru-RU" sz="2400" dirty="0" err="1">
                <a:ea typeface="+mn-lt"/>
                <a:cs typeface="+mn-lt"/>
              </a:rPr>
              <a:t>війни</a:t>
            </a:r>
            <a:endParaRPr lang="ru-RU" sz="2400" dirty="0">
              <a:ea typeface="+mn-lt"/>
              <a:cs typeface="+mn-lt"/>
            </a:endParaRPr>
          </a:p>
          <a:p>
            <a:r>
              <a:rPr lang="ru-RU" sz="2400" dirty="0">
                <a:ea typeface="+mn-lt"/>
                <a:cs typeface="+mn-lt"/>
              </a:rPr>
              <a:t>На </a:t>
            </a:r>
            <a:r>
              <a:rPr lang="ru-RU" sz="2400" dirty="0" err="1">
                <a:ea typeface="+mn-lt"/>
                <a:cs typeface="+mn-lt"/>
              </a:rPr>
              <a:t>чолі</a:t>
            </a:r>
            <a:r>
              <a:rPr lang="ru-RU" sz="2400" dirty="0">
                <a:ea typeface="+mn-lt"/>
                <a:cs typeface="+mn-lt"/>
              </a:rPr>
              <a:t> </a:t>
            </a:r>
            <a:r>
              <a:rPr lang="ru-RU" sz="2400" dirty="0" err="1">
                <a:ea typeface="+mn-lt"/>
                <a:cs typeface="+mn-lt"/>
              </a:rPr>
              <a:t>повстанського</a:t>
            </a:r>
            <a:r>
              <a:rPr lang="ru-RU" sz="2400" dirty="0">
                <a:ea typeface="+mn-lt"/>
                <a:cs typeface="+mn-lt"/>
              </a:rPr>
              <a:t> загону, </a:t>
            </a:r>
            <a:r>
              <a:rPr lang="ru-RU" sz="2400" dirty="0" err="1">
                <a:ea typeface="+mn-lt"/>
                <a:cs typeface="+mn-lt"/>
              </a:rPr>
              <a:t>який</a:t>
            </a:r>
            <a:r>
              <a:rPr lang="ru-RU" sz="2400" dirty="0">
                <a:ea typeface="+mn-lt"/>
                <a:cs typeface="+mn-lt"/>
              </a:rPr>
              <a:t> </a:t>
            </a:r>
            <a:r>
              <a:rPr lang="ru-RU" sz="2400" dirty="0" err="1">
                <a:ea typeface="+mn-lt"/>
                <a:cs typeface="+mn-lt"/>
              </a:rPr>
              <a:t>він</a:t>
            </a:r>
            <a:r>
              <a:rPr lang="ru-RU" sz="2400" dirty="0">
                <a:ea typeface="+mn-lt"/>
                <a:cs typeface="+mn-lt"/>
              </a:rPr>
              <a:t> </a:t>
            </a:r>
            <a:r>
              <a:rPr lang="ru-RU" sz="2400" dirty="0" err="1">
                <a:ea typeface="+mn-lt"/>
                <a:cs typeface="+mn-lt"/>
              </a:rPr>
              <a:t>організував</a:t>
            </a:r>
            <a:r>
              <a:rPr lang="ru-RU" sz="2400" dirty="0">
                <a:ea typeface="+mn-lt"/>
                <a:cs typeface="+mn-lt"/>
              </a:rPr>
              <a:t> </a:t>
            </a:r>
            <a:r>
              <a:rPr lang="ru-RU" sz="2400" dirty="0" err="1">
                <a:ea typeface="+mn-lt"/>
                <a:cs typeface="+mn-lt"/>
              </a:rPr>
              <a:t>наприкінці</a:t>
            </a:r>
            <a:r>
              <a:rPr lang="ru-RU" sz="2400" dirty="0">
                <a:ea typeface="+mn-lt"/>
                <a:cs typeface="+mn-lt"/>
              </a:rPr>
              <a:t> 1918 року на </a:t>
            </a:r>
            <a:r>
              <a:rPr lang="ru-RU" sz="2400" dirty="0" err="1">
                <a:ea typeface="+mn-lt"/>
                <a:cs typeface="+mn-lt"/>
              </a:rPr>
              <a:t>Харківщині</a:t>
            </a:r>
            <a:r>
              <a:rPr lang="ru-RU" sz="2400" dirty="0">
                <a:ea typeface="+mn-lt"/>
                <a:cs typeface="+mn-lt"/>
              </a:rPr>
              <a:t>, </a:t>
            </a:r>
            <a:r>
              <a:rPr lang="ru-RU" sz="2400" dirty="0" err="1">
                <a:ea typeface="+mn-lt"/>
                <a:cs typeface="+mn-lt"/>
              </a:rPr>
              <a:t>воював</a:t>
            </a:r>
            <a:r>
              <a:rPr lang="ru-RU" sz="2400" dirty="0">
                <a:ea typeface="+mn-lt"/>
                <a:cs typeface="+mn-lt"/>
              </a:rPr>
              <a:t> </a:t>
            </a:r>
            <a:r>
              <a:rPr lang="ru-RU" sz="2400" dirty="0" err="1">
                <a:ea typeface="+mn-lt"/>
                <a:cs typeface="+mn-lt"/>
              </a:rPr>
              <a:t>проти</a:t>
            </a:r>
            <a:r>
              <a:rPr lang="ru-RU" sz="2400" dirty="0">
                <a:ea typeface="+mn-lt"/>
                <a:cs typeface="+mn-lt"/>
              </a:rPr>
              <a:t> </a:t>
            </a:r>
            <a:r>
              <a:rPr lang="ru-RU" sz="2400" dirty="0" err="1">
                <a:ea typeface="+mn-lt"/>
                <a:cs typeface="+mn-lt"/>
              </a:rPr>
              <a:t>гетьманців</a:t>
            </a:r>
            <a:r>
              <a:rPr lang="ru-RU" sz="2400" dirty="0">
                <a:ea typeface="+mn-lt"/>
                <a:cs typeface="+mn-lt"/>
              </a:rPr>
              <a:t>, </a:t>
            </a:r>
            <a:r>
              <a:rPr lang="ru-RU" sz="2400" dirty="0" err="1">
                <a:ea typeface="+mn-lt"/>
                <a:cs typeface="+mn-lt"/>
              </a:rPr>
              <a:t>німців</a:t>
            </a:r>
            <a:r>
              <a:rPr lang="ru-RU" sz="2400" dirty="0">
                <a:ea typeface="+mn-lt"/>
                <a:cs typeface="+mn-lt"/>
              </a:rPr>
              <a:t>, </a:t>
            </a:r>
            <a:r>
              <a:rPr lang="ru-RU" sz="2400" dirty="0" err="1">
                <a:ea typeface="+mn-lt"/>
                <a:cs typeface="+mn-lt"/>
              </a:rPr>
              <a:t>дроздовців</a:t>
            </a:r>
            <a:r>
              <a:rPr lang="ru-RU" sz="2400" dirty="0">
                <a:ea typeface="+mn-lt"/>
                <a:cs typeface="+mn-lt"/>
              </a:rPr>
              <a:t>, </a:t>
            </a:r>
            <a:r>
              <a:rPr lang="ru-RU" sz="2400" dirty="0" err="1">
                <a:ea typeface="+mn-lt"/>
                <a:cs typeface="+mn-lt"/>
              </a:rPr>
              <a:t>армії</a:t>
            </a:r>
            <a:r>
              <a:rPr lang="ru-RU" sz="2400" dirty="0">
                <a:ea typeface="+mn-lt"/>
                <a:cs typeface="+mn-lt"/>
              </a:rPr>
              <a:t> УНР.</a:t>
            </a:r>
            <a:endParaRPr lang="ru-RU" sz="2400" dirty="0">
              <a:cs typeface="Calibri"/>
            </a:endParaRPr>
          </a:p>
          <a:p>
            <a:r>
              <a:rPr lang="ru-RU" sz="2400" dirty="0">
                <a:ea typeface="+mn-lt"/>
                <a:cs typeface="+mn-lt"/>
              </a:rPr>
              <a:t>У </a:t>
            </a:r>
            <a:r>
              <a:rPr lang="ru-RU" sz="2400" dirty="0" err="1">
                <a:ea typeface="+mn-lt"/>
                <a:cs typeface="+mn-lt"/>
              </a:rPr>
              <a:t>квітні</a:t>
            </a:r>
            <a:r>
              <a:rPr lang="ru-RU" sz="2400" dirty="0">
                <a:ea typeface="+mn-lt"/>
                <a:cs typeface="+mn-lt"/>
              </a:rPr>
              <a:t> 1919 вступив до КП(б)У. </a:t>
            </a:r>
            <a:r>
              <a:rPr lang="ru-RU" sz="2400" dirty="0" err="1">
                <a:ea typeface="+mn-lt"/>
                <a:cs typeface="+mn-lt"/>
              </a:rPr>
              <a:t>Цього</a:t>
            </a:r>
            <a:r>
              <a:rPr lang="ru-RU" sz="2400" dirty="0">
                <a:ea typeface="+mn-lt"/>
                <a:cs typeface="+mn-lt"/>
              </a:rPr>
              <a:t> ж року </a:t>
            </a:r>
            <a:r>
              <a:rPr lang="ru-RU" sz="2400" dirty="0" err="1">
                <a:ea typeface="+mn-lt"/>
                <a:cs typeface="+mn-lt"/>
              </a:rPr>
              <a:t>одружився</a:t>
            </a:r>
            <a:r>
              <a:rPr lang="ru-RU" sz="2400" dirty="0">
                <a:ea typeface="+mn-lt"/>
                <a:cs typeface="+mn-lt"/>
              </a:rPr>
              <a:t> з </a:t>
            </a:r>
            <a:r>
              <a:rPr lang="ru-RU" sz="2400" dirty="0" err="1">
                <a:ea typeface="+mn-lt"/>
                <a:cs typeface="+mn-lt"/>
              </a:rPr>
              <a:t>учителькою</a:t>
            </a:r>
            <a:r>
              <a:rPr lang="ru-RU" sz="2400" dirty="0">
                <a:ea typeface="+mn-lt"/>
                <a:cs typeface="+mn-lt"/>
              </a:rPr>
              <a:t> Катериною Гащенко, вона </a:t>
            </a:r>
            <a:r>
              <a:rPr lang="ru-RU" sz="2400" dirty="0" err="1">
                <a:ea typeface="+mn-lt"/>
                <a:cs typeface="+mn-lt"/>
              </a:rPr>
              <a:t>йому</a:t>
            </a:r>
            <a:r>
              <a:rPr lang="ru-RU" sz="2400" dirty="0">
                <a:ea typeface="+mn-lt"/>
                <a:cs typeface="+mn-lt"/>
              </a:rPr>
              <a:t> народила дочку </a:t>
            </a:r>
            <a:r>
              <a:rPr lang="ru-RU" sz="2400" dirty="0" err="1">
                <a:ea typeface="+mn-lt"/>
                <a:cs typeface="+mn-lt"/>
              </a:rPr>
              <a:t>Іраїду</a:t>
            </a:r>
            <a:r>
              <a:rPr lang="ru-RU" sz="2400" dirty="0">
                <a:ea typeface="+mn-lt"/>
                <a:cs typeface="+mn-lt"/>
              </a:rPr>
              <a:t>, але </a:t>
            </a:r>
            <a:r>
              <a:rPr lang="ru-RU" sz="2400" dirty="0" err="1">
                <a:ea typeface="+mn-lt"/>
                <a:cs typeface="+mn-lt"/>
              </a:rPr>
              <a:t>цей</a:t>
            </a:r>
            <a:r>
              <a:rPr lang="ru-RU" sz="2400" dirty="0">
                <a:ea typeface="+mn-lt"/>
                <a:cs typeface="+mn-lt"/>
              </a:rPr>
              <a:t> </a:t>
            </a:r>
            <a:r>
              <a:rPr lang="ru-RU" sz="2400" dirty="0" err="1">
                <a:ea typeface="+mn-lt"/>
                <a:cs typeface="+mn-lt"/>
              </a:rPr>
              <a:t>шлюб</a:t>
            </a:r>
            <a:r>
              <a:rPr lang="ru-RU" sz="2400" dirty="0">
                <a:ea typeface="+mn-lt"/>
                <a:cs typeface="+mn-lt"/>
              </a:rPr>
              <a:t> </a:t>
            </a:r>
            <a:r>
              <a:rPr lang="ru-RU" sz="2400" dirty="0" err="1">
                <a:ea typeface="+mn-lt"/>
                <a:cs typeface="+mn-lt"/>
              </a:rPr>
              <a:t>швидко</a:t>
            </a:r>
            <a:r>
              <a:rPr lang="ru-RU" sz="2400" dirty="0">
                <a:ea typeface="+mn-lt"/>
                <a:cs typeface="+mn-lt"/>
              </a:rPr>
              <a:t> </a:t>
            </a:r>
            <a:r>
              <a:rPr lang="ru-RU" sz="2400" dirty="0" err="1">
                <a:ea typeface="+mn-lt"/>
                <a:cs typeface="+mn-lt"/>
              </a:rPr>
              <a:t>розпався</a:t>
            </a:r>
            <a:r>
              <a:rPr lang="ru-RU" sz="2400" dirty="0">
                <a:ea typeface="+mn-lt"/>
                <a:cs typeface="+mn-lt"/>
              </a:rPr>
              <a:t>.</a:t>
            </a:r>
            <a:endParaRPr lang="ru-RU" sz="2400" dirty="0">
              <a:cs typeface="Calibri"/>
            </a:endParaRPr>
          </a:p>
          <a:p>
            <a:r>
              <a:rPr lang="ru-RU" sz="2400" dirty="0">
                <a:ea typeface="+mn-lt"/>
                <a:cs typeface="+mn-lt"/>
              </a:rPr>
              <a:t>1920-ті роки </a:t>
            </a:r>
            <a:r>
              <a:rPr lang="ru-RU" sz="2400" dirty="0" err="1">
                <a:ea typeface="+mn-lt"/>
                <a:cs typeface="+mn-lt"/>
              </a:rPr>
              <a:t>повністю</a:t>
            </a:r>
            <a:r>
              <a:rPr lang="ru-RU" sz="2400" dirty="0">
                <a:ea typeface="+mn-lt"/>
                <a:cs typeface="+mn-lt"/>
              </a:rPr>
              <a:t> </a:t>
            </a:r>
            <a:r>
              <a:rPr lang="ru-RU" sz="2400" dirty="0" err="1">
                <a:ea typeface="+mn-lt"/>
                <a:cs typeface="+mn-lt"/>
              </a:rPr>
              <a:t>підтримував</a:t>
            </a:r>
            <a:r>
              <a:rPr lang="ru-RU" sz="2400" dirty="0">
                <a:ea typeface="+mn-lt"/>
                <a:cs typeface="+mn-lt"/>
              </a:rPr>
              <a:t> </a:t>
            </a:r>
            <a:r>
              <a:rPr lang="ru-RU" sz="2400" dirty="0" err="1">
                <a:ea typeface="+mn-lt"/>
                <a:cs typeface="+mn-lt"/>
              </a:rPr>
              <a:t>і</a:t>
            </a:r>
            <a:r>
              <a:rPr lang="ru-RU" sz="2400" dirty="0">
                <a:ea typeface="+mn-lt"/>
                <a:cs typeface="+mn-lt"/>
              </a:rPr>
              <a:t> </a:t>
            </a:r>
            <a:r>
              <a:rPr lang="ru-RU" sz="2400" dirty="0" err="1">
                <a:ea typeface="+mn-lt"/>
                <a:cs typeface="+mn-lt"/>
              </a:rPr>
              <a:t>у</a:t>
            </a:r>
            <a:r>
              <a:rPr lang="ru-RU" sz="2400" dirty="0" err="1" smtClean="0">
                <a:ea typeface="+mn-lt"/>
                <a:cs typeface="+mn-lt"/>
              </a:rPr>
              <a:t>проваджував</a:t>
            </a:r>
            <a:r>
              <a:rPr lang="ru-RU" sz="2400" dirty="0" smtClean="0">
                <a:ea typeface="+mn-lt"/>
                <a:cs typeface="+mn-lt"/>
              </a:rPr>
              <a:t> </a:t>
            </a:r>
            <a:r>
              <a:rPr lang="ru-RU" sz="2400" dirty="0">
                <a:ea typeface="+mn-lt"/>
                <a:cs typeface="+mn-lt"/>
              </a:rPr>
              <a:t>у </a:t>
            </a:r>
            <a:r>
              <a:rPr lang="ru-RU" sz="2400" dirty="0" err="1">
                <a:ea typeface="+mn-lt"/>
                <a:cs typeface="+mn-lt"/>
              </a:rPr>
              <a:t>життя</a:t>
            </a:r>
            <a:r>
              <a:rPr lang="ru-RU" sz="2400" dirty="0">
                <a:ea typeface="+mn-lt"/>
                <a:cs typeface="+mn-lt"/>
              </a:rPr>
              <a:t> </a:t>
            </a:r>
            <a:r>
              <a:rPr lang="ru-RU" sz="2400" dirty="0" err="1">
                <a:ea typeface="+mn-lt"/>
                <a:cs typeface="+mn-lt"/>
              </a:rPr>
              <a:t>політику</a:t>
            </a:r>
            <a:r>
              <a:rPr lang="ru-RU" sz="2400" dirty="0">
                <a:ea typeface="+mn-lt"/>
                <a:cs typeface="+mn-lt"/>
              </a:rPr>
              <a:t> «</a:t>
            </a:r>
            <a:r>
              <a:rPr lang="ru-RU" sz="2400" dirty="0" err="1">
                <a:ea typeface="+mn-lt"/>
                <a:cs typeface="+mn-lt"/>
              </a:rPr>
              <a:t>українізації</a:t>
            </a:r>
            <a:r>
              <a:rPr lang="ru-RU" sz="2400" dirty="0">
                <a:ea typeface="+mn-lt"/>
                <a:cs typeface="+mn-lt"/>
              </a:rPr>
              <a:t>», </a:t>
            </a:r>
            <a:r>
              <a:rPr lang="ru-RU" sz="2400" dirty="0" err="1">
                <a:ea typeface="+mn-lt"/>
                <a:cs typeface="+mn-lt"/>
              </a:rPr>
              <a:t>виступав</a:t>
            </a:r>
            <a:r>
              <a:rPr lang="ru-RU" sz="2400" dirty="0">
                <a:ea typeface="+mn-lt"/>
                <a:cs typeface="+mn-lt"/>
              </a:rPr>
              <a:t> </a:t>
            </a:r>
            <a:r>
              <a:rPr lang="ru-RU" sz="2400" dirty="0" err="1">
                <a:ea typeface="+mn-lt"/>
                <a:cs typeface="+mn-lt"/>
              </a:rPr>
              <a:t>проти</a:t>
            </a:r>
            <a:r>
              <a:rPr lang="ru-RU" sz="2400" dirty="0">
                <a:ea typeface="+mn-lt"/>
                <a:cs typeface="+mn-lt"/>
              </a:rPr>
              <a:t> </a:t>
            </a:r>
            <a:r>
              <a:rPr lang="ru-RU" sz="2400" dirty="0" err="1">
                <a:ea typeface="+mn-lt"/>
                <a:cs typeface="+mn-lt"/>
              </a:rPr>
              <a:t>русифікаційного</a:t>
            </a:r>
            <a:r>
              <a:rPr lang="ru-RU" sz="2400" dirty="0">
                <a:ea typeface="+mn-lt"/>
                <a:cs typeface="+mn-lt"/>
              </a:rPr>
              <a:t> і «</a:t>
            </a:r>
            <a:r>
              <a:rPr lang="ru-RU" sz="2400" dirty="0" err="1">
                <a:ea typeface="+mn-lt"/>
                <a:cs typeface="+mn-lt"/>
              </a:rPr>
              <a:t>просвітянського</a:t>
            </a:r>
            <a:r>
              <a:rPr lang="ru-RU" sz="2400" dirty="0">
                <a:ea typeface="+mn-lt"/>
                <a:cs typeface="+mn-lt"/>
              </a:rPr>
              <a:t>» </a:t>
            </a:r>
            <a:r>
              <a:rPr lang="ru-RU" sz="2400" dirty="0" err="1">
                <a:ea typeface="+mn-lt"/>
                <a:cs typeface="+mn-lt"/>
              </a:rPr>
              <a:t>векторів</a:t>
            </a:r>
            <a:r>
              <a:rPr lang="ru-RU" sz="2400" dirty="0">
                <a:ea typeface="+mn-lt"/>
                <a:cs typeface="+mn-lt"/>
              </a:rPr>
              <a:t> </a:t>
            </a:r>
            <a:r>
              <a:rPr lang="ru-RU" sz="2400" dirty="0" err="1">
                <a:ea typeface="+mn-lt"/>
                <a:cs typeface="+mn-lt"/>
              </a:rPr>
              <a:t>розвитку</a:t>
            </a:r>
            <a:r>
              <a:rPr lang="ru-RU" sz="2400" dirty="0">
                <a:ea typeface="+mn-lt"/>
                <a:cs typeface="+mn-lt"/>
              </a:rPr>
              <a:t> </a:t>
            </a:r>
            <a:r>
              <a:rPr lang="ru-RU" sz="2400" dirty="0" err="1">
                <a:ea typeface="+mn-lt"/>
                <a:cs typeface="+mn-lt"/>
              </a:rPr>
              <a:t>української</a:t>
            </a:r>
            <a:r>
              <a:rPr lang="ru-RU" sz="2400" dirty="0">
                <a:ea typeface="+mn-lt"/>
                <a:cs typeface="+mn-lt"/>
              </a:rPr>
              <a:t> </a:t>
            </a:r>
            <a:r>
              <a:rPr lang="ru-RU" sz="2400" dirty="0" err="1">
                <a:ea typeface="+mn-lt"/>
                <a:cs typeface="+mn-lt"/>
              </a:rPr>
              <a:t>радянської</a:t>
            </a:r>
            <a:r>
              <a:rPr lang="ru-RU" sz="2400" dirty="0">
                <a:ea typeface="+mn-lt"/>
                <a:cs typeface="+mn-lt"/>
              </a:rPr>
              <a:t> </a:t>
            </a:r>
            <a:r>
              <a:rPr lang="ru-RU" sz="2400" dirty="0" err="1">
                <a:ea typeface="+mn-lt"/>
                <a:cs typeface="+mn-lt"/>
              </a:rPr>
              <a:t>культури</a:t>
            </a:r>
            <a:endParaRPr lang="ru-RU" sz="2400" dirty="0">
              <a:cs typeface="Calibri"/>
            </a:endParaRPr>
          </a:p>
          <a:p>
            <a:endParaRPr lang="ru-RU" sz="2400" dirty="0">
              <a:cs typeface="Calibri"/>
            </a:endParaRPr>
          </a:p>
        </p:txBody>
      </p:sp>
    </p:spTree>
    <p:extLst>
      <p:ext uri="{BB962C8B-B14F-4D97-AF65-F5344CB8AC3E}">
        <p14:creationId xmlns="" xmlns:p14="http://schemas.microsoft.com/office/powerpoint/2010/main" val="380566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65F5A5-D049-477A-AE89-341ED2065A3C}"/>
              </a:ext>
            </a:extLst>
          </p:cNvPr>
          <p:cNvSpPr>
            <a:spLocks noGrp="1"/>
          </p:cNvSpPr>
          <p:nvPr>
            <p:ph type="title"/>
          </p:nvPr>
        </p:nvSpPr>
        <p:spPr/>
        <p:txBody>
          <a:bodyPr>
            <a:normAutofit fontScale="90000"/>
          </a:bodyPr>
          <a:lstStyle/>
          <a:p>
            <a:r>
              <a:rPr lang="ru-RU" dirty="0">
                <a:ea typeface="+mj-lt"/>
                <a:cs typeface="+mj-lt"/>
              </a:rPr>
              <a:t>Активно заявив про </a:t>
            </a:r>
            <a:r>
              <a:rPr lang="ru-RU" dirty="0" smtClean="0">
                <a:ea typeface="+mj-lt"/>
                <a:cs typeface="+mj-lt"/>
              </a:rPr>
              <a:t>себе </a:t>
            </a:r>
            <a:r>
              <a:rPr lang="ru-RU" dirty="0">
                <a:ea typeface="+mj-lt"/>
                <a:cs typeface="+mj-lt"/>
              </a:rPr>
              <a:t>як один </a:t>
            </a:r>
            <a:r>
              <a:rPr lang="ru-RU" dirty="0" err="1">
                <a:ea typeface="+mj-lt"/>
                <a:cs typeface="+mj-lt"/>
              </a:rPr>
              <a:t>із</a:t>
            </a:r>
            <a:r>
              <a:rPr lang="ru-RU" dirty="0">
                <a:ea typeface="+mj-lt"/>
                <a:cs typeface="+mj-lt"/>
              </a:rPr>
              <a:t> </a:t>
            </a:r>
            <a:r>
              <a:rPr lang="ru-RU" dirty="0" err="1">
                <a:ea typeface="+mj-lt"/>
                <a:cs typeface="+mj-lt"/>
              </a:rPr>
              <a:t>організаторів</a:t>
            </a:r>
            <a:r>
              <a:rPr lang="ru-RU" dirty="0">
                <a:ea typeface="+mj-lt"/>
                <a:cs typeface="+mj-lt"/>
              </a:rPr>
              <a:t> </a:t>
            </a:r>
            <a:r>
              <a:rPr lang="ru-RU" dirty="0" err="1">
                <a:ea typeface="+mj-lt"/>
                <a:cs typeface="+mj-lt"/>
              </a:rPr>
              <a:t>літературно-художнього</a:t>
            </a:r>
            <a:r>
              <a:rPr lang="ru-RU" dirty="0">
                <a:ea typeface="+mj-lt"/>
                <a:cs typeface="+mj-lt"/>
              </a:rPr>
              <a:t> </a:t>
            </a:r>
            <a:r>
              <a:rPr lang="ru-RU" dirty="0" err="1">
                <a:ea typeface="+mj-lt"/>
                <a:cs typeface="+mj-lt"/>
              </a:rPr>
              <a:t>життя</a:t>
            </a:r>
            <a:endParaRPr lang="ru-RU" dirty="0"/>
          </a:p>
        </p:txBody>
      </p:sp>
      <p:sp>
        <p:nvSpPr>
          <p:cNvPr id="3" name="Объект 2">
            <a:extLst>
              <a:ext uri="{FF2B5EF4-FFF2-40B4-BE49-F238E27FC236}">
                <a16:creationId xmlns="" xmlns:a16="http://schemas.microsoft.com/office/drawing/2014/main" id="{F787EF52-8DE2-439A-8247-B672CC9388EA}"/>
              </a:ext>
            </a:extLst>
          </p:cNvPr>
          <p:cNvSpPr>
            <a:spLocks noGrp="1"/>
          </p:cNvSpPr>
          <p:nvPr>
            <p:ph idx="1"/>
          </p:nvPr>
        </p:nvSpPr>
        <p:spPr/>
        <p:txBody>
          <a:bodyPr vert="horz" lIns="91440" tIns="45720" rIns="91440" bIns="45720" rtlCol="0" anchor="t">
            <a:normAutofit/>
          </a:bodyPr>
          <a:lstStyle/>
          <a:p>
            <a:pPr marL="0" indent="0">
              <a:buNone/>
            </a:pPr>
            <a:r>
              <a:rPr lang="ru-RU">
                <a:ea typeface="+mn-lt"/>
                <a:cs typeface="+mn-lt"/>
              </a:rPr>
              <a:t>Член-засновник багатьох тогочасних літературних організацій:</a:t>
            </a:r>
          </a:p>
          <a:p>
            <a:r>
              <a:rPr lang="ru-RU">
                <a:ea typeface="+mn-lt"/>
                <a:cs typeface="+mn-lt"/>
              </a:rPr>
              <a:t>спочатку «Гарт» (1923);</a:t>
            </a:r>
          </a:p>
          <a:p>
            <a:r>
              <a:rPr lang="ru-RU">
                <a:ea typeface="+mn-lt"/>
                <a:cs typeface="+mn-lt"/>
              </a:rPr>
              <a:t> саме в нього зародилась ідея створення </a:t>
            </a:r>
            <a:r>
              <a:rPr lang="ru-RU" dirty="0">
                <a:ea typeface="+mn-lt"/>
                <a:cs typeface="+mn-lt"/>
              </a:rPr>
              <a:t>напівофіційної студії «Урбіно», що збиралась у нього ж на квартирі і була прообразом ВАПЛІТЕ (</a:t>
            </a:r>
            <a:r>
              <a:rPr lang="ru-RU">
                <a:ea typeface="+mn-lt"/>
                <a:cs typeface="+mn-lt"/>
              </a:rPr>
              <a:t>1924</a:t>
            </a:r>
            <a:r>
              <a:rPr lang="ru-RU" dirty="0">
                <a:ea typeface="+mn-lt"/>
                <a:cs typeface="+mn-lt"/>
              </a:rPr>
              <a:t>); </a:t>
            </a:r>
            <a:endParaRPr lang="ru-RU">
              <a:ea typeface="+mn-lt"/>
              <a:cs typeface="+mn-lt"/>
            </a:endParaRPr>
          </a:p>
          <a:p>
            <a:r>
              <a:rPr lang="ru-RU">
                <a:ea typeface="+mn-lt"/>
                <a:cs typeface="+mn-lt"/>
              </a:rPr>
              <a:t>потім були ВАПЛІТЕ</a:t>
            </a:r>
            <a:r>
              <a:rPr lang="ru-RU" dirty="0">
                <a:ea typeface="+mn-lt"/>
                <a:cs typeface="+mn-lt"/>
              </a:rPr>
              <a:t> (</a:t>
            </a:r>
            <a:r>
              <a:rPr lang="ru-RU">
                <a:ea typeface="+mn-lt"/>
                <a:cs typeface="+mn-lt"/>
              </a:rPr>
              <a:t>1926</a:t>
            </a:r>
            <a:r>
              <a:rPr lang="ru-RU" dirty="0">
                <a:ea typeface="+mn-lt"/>
                <a:cs typeface="+mn-lt"/>
              </a:rPr>
              <a:t>) </a:t>
            </a:r>
            <a:r>
              <a:rPr lang="ru-RU">
                <a:ea typeface="+mn-lt"/>
                <a:cs typeface="+mn-lt"/>
              </a:rPr>
              <a:t>(віцепрезидент), </a:t>
            </a:r>
          </a:p>
          <a:p>
            <a:r>
              <a:rPr lang="ru-RU">
                <a:ea typeface="+mn-lt"/>
                <a:cs typeface="+mn-lt"/>
              </a:rPr>
              <a:t>ВУСПП (Всеукраї́нська спі́лка пролета́рських письме́нників)(1927),</a:t>
            </a:r>
          </a:p>
          <a:p>
            <a:r>
              <a:rPr lang="ru-RU" dirty="0">
                <a:ea typeface="+mn-lt"/>
                <a:cs typeface="+mn-lt"/>
              </a:rPr>
              <a:t> </a:t>
            </a:r>
            <a:r>
              <a:rPr lang="ru-RU">
                <a:ea typeface="+mn-lt"/>
                <a:cs typeface="+mn-lt"/>
              </a:rPr>
              <a:t>«Пролітфронт» (1930).</a:t>
            </a:r>
            <a:endParaRPr lang="ru-RU">
              <a:cs typeface="Calibri" panose="020F0502020204030204"/>
            </a:endParaRPr>
          </a:p>
        </p:txBody>
      </p:sp>
    </p:spTree>
    <p:extLst>
      <p:ext uri="{BB962C8B-B14F-4D97-AF65-F5344CB8AC3E}">
        <p14:creationId xmlns="" xmlns:p14="http://schemas.microsoft.com/office/powerpoint/2010/main" val="67456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 xmlns:a16="http://schemas.microsoft.com/office/drawing/2014/main" id="{49646789-493B-4C47-ABE4-7F25B72223E8}"/>
              </a:ext>
            </a:extLst>
          </p:cNvPr>
          <p:cNvSpPr>
            <a:spLocks noGrp="1"/>
          </p:cNvSpPr>
          <p:nvPr>
            <p:ph type="title"/>
          </p:nvPr>
        </p:nvSpPr>
        <p:spPr>
          <a:xfrm>
            <a:off x="767290" y="1166932"/>
            <a:ext cx="3582073" cy="4279709"/>
          </a:xfrm>
        </p:spPr>
        <p:txBody>
          <a:bodyPr anchor="ctr">
            <a:normAutofit/>
          </a:bodyPr>
          <a:lstStyle/>
          <a:p>
            <a:r>
              <a:rPr lang="ru-RU" sz="4800">
                <a:solidFill>
                  <a:schemeClr val="bg1"/>
                </a:solidFill>
                <a:cs typeface="Calibri Light"/>
              </a:rPr>
              <a:t>ВАПЛІТЕ</a:t>
            </a:r>
          </a:p>
        </p:txBody>
      </p:sp>
      <p:sp>
        <p:nvSpPr>
          <p:cNvPr id="3" name="Объект 2">
            <a:extLst>
              <a:ext uri="{FF2B5EF4-FFF2-40B4-BE49-F238E27FC236}">
                <a16:creationId xmlns="" xmlns:a16="http://schemas.microsoft.com/office/drawing/2014/main" id="{744584CB-818E-49E9-A8AB-BB55EDAFB81E}"/>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ru-RU" sz="2200" b="1">
                <a:ea typeface="+mn-lt"/>
                <a:cs typeface="+mn-lt"/>
              </a:rPr>
              <a:t>Вільна академія пролетарської літератури (ВАПЛІТЕ)</a:t>
            </a:r>
            <a:r>
              <a:rPr lang="ru-RU" sz="2200">
                <a:ea typeface="+mn-lt"/>
                <a:cs typeface="+mn-lt"/>
              </a:rPr>
              <a:t> — літературне об'єднання, засноване в </a:t>
            </a:r>
            <a:r>
              <a:rPr lang="ru-RU" sz="2200">
                <a:ea typeface="+mn-lt"/>
                <a:cs typeface="+mn-lt"/>
                <a:hlinkClick r:id="rId2"/>
              </a:rPr>
              <a:t>Харкові</a:t>
            </a:r>
            <a:r>
              <a:rPr lang="ru-RU" sz="2200">
                <a:ea typeface="+mn-lt"/>
                <a:cs typeface="+mn-lt"/>
              </a:rPr>
              <a:t>, яке проіснувало з 1926 по 1928 роки та посіло значне місце в рамках українського літературного процесу в </a:t>
            </a:r>
            <a:r>
              <a:rPr lang="ru-RU" sz="2200">
                <a:ea typeface="+mn-lt"/>
                <a:cs typeface="+mn-lt"/>
                <a:hlinkClick r:id="rId3"/>
              </a:rPr>
              <a:t>Радянській Україні</a:t>
            </a:r>
            <a:r>
              <a:rPr lang="ru-RU" sz="2200">
                <a:ea typeface="+mn-lt"/>
                <a:cs typeface="+mn-lt"/>
              </a:rPr>
              <a:t>. Її вважають центром Українського відродження 20-х років.</a:t>
            </a:r>
          </a:p>
          <a:p>
            <a:r>
              <a:rPr lang="ru-RU" sz="2200">
                <a:ea typeface="+mn-lt"/>
                <a:cs typeface="+mn-lt"/>
              </a:rPr>
              <a:t>Організація стояла на засадах творення нової української літератури шляхом засвоєння найкращих здобутків західноєвропейської культури.</a:t>
            </a:r>
          </a:p>
        </p:txBody>
      </p:sp>
    </p:spTree>
    <p:extLst>
      <p:ext uri="{BB962C8B-B14F-4D97-AF65-F5344CB8AC3E}">
        <p14:creationId xmlns="" xmlns:p14="http://schemas.microsoft.com/office/powerpoint/2010/main" val="157817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3C1D1FA3-6212-4B97-9B1E-C7F81247C2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 xmlns:a16="http://schemas.microsoft.com/office/drawing/2014/main" id="{11C51958-04D4-4687-95A2-95DCDCF474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 xmlns:a16="http://schemas.microsoft.com/office/drawing/2014/main" id="{8D19351A-A8A2-4510-9E48-7DAC421FE6E5}"/>
              </a:ext>
            </a:extLst>
          </p:cNvPr>
          <p:cNvSpPr>
            <a:spLocks noGrp="1"/>
          </p:cNvSpPr>
          <p:nvPr>
            <p:ph type="title"/>
          </p:nvPr>
        </p:nvSpPr>
        <p:spPr>
          <a:xfrm>
            <a:off x="1861854" y="633046"/>
            <a:ext cx="4834021" cy="1314996"/>
          </a:xfrm>
        </p:spPr>
        <p:txBody>
          <a:bodyPr anchor="b">
            <a:normAutofit/>
          </a:bodyPr>
          <a:lstStyle/>
          <a:p>
            <a:r>
              <a:rPr lang="ru-RU">
                <a:solidFill>
                  <a:schemeClr val="bg1"/>
                </a:solidFill>
                <a:cs typeface="Calibri Light"/>
              </a:rPr>
              <a:t>Учасники ВАПЛІТЕ</a:t>
            </a:r>
            <a:endParaRPr lang="ru-RU">
              <a:solidFill>
                <a:schemeClr val="bg1"/>
              </a:solidFill>
            </a:endParaRPr>
          </a:p>
        </p:txBody>
      </p:sp>
      <p:sp>
        <p:nvSpPr>
          <p:cNvPr id="3" name="Объект 2">
            <a:extLst>
              <a:ext uri="{FF2B5EF4-FFF2-40B4-BE49-F238E27FC236}">
                <a16:creationId xmlns="" xmlns:a16="http://schemas.microsoft.com/office/drawing/2014/main" id="{78B6A351-5930-4E32-99AF-3E50B1B0E514}"/>
              </a:ext>
            </a:extLst>
          </p:cNvPr>
          <p:cNvSpPr>
            <a:spLocks noGrp="1"/>
          </p:cNvSpPr>
          <p:nvPr>
            <p:ph idx="1"/>
          </p:nvPr>
        </p:nvSpPr>
        <p:spPr>
          <a:xfrm>
            <a:off x="1861854" y="2125737"/>
            <a:ext cx="4834021" cy="4044463"/>
          </a:xfrm>
        </p:spPr>
        <p:txBody>
          <a:bodyPr vert="horz" lIns="91440" tIns="45720" rIns="91440" bIns="45720" rtlCol="0">
            <a:normAutofit/>
          </a:bodyPr>
          <a:lstStyle/>
          <a:p>
            <a:r>
              <a:rPr lang="ru-RU" sz="2000">
                <a:solidFill>
                  <a:schemeClr val="bg1"/>
                </a:solidFill>
                <a:ea typeface="+mn-lt"/>
                <a:cs typeface="+mn-lt"/>
              </a:rPr>
              <a:t>До складу ВАПЛІТЕ увійшли найвидатніші українські письменники, які перебували в цей час у Харкові (колишня столиця України): Микола Хвильовий, Михайло Яловий, Аркадій Любченко, Олесь Досвітній, Микола Куліш, Майк Йогансен, Григорій Епік, Павло Тичина, Іван Сенченко, Олекса Слісаренко, Петро Панч, Микола Бажан, Юрій Яновський, Володимир Сосюра, Юрій Смолич, Іван Дніпровський, Олександр Копиленко, Петро Шатун та інші.</a:t>
            </a:r>
            <a:endParaRPr lang="ru-RU" sz="2000" baseline="30000">
              <a:solidFill>
                <a:schemeClr val="bg1"/>
              </a:solidFill>
              <a:cs typeface="Calibri"/>
            </a:endParaRPr>
          </a:p>
        </p:txBody>
      </p:sp>
      <p:pic>
        <p:nvPicPr>
          <p:cNvPr id="4" name="Рисунок 4" descr="Изображение выглядит как человек, в позе, группа, военная форма&#10;&#10;Автоматически созданное описание">
            <a:extLst>
              <a:ext uri="{FF2B5EF4-FFF2-40B4-BE49-F238E27FC236}">
                <a16:creationId xmlns="" xmlns:a16="http://schemas.microsoft.com/office/drawing/2014/main" id="{F2D710A5-C61B-40B9-BA48-C5C8916FC09A}"/>
              </a:ext>
            </a:extLst>
          </p:cNvPr>
          <p:cNvPicPr>
            <a:picLocks noChangeAspect="1"/>
          </p:cNvPicPr>
          <p:nvPr/>
        </p:nvPicPr>
        <p:blipFill>
          <a:blip r:embed="rId2" cstate="print"/>
          <a:stretch>
            <a:fillRect/>
          </a:stretch>
        </p:blipFill>
        <p:spPr>
          <a:xfrm>
            <a:off x="7235473" y="2370231"/>
            <a:ext cx="4072815" cy="2902806"/>
          </a:xfrm>
          <a:prstGeom prst="rect">
            <a:avLst/>
          </a:prstGeom>
        </p:spPr>
      </p:pic>
      <p:grpSp>
        <p:nvGrpSpPr>
          <p:cNvPr id="19" name="Graphic 185">
            <a:extLst>
              <a:ext uri="{FF2B5EF4-FFF2-40B4-BE49-F238E27FC236}">
                <a16:creationId xmlns=""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465791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344</Words>
  <Application>Microsoft Office PowerPoint</Application>
  <PresentationFormat>Произвольный</PresentationFormat>
  <Paragraphs>85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Микола Хвильовий - біографія</vt:lpstr>
      <vt:lpstr>Микола Хвильовий (справжнє прізвище Микола Григорович Фітільов) — український прозаїк, поет, публіцист, один з основоположників пореволюційної української прози, прихильник антропософських поглядів Освальда Шпенглера.</vt:lpstr>
      <vt:lpstr>Основні моменти з життя</vt:lpstr>
      <vt:lpstr>Дитинство</vt:lpstr>
      <vt:lpstr>Особисте життя</vt:lpstr>
      <vt:lpstr>Політична діяльність</vt:lpstr>
      <vt:lpstr>Активно заявив про себе як один із організаторів літературно-художнього життя</vt:lpstr>
      <vt:lpstr>ВАПЛІТЕ</vt:lpstr>
      <vt:lpstr>Учасники ВАПЛІТЕ</vt:lpstr>
      <vt:lpstr>Творча діяльність</vt:lpstr>
      <vt:lpstr>Збірка його прозових творів «Сині етюди» (1923) стала якісно новим етапом у розвитку тогочасної української літератури, відкрила для неї нові естетичні обрії</vt:lpstr>
      <vt:lpstr>Етапи еволюції творчості письменника</vt:lpstr>
      <vt:lpstr>Упродовж усього творчого шляху письменника однією з найважливіших для нього була проблема розбіжності мрії і дійсності. Основним композиційним принципом таких новел, як «Синій листопад», «Арабески», «Дорога й ластівка» та ін., є бінарне протиставлення сцен реальних і вимріяних, романтичних злетів та реальних приземлень. </vt:lpstr>
      <vt:lpstr>Періоди прози</vt:lpstr>
      <vt:lpstr>Твори</vt:lpstr>
      <vt:lpstr>Слайд 16</vt:lpstr>
      <vt:lpstr>Смерть</vt:lpstr>
      <vt:lpstr>Арешт Ялового — це розстріл цілої генерації. За що? За те, що ми були найщирішими комуністами? Нічого не розумію. За генерацію Ялового відповідаю перш за все я, Микола Хвильовий. «Отже», як говорить Семенко... ясно... Сьогодні прекрасний сонячний день. Як я люблю життя — ви й не уявляєте. Сьогодні 13-те. Пам'ятаєте, як я був закоханий у це число? Страшенно боляче. Р. S. Все, в тому числі авторські права, передаю Любові Уманцевій. Дуже прошу товаришів допомогти їй і моїй матері. Микола Хвильовий. 13. V. 1933 р.</vt:lpstr>
      <vt:lpstr>Джерела інформації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dc:title>
  <dc:creator/>
  <cp:lastModifiedBy>Lenovo</cp:lastModifiedBy>
  <cp:revision>259</cp:revision>
  <dcterms:created xsi:type="dcterms:W3CDTF">2021-06-13T19:41:51Z</dcterms:created>
  <dcterms:modified xsi:type="dcterms:W3CDTF">2022-12-12T15:38:50Z</dcterms:modified>
</cp:coreProperties>
</file>