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3924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Двадцять перше листопада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>Класна робота</a:t>
            </a: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sz="4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Безособові </a:t>
            </a:r>
            <a:r>
              <a:rPr lang="uk-UA" sz="4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дієслова</a:t>
            </a:r>
            <a:r>
              <a:rPr lang="uk-UA" sz="4900" dirty="0" smtClean="0"/>
              <a:t/>
            </a:r>
            <a:br>
              <a:rPr lang="uk-UA" sz="49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373216"/>
            <a:ext cx="165618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Граматичні ознаки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Безособові дієслова не змінюються за особами,числами,родами.</a:t>
            </a:r>
          </a:p>
          <a:p>
            <a:r>
              <a:rPr lang="uk-UA" dirty="0" smtClean="0"/>
              <a:t>Мають</a:t>
            </a:r>
          </a:p>
          <a:p>
            <a:r>
              <a:rPr lang="uk-UA" dirty="0" smtClean="0"/>
              <a:t> форму </a:t>
            </a:r>
            <a:r>
              <a:rPr lang="en-US" dirty="0" smtClean="0"/>
              <a:t>III</a:t>
            </a:r>
            <a:r>
              <a:rPr lang="uk-UA" dirty="0" smtClean="0"/>
              <a:t>особи однини теперішнього і майбутнього часу </a:t>
            </a:r>
            <a:r>
              <a:rPr lang="ru-RU" dirty="0" smtClean="0"/>
              <a:t>;</a:t>
            </a:r>
          </a:p>
          <a:p>
            <a:r>
              <a:rPr lang="uk-UA" dirty="0" smtClean="0"/>
              <a:t>Форму середнього роду минулого часу.</a:t>
            </a:r>
            <a:endParaRPr lang="ru-RU" dirty="0" smtClean="0"/>
          </a:p>
          <a:p>
            <a:endParaRPr lang="uk-U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Безособові дієслова означають: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116832"/>
          </a:xfrm>
        </p:spPr>
        <p:txBody>
          <a:bodyPr/>
          <a:lstStyle/>
          <a:p>
            <a:pPr algn="ctr">
              <a:buNone/>
            </a:pPr>
            <a:r>
              <a:rPr lang="uk-UA" sz="3600" dirty="0" smtClean="0"/>
              <a:t>Явища природи</a:t>
            </a:r>
          </a:p>
          <a:p>
            <a:pPr algn="ctr">
              <a:buNone/>
            </a:pPr>
            <a:r>
              <a:rPr lang="uk-UA" dirty="0" smtClean="0"/>
              <a:t>(світає,підмерзає, смеркає, дощить…)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756792"/>
          </a:xfrm>
        </p:spPr>
        <p:txBody>
          <a:bodyPr/>
          <a:lstStyle/>
          <a:p>
            <a:r>
              <a:rPr lang="uk-UA" sz="3600" dirty="0" smtClean="0"/>
              <a:t>Стихійні лиха</a:t>
            </a:r>
          </a:p>
          <a:p>
            <a:r>
              <a:rPr lang="uk-UA" dirty="0" smtClean="0"/>
              <a:t>(замело, вигоріло, вимерзло…)</a:t>
            </a:r>
            <a:endParaRPr lang="ru-RU" dirty="0"/>
          </a:p>
        </p:txBody>
      </p:sp>
      <p:pic>
        <p:nvPicPr>
          <p:cNvPr id="1026" name="Picture 2" descr="Як визначити що буде дощ? | КАРПАТИ.ЛАЙ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789040"/>
            <a:ext cx="4069371" cy="2952328"/>
          </a:xfrm>
          <a:prstGeom prst="rect">
            <a:avLst/>
          </a:prstGeom>
          <a:noFill/>
        </p:spPr>
      </p:pic>
      <p:pic>
        <p:nvPicPr>
          <p:cNvPr id="1030" name="Picture 6" descr="Правила безпечної поведінки під час снігових заметів (хуртовин) |  Великолепетиська селищна рад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789040"/>
            <a:ext cx="4785701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Безособові дієслова означають: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Фізичний стан людини </a:t>
            </a:r>
          </a:p>
          <a:p>
            <a:r>
              <a:rPr lang="uk-UA" dirty="0" smtClean="0"/>
              <a:t>(трусить, нудить, морозить,лихоманить)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Уявлення про долю людини,буття,  існування</a:t>
            </a:r>
          </a:p>
          <a:p>
            <a:pPr algn="ctr"/>
            <a:r>
              <a:rPr lang="uk-UA" sz="2400" dirty="0" smtClean="0"/>
              <a:t>( не судилося,щастить…)</a:t>
            </a:r>
            <a:endParaRPr lang="ru-RU" sz="2400" dirty="0"/>
          </a:p>
        </p:txBody>
      </p:sp>
      <p:pic>
        <p:nvPicPr>
          <p:cNvPr id="15362" name="Picture 2" descr="Температура тіла та її особливості | Med-magazin.ua - мережа магазинів  медтехні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68960"/>
            <a:ext cx="3168352" cy="3610187"/>
          </a:xfrm>
          <a:prstGeom prst="rect">
            <a:avLst/>
          </a:prstGeom>
          <a:noFill/>
        </p:spPr>
      </p:pic>
      <p:pic>
        <p:nvPicPr>
          <p:cNvPr id="15364" name="Picture 4" descr="Стокові фотографії Радісне та роялті-фрі зображення Радісне | Depositphotos®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501008"/>
            <a:ext cx="2520280" cy="3159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Синтаксична роль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Двоскладне речення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750069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У саду </a:t>
            </a:r>
            <a:r>
              <a:rPr lang="uk-UA" u="dbl" dirty="0" smtClean="0"/>
              <a:t>пахли</a:t>
            </a:r>
            <a:r>
              <a:rPr lang="uk-UA" dirty="0" smtClean="0"/>
              <a:t> свіжі </a:t>
            </a:r>
            <a:r>
              <a:rPr lang="uk-UA" u="sng" dirty="0" smtClean="0"/>
              <a:t>яблука</a:t>
            </a:r>
            <a:r>
              <a:rPr lang="uk-UA" dirty="0" smtClean="0"/>
              <a:t>.</a:t>
            </a:r>
          </a:p>
          <a:p>
            <a:r>
              <a:rPr lang="uk-UA" u="dbl" dirty="0" smtClean="0"/>
              <a:t>Пахне</a:t>
            </a:r>
            <a:r>
              <a:rPr lang="uk-UA" dirty="0" smtClean="0"/>
              <a:t> </a:t>
            </a:r>
            <a:r>
              <a:rPr lang="uk-UA" u="sng" dirty="0" smtClean="0"/>
              <a:t>хліб</a:t>
            </a:r>
            <a:r>
              <a:rPr lang="uk-UA" dirty="0" smtClean="0"/>
              <a:t>.(Т.ч.,</a:t>
            </a:r>
            <a:r>
              <a:rPr lang="en-US" dirty="0" smtClean="0"/>
              <a:t>III</a:t>
            </a:r>
            <a:r>
              <a:rPr lang="uk-UA" dirty="0" smtClean="0"/>
              <a:t>ос.одн.)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Односкладне речення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750069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У саду пахло свіжими яблуками.</a:t>
            </a:r>
          </a:p>
          <a:p>
            <a:r>
              <a:rPr lang="uk-UA" dirty="0" smtClean="0"/>
              <a:t>Пахне хлібом.(безособ.</a:t>
            </a:r>
            <a:r>
              <a:rPr lang="en-US" dirty="0" smtClean="0"/>
              <a:t> </a:t>
            </a:r>
            <a:r>
              <a:rPr lang="uk-UA" dirty="0" smtClean="0"/>
              <a:t>дієсл.)</a:t>
            </a:r>
            <a:endParaRPr lang="ru-RU" dirty="0"/>
          </a:p>
        </p:txBody>
      </p:sp>
      <p:pic>
        <p:nvPicPr>
          <p:cNvPr id="16386" name="Picture 2" descr="Яблуневий сад можна повністю оновити за 3-4 роки | Аграрна Прав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068960"/>
            <a:ext cx="6336704" cy="3642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uk-UA" dirty="0" smtClean="0"/>
              <a:t>Завдання. </a:t>
            </a:r>
            <a:r>
              <a:rPr lang="uk-UA" sz="3600" dirty="0" smtClean="0"/>
              <a:t>Складіть</a:t>
            </a:r>
            <a:r>
              <a:rPr lang="en-US" sz="3600" dirty="0" smtClean="0"/>
              <a:t> </a:t>
            </a:r>
            <a:r>
              <a:rPr lang="uk-UA" sz="3600" dirty="0" smtClean="0"/>
              <a:t>безособові  речення за картинками</a:t>
            </a:r>
            <a:endParaRPr lang="ru-RU" sz="3600" dirty="0"/>
          </a:p>
        </p:txBody>
      </p:sp>
      <p:pic>
        <p:nvPicPr>
          <p:cNvPr id="1026" name="Picture 2" descr="Обои на монитор | Природа | вечоріє, озеро, качечки, очере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3419872" cy="2209428"/>
          </a:xfrm>
          <a:prstGeom prst="rect">
            <a:avLst/>
          </a:prstGeom>
          <a:noFill/>
        </p:spPr>
      </p:pic>
      <p:pic>
        <p:nvPicPr>
          <p:cNvPr id="1028" name="Picture 4" descr="Если вам ночью не спится: 5 советов, как вернуть нормальный со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700807"/>
            <a:ext cx="3672408" cy="2160241"/>
          </a:xfrm>
          <a:prstGeom prst="rect">
            <a:avLst/>
          </a:prstGeom>
          <a:noFill/>
        </p:spPr>
      </p:pic>
      <p:pic>
        <p:nvPicPr>
          <p:cNvPr id="1030" name="Picture 6" descr="На Закарпатті є село, де постійно гримить і блискає » Новини Закарпатт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221088"/>
            <a:ext cx="3672408" cy="2155794"/>
          </a:xfrm>
          <a:prstGeom prst="rect">
            <a:avLst/>
          </a:prstGeom>
          <a:noFill/>
        </p:spPr>
      </p:pic>
      <p:pic>
        <p:nvPicPr>
          <p:cNvPr id="1032" name="Picture 8" descr="Землетруси та їх передбаченн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149080"/>
            <a:ext cx="3956720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115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Двадцять перше листопада Класна робота Безособові дієслова </vt:lpstr>
      <vt:lpstr>Граматичні ознаки</vt:lpstr>
      <vt:lpstr>Безособові дієслова означають:</vt:lpstr>
      <vt:lpstr>Безособові дієслова означають:</vt:lpstr>
      <vt:lpstr>Синтаксична роль</vt:lpstr>
      <vt:lpstr>Завдання. Складіть безособові  речення за картинками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Безособові дієслова Дієслово,що означа</dc:title>
  <dc:creator>User</dc:creator>
  <cp:lastModifiedBy>User</cp:lastModifiedBy>
  <cp:revision>18</cp:revision>
  <dcterms:created xsi:type="dcterms:W3CDTF">2020-11-10T14:23:01Z</dcterms:created>
  <dcterms:modified xsi:type="dcterms:W3CDTF">2023-11-20T18:42:04Z</dcterms:modified>
</cp:coreProperties>
</file>