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2" r:id="rId11"/>
    <p:sldId id="261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Зайцева" userId="ad73e267656ca33b" providerId="LiveId" clId="{5D0A35D8-30AC-4D37-92CF-0EDE6595B303}"/>
    <pc:docChg chg="delSld modSld">
      <pc:chgData name="Виктория Зайцева" userId="ad73e267656ca33b" providerId="LiveId" clId="{5D0A35D8-30AC-4D37-92CF-0EDE6595B303}" dt="2024-01-13T06:40:12.275" v="35" actId="2696"/>
      <pc:docMkLst>
        <pc:docMk/>
      </pc:docMkLst>
      <pc:sldChg chg="modSp mod">
        <pc:chgData name="Виктория Зайцева" userId="ad73e267656ca33b" providerId="LiveId" clId="{5D0A35D8-30AC-4D37-92CF-0EDE6595B303}" dt="2024-01-13T06:35:56.700" v="26" actId="14100"/>
        <pc:sldMkLst>
          <pc:docMk/>
          <pc:sldMk cId="0" sldId="256"/>
        </pc:sldMkLst>
        <pc:spChg chg="mod">
          <ac:chgData name="Виктория Зайцева" userId="ad73e267656ca33b" providerId="LiveId" clId="{5D0A35D8-30AC-4D37-92CF-0EDE6595B303}" dt="2024-01-13T06:35:52.107" v="25" actId="14100"/>
          <ac:spMkLst>
            <pc:docMk/>
            <pc:sldMk cId="0" sldId="256"/>
            <ac:spMk id="2" creationId="{00000000-0000-0000-0000-000000000000}"/>
          </ac:spMkLst>
        </pc:spChg>
        <pc:picChg chg="mod">
          <ac:chgData name="Виктория Зайцева" userId="ad73e267656ca33b" providerId="LiveId" clId="{5D0A35D8-30AC-4D37-92CF-0EDE6595B303}" dt="2024-01-13T06:35:56.700" v="26" actId="14100"/>
          <ac:picMkLst>
            <pc:docMk/>
            <pc:sldMk cId="0" sldId="256"/>
            <ac:picMk id="32772" creationId="{00000000-0000-0000-0000-000000000000}"/>
          </ac:picMkLst>
        </pc:picChg>
      </pc:sldChg>
      <pc:sldChg chg="del">
        <pc:chgData name="Виктория Зайцева" userId="ad73e267656ca33b" providerId="LiveId" clId="{5D0A35D8-30AC-4D37-92CF-0EDE6595B303}" dt="2024-01-13T06:37:27.029" v="32" actId="2696"/>
        <pc:sldMkLst>
          <pc:docMk/>
          <pc:sldMk cId="0" sldId="257"/>
        </pc:sldMkLst>
      </pc:sldChg>
      <pc:sldChg chg="del">
        <pc:chgData name="Виктория Зайцева" userId="ad73e267656ca33b" providerId="LiveId" clId="{5D0A35D8-30AC-4D37-92CF-0EDE6595B303}" dt="2024-01-13T06:37:23.178" v="31" actId="2696"/>
        <pc:sldMkLst>
          <pc:docMk/>
          <pc:sldMk cId="0" sldId="258"/>
        </pc:sldMkLst>
      </pc:sldChg>
      <pc:sldChg chg="del">
        <pc:chgData name="Виктория Зайцева" userId="ad73e267656ca33b" providerId="LiveId" clId="{5D0A35D8-30AC-4D37-92CF-0EDE6595B303}" dt="2024-01-13T06:40:09.812" v="34" actId="2696"/>
        <pc:sldMkLst>
          <pc:docMk/>
          <pc:sldMk cId="0" sldId="259"/>
        </pc:sldMkLst>
      </pc:sldChg>
      <pc:sldChg chg="del">
        <pc:chgData name="Виктория Зайцева" userId="ad73e267656ca33b" providerId="LiveId" clId="{5D0A35D8-30AC-4D37-92CF-0EDE6595B303}" dt="2024-01-13T06:40:12.275" v="35" actId="2696"/>
        <pc:sldMkLst>
          <pc:docMk/>
          <pc:sldMk cId="0" sldId="263"/>
        </pc:sldMkLst>
      </pc:sldChg>
      <pc:sldChg chg="del">
        <pc:chgData name="Виктория Зайцева" userId="ad73e267656ca33b" providerId="LiveId" clId="{5D0A35D8-30AC-4D37-92CF-0EDE6595B303}" dt="2024-01-13T06:36:36.372" v="30" actId="2696"/>
        <pc:sldMkLst>
          <pc:docMk/>
          <pc:sldMk cId="0" sldId="272"/>
        </pc:sldMkLst>
      </pc:sldChg>
      <pc:sldChg chg="del">
        <pc:chgData name="Виктория Зайцева" userId="ad73e267656ca33b" providerId="LiveId" clId="{5D0A35D8-30AC-4D37-92CF-0EDE6595B303}" dt="2024-01-13T06:36:34.113" v="29" actId="2696"/>
        <pc:sldMkLst>
          <pc:docMk/>
          <pc:sldMk cId="0" sldId="273"/>
        </pc:sldMkLst>
      </pc:sldChg>
      <pc:sldChg chg="del">
        <pc:chgData name="Виктория Зайцева" userId="ad73e267656ca33b" providerId="LiveId" clId="{5D0A35D8-30AC-4D37-92CF-0EDE6595B303}" dt="2024-01-13T06:36:30.714" v="28" actId="2696"/>
        <pc:sldMkLst>
          <pc:docMk/>
          <pc:sldMk cId="0" sldId="274"/>
        </pc:sldMkLst>
      </pc:sldChg>
      <pc:sldChg chg="del">
        <pc:chgData name="Виктория Зайцева" userId="ad73e267656ca33b" providerId="LiveId" clId="{5D0A35D8-30AC-4D37-92CF-0EDE6595B303}" dt="2024-01-13T06:36:27.702" v="27" actId="2696"/>
        <pc:sldMkLst>
          <pc:docMk/>
          <pc:sldMk cId="0" sldId="275"/>
        </pc:sldMkLst>
      </pc:sldChg>
      <pc:sldChg chg="del">
        <pc:chgData name="Виктория Зайцева" userId="ad73e267656ca33b" providerId="LiveId" clId="{5D0A35D8-30AC-4D37-92CF-0EDE6595B303}" dt="2024-01-13T06:37:30.152" v="33" actId="2696"/>
        <pc:sldMkLst>
          <pc:docMk/>
          <pc:sldMk cId="0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789182"/>
          </a:xfrm>
        </p:spPr>
        <p:txBody>
          <a:bodyPr>
            <a:normAutofit fontScale="90000"/>
          </a:bodyPr>
          <a:lstStyle/>
          <a:p>
            <a:r>
              <a:rPr lang="uk-UA" dirty="0"/>
              <a:t>17.01.2023</a:t>
            </a:r>
            <a:br>
              <a:rPr lang="uk-UA" dirty="0"/>
            </a:br>
            <a:r>
              <a:rPr lang="uk-UA" dirty="0"/>
              <a:t>Класна робота</a:t>
            </a:r>
            <a:br>
              <a:rPr lang="uk-UA" dirty="0"/>
            </a:br>
            <a:r>
              <a:rPr lang="uk-UA" dirty="0"/>
              <a:t>Прислів’я та приказки, крилаті вислови. Стійкі народні порівняння. Побажання, приповідки, каламбури, їх оцінний зміст.</a:t>
            </a:r>
            <a:endParaRPr lang="ru-RU" dirty="0"/>
          </a:p>
        </p:txBody>
      </p:sp>
      <p:pic>
        <p:nvPicPr>
          <p:cNvPr id="32770" name="Picture 2" descr="Прислів'я, приказки, крилаті вислови та афоризми як різновиди фразеологізм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4031432" cy="3023575"/>
          </a:xfrm>
          <a:prstGeom prst="rect">
            <a:avLst/>
          </a:prstGeom>
          <a:noFill/>
        </p:spPr>
      </p:pic>
      <p:pic>
        <p:nvPicPr>
          <p:cNvPr id="32772" name="Picture 4" descr="Фразеологізми – Українська мова та література"/>
          <p:cNvPicPr>
            <a:picLocks noChangeAspect="1" noChangeArrowheads="1"/>
          </p:cNvPicPr>
          <p:nvPr/>
        </p:nvPicPr>
        <p:blipFill>
          <a:blip r:embed="rId3" cstate="print"/>
          <a:srcRect l="6255" t="26147" r="52639" b="11432"/>
          <a:stretch>
            <a:fillRect/>
          </a:stretch>
        </p:blipFill>
        <p:spPr bwMode="auto">
          <a:xfrm>
            <a:off x="1331640" y="4077072"/>
            <a:ext cx="208556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5" name="Рисунок 8" descr="C:\Users\Home\Desktop\Презентация2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49" name="Рисунок 1" descr="C:\Users\Home\Desktop\Фразеологічні вирази3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1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8172400" cy="6858000"/>
          </a:xfrm>
        </p:spPr>
        <p:txBody>
          <a:bodyPr>
            <a:normAutofit/>
          </a:bodyPr>
          <a:lstStyle/>
          <a:p>
            <a:r>
              <a:rPr lang="uk-UA" u="sng" dirty="0"/>
              <a:t>Відповіді  на запитання</a:t>
            </a:r>
          </a:p>
          <a:p>
            <a:endParaRPr lang="uk-UA" u="sng" dirty="0"/>
          </a:p>
          <a:p>
            <a:pPr lvl="0"/>
            <a:r>
              <a:rPr lang="uk-UA" dirty="0"/>
              <a:t>Як ви гадаєте, з якою метою розмовну фразеологію використовують письменники? </a:t>
            </a:r>
          </a:p>
          <a:p>
            <a:pPr lvl="0"/>
            <a:endParaRPr lang="ru-RU" dirty="0"/>
          </a:p>
          <a:p>
            <a:pPr lvl="0"/>
            <a:r>
              <a:rPr lang="uk-UA" dirty="0"/>
              <a:t>Що або кого характеризують види розмовної фразеології?</a:t>
            </a:r>
          </a:p>
          <a:p>
            <a:pPr lvl="0"/>
            <a:endParaRPr lang="ru-RU" dirty="0"/>
          </a:p>
          <a:p>
            <a:pPr lvl="0"/>
            <a:r>
              <a:rPr lang="uk-UA" dirty="0"/>
              <a:t>В яких стилях вживаються народнопоетичні фразеологізми?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09" name="Рисунок 5" descr="C:\Users\Home\Desktop\Презентация2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Рисунок 6" descr="C:\Users\Home\Desktop\Презентация2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marL="0"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altLang="ko-KR" sz="2800" b="1" dirty="0">
                <a:solidFill>
                  <a:schemeClr val="tx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Нерідко прислів’я та приказки виступають заголовками художніх творів. </a:t>
            </a:r>
          </a:p>
          <a:p>
            <a:pPr marL="0"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uk-UA" altLang="ko-KR" sz="2800" dirty="0">
              <a:solidFill>
                <a:schemeClr val="tx1"/>
              </a:solidFill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  <a:p>
            <a:pPr marL="0"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ko-K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altLang="ko-KR" sz="2800" dirty="0">
                <a:solidFill>
                  <a:schemeClr val="tx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«За двома зайцями» (М.Старицький)</a:t>
            </a:r>
            <a:endParaRPr lang="ru-RU" altLang="ko-K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altLang="ko-KR" sz="2800" dirty="0">
                <a:solidFill>
                  <a:schemeClr val="tx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«Доки сонце зійде, роса очі виїсть» (М.Кропивницький)</a:t>
            </a:r>
            <a:endParaRPr lang="ru-RU" altLang="ko-K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altLang="ko-KR" sz="2800" dirty="0">
                <a:solidFill>
                  <a:schemeClr val="tx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«Хіба ревуть воли, як ясла повні?» (П.Мирний)</a:t>
            </a:r>
            <a:endParaRPr lang="ru-RU" altLang="ko-K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altLang="ko-KR" sz="2800" dirty="0">
                <a:solidFill>
                  <a:schemeClr val="tx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«Дай серцю волю, заведе в неволю» (М. Кропивницький)</a:t>
            </a:r>
            <a:endParaRPr lang="ru-RU" altLang="ko-K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altLang="ko-KR" sz="2800" dirty="0">
                <a:solidFill>
                  <a:schemeClr val="tx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«Лиха іскра поле спалить і сама щезне» (І. Карпенко-Карий)</a:t>
            </a:r>
            <a:endParaRPr lang="ru-RU" altLang="ko-K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altLang="ko-KR" sz="2800" dirty="0">
                <a:solidFill>
                  <a:schemeClr val="tx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«Козацькому роду нема переводу» (Олександр Ільченко)</a:t>
            </a:r>
            <a:endParaRPr lang="ru-RU" altLang="ko-K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uk-UA" altLang="ko-KR" sz="2800" dirty="0">
                <a:solidFill>
                  <a:schemeClr val="tx1"/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«Кров людська – не водиця» (М.Стельмах)</a:t>
            </a:r>
            <a:endParaRPr lang="uk-UA" altLang="ko-K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Рисунок 4" descr="C:\Users\Home\Desktop\Фразеологічні вирази3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1600" y="181956"/>
            <a:ext cx="81724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Наука в ліс не веде,…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Праця чоловіка годує,.. 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Сім разів відміряй…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Семеро одного…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Своя сорочка…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Слово не горобець…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На Бога надійся,…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Що посіяв…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Яйця курку…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Застав дурня Богу молитися,…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Сльозами горю…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Вченому світ…</a:t>
            </a:r>
            <a:endParaRPr kumimoji="0" lang="ru-RU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Почав за </a:t>
            </a:r>
            <a:r>
              <a:rPr kumimoji="0" lang="uk-UA" altLang="ko-K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здравіє</a:t>
            </a:r>
            <a:r>
              <a:rPr kumimoji="0" lang="uk-UA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, а…</a:t>
            </a:r>
            <a:endParaRPr kumimoji="0" lang="uk-UA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6064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ko-KR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(а з лісу виводить)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764704"/>
            <a:ext cx="2785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ko-KR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</a:t>
            </a:r>
            <a:r>
              <a:rPr lang="uk-UA" altLang="ko-KR" sz="32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а лінь марнує</a:t>
            </a:r>
            <a:r>
              <a:rPr lang="uk-UA" altLang="ko-KR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)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196752"/>
            <a:ext cx="2758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ko-KR" sz="32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(- один відріж)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772816"/>
            <a:ext cx="2394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ko-KR" sz="32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(не чекають)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2276872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ko-KR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(ближча до тіла)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78092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ko-KR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(- вилетить не піймаєш)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3212976"/>
            <a:ext cx="2510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ko-KR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(а сам не зівай)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717032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ko-KR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(- те й пожни)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4149080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ko-KR" sz="32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(не вчать)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4725144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ko-KR" sz="24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(він і лоба розіб’є)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5229200"/>
            <a:ext cx="2669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ko-KR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(не допоможеш)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5661248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ko-KR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(а невченому тьма)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6165304"/>
            <a:ext cx="3231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ko-KR" sz="28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(закінчив за упокій)</a:t>
            </a:r>
            <a:endParaRPr lang="uk-UA" altLang="ko-K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29" name="Рисунок 2" descr="C:\Users\Home\Desktop\Фразеологічні вирази3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3" name="Рисунок 7" descr="C:\Users\Home\Desktop\Презентация2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60648"/>
            <a:ext cx="7848872" cy="6264696"/>
          </a:xfrm>
        </p:spPr>
        <p:txBody>
          <a:bodyPr>
            <a:normAutofit fontScale="92500" lnSpcReduction="10000"/>
          </a:bodyPr>
          <a:lstStyle/>
          <a:p>
            <a:r>
              <a:rPr lang="uk-UA" u="sng" dirty="0"/>
              <a:t>Серед приповідок (або примовок) виділяють формули вітань та прощань</a:t>
            </a:r>
            <a:endParaRPr lang="ru-RU" dirty="0"/>
          </a:p>
          <a:p>
            <a:r>
              <a:rPr lang="uk-UA" dirty="0"/>
              <a:t>*Святий Боже, святий кріпкий, ліпше дома, як у тітки!</a:t>
            </a:r>
            <a:endParaRPr lang="ru-RU" dirty="0"/>
          </a:p>
          <a:p>
            <a:r>
              <a:rPr lang="uk-UA" u="sng" dirty="0"/>
              <a:t>Формули припрошування, запрошення до столу, сісти, подяка за частування.</a:t>
            </a:r>
            <a:endParaRPr lang="ru-RU" dirty="0"/>
          </a:p>
          <a:p>
            <a:r>
              <a:rPr lang="uk-UA" i="1" dirty="0"/>
              <a:t>«Сідайте, щоб і свати в нашій хаті сідали.»</a:t>
            </a:r>
            <a:endParaRPr lang="ru-RU" dirty="0"/>
          </a:p>
          <a:p>
            <a:r>
              <a:rPr lang="uk-UA" i="1" dirty="0"/>
              <a:t>«Спасибі за закуску, що з’їв курку й гуску.»</a:t>
            </a:r>
            <a:endParaRPr lang="ru-RU" dirty="0"/>
          </a:p>
          <a:p>
            <a:r>
              <a:rPr lang="uk-UA" u="sng" dirty="0"/>
              <a:t>Побажання</a:t>
            </a:r>
            <a:endParaRPr lang="ru-RU" dirty="0"/>
          </a:p>
          <a:p>
            <a:r>
              <a:rPr lang="uk-UA" dirty="0"/>
              <a:t>«Хай тебе Бог провадить і в найбільше болото посадить!»</a:t>
            </a:r>
            <a:endParaRPr lang="ru-RU" dirty="0"/>
          </a:p>
          <a:p>
            <a:r>
              <a:rPr lang="uk-UA" u="sng" dirty="0"/>
              <a:t>Прокльони</a:t>
            </a:r>
            <a:endParaRPr lang="ru-RU" dirty="0"/>
          </a:p>
          <a:p>
            <a:r>
              <a:rPr lang="uk-UA" dirty="0"/>
              <a:t>«Щоб тобі руки покорчило.»</a:t>
            </a:r>
            <a:endParaRPr lang="ru-RU" dirty="0"/>
          </a:p>
          <a:p>
            <a:r>
              <a:rPr lang="uk-UA" u="sng" dirty="0"/>
              <a:t>Дражніння</a:t>
            </a:r>
            <a:endParaRPr lang="ru-RU" dirty="0"/>
          </a:p>
          <a:p>
            <a:r>
              <a:rPr lang="uk-UA" dirty="0"/>
              <a:t>*Сонечко, </a:t>
            </a:r>
            <a:r>
              <a:rPr lang="uk-UA" dirty="0" err="1"/>
              <a:t>сонечко</a:t>
            </a:r>
            <a:r>
              <a:rPr lang="uk-UA" dirty="0"/>
              <a:t>, вийди на віконечко,</a:t>
            </a:r>
            <a:endParaRPr lang="ru-RU" dirty="0"/>
          </a:p>
          <a:p>
            <a:r>
              <a:rPr lang="uk-UA" dirty="0"/>
              <a:t>Там твої діточки медок п’ють,</a:t>
            </a:r>
            <a:endParaRPr lang="ru-RU" dirty="0"/>
          </a:p>
          <a:p>
            <a:r>
              <a:rPr lang="uk-UA" dirty="0"/>
              <a:t>а тобі не дають.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</TotalTime>
  <Words>368</Words>
  <Application>Microsoft Office PowerPoint</Application>
  <PresentationFormat>Екран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17.01.2023 Класна робота Прислів’я та приказки, крилаті вислови. Стійкі народні порівняння. Побажання, приповідки, каламбури, їх оцінний зміст.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Прислів’я та приказки, крилаті вислови. Стійкі народні порівняння. Побажання, приповідки, каламбури, їх оцінний зміст.</dc:title>
  <dc:creator>Школа31</dc:creator>
  <cp:lastModifiedBy>Виктория Зайцева</cp:lastModifiedBy>
  <cp:revision>16</cp:revision>
  <dcterms:created xsi:type="dcterms:W3CDTF">2021-01-14T11:45:59Z</dcterms:created>
  <dcterms:modified xsi:type="dcterms:W3CDTF">2024-01-13T06:40:14Z</dcterms:modified>
</cp:coreProperties>
</file>