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256" r:id="rId2"/>
    <p:sldId id="281" r:id="rId3"/>
    <p:sldId id="257" r:id="rId4"/>
    <p:sldId id="283" r:id="rId5"/>
    <p:sldId id="266" r:id="rId6"/>
    <p:sldId id="289" r:id="rId7"/>
    <p:sldId id="267" r:id="rId8"/>
    <p:sldId id="277" r:id="rId9"/>
    <p:sldId id="28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1FFFF"/>
    <a:srgbClr val="660033"/>
    <a:srgbClr val="800000"/>
    <a:srgbClr val="FCFCD0"/>
    <a:srgbClr val="B7FFB7"/>
    <a:srgbClr val="DDE5FF"/>
    <a:srgbClr val="B3C5FF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89387" autoAdjust="0"/>
  </p:normalViewPr>
  <p:slideViewPr>
    <p:cSldViewPr>
      <p:cViewPr varScale="1">
        <p:scale>
          <a:sx n="60" d="100"/>
          <a:sy n="60" d="100"/>
        </p:scale>
        <p:origin x="1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B536-0ED3-4FB3-8F9D-1D637394C8E3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7A2D-4F3C-4A04-AC27-39C5935A66B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7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EE57A4-BDCF-446B-ADA0-F9BD5D905A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7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3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uk-UA" dirty="0"/>
              <a:t>Зразок заголовка</a:t>
            </a:r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dirty="0"/>
              <a:t>Зразок тексту</a:t>
            </a:r>
          </a:p>
        </p:txBody>
      </p:sp>
      <p:sp>
        <p:nvSpPr>
          <p:cNvPr id="5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02C986-79BD-457B-8B61-108C9DC3E85E}" type="datetime1">
              <a:rPr lang="uk-UA" smtClean="0"/>
              <a:pPr rtl="0"/>
              <a:t>09.12.2023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‹#›</a:t>
            </a:r>
          </a:p>
        </p:txBody>
      </p:sp>
      <p:sp>
        <p:nvSpPr>
          <p:cNvPr id="12" name="Покажчик місця заповнення зображення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 dirty="0"/>
              <a:t>Клацніть піктограму, щоб додати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4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6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4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7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0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4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1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1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0"/>
            <a:ext cx="6715172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4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Одинадцяте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4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грудня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Класна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робота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</a:t>
            </a:r>
            <a:r>
              <a:rPr lang="ru-RU" sz="4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Творення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АКТИВН</a:t>
            </a:r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ИХ ТА ПАСИВНИХ</a:t>
            </a:r>
            <a:b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ДІЄПРИКМЕТНИКІВ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429132"/>
            <a:ext cx="6400800" cy="571504"/>
          </a:xfrm>
          <a:solidFill>
            <a:srgbClr val="A4A0F2"/>
          </a:solidFill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Урок з української мови в 7 класі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215106" cy="92869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b="1" dirty="0"/>
            </a:br>
            <a:r>
              <a:rPr lang="ru-RU" b="1" dirty="0"/>
              <a:t>        </a:t>
            </a:r>
            <a:br>
              <a:rPr lang="ru-RU" b="1" dirty="0"/>
            </a:br>
            <a:r>
              <a:rPr lang="ru-RU" b="1" dirty="0"/>
              <a:t>          </a:t>
            </a:r>
            <a:r>
              <a:rPr lang="ru-RU" b="1" dirty="0" err="1"/>
              <a:t>Цифровий</a:t>
            </a:r>
            <a:r>
              <a:rPr lang="ru-RU" b="1" dirty="0"/>
              <a:t> диктант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8208912" cy="4525962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i="1" dirty="0"/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З</a:t>
            </a:r>
            <a:r>
              <a:rPr lang="uk-UA" sz="2400" b="1" i="1" dirty="0" err="1">
                <a:solidFill>
                  <a:schemeClr val="tx1"/>
                </a:solidFill>
              </a:rPr>
              <a:t>апишіть</a:t>
            </a:r>
            <a:r>
              <a:rPr lang="uk-UA" sz="2400" b="1" i="1" dirty="0">
                <a:solidFill>
                  <a:schemeClr val="tx1"/>
                </a:solidFill>
              </a:rPr>
              <a:t> слова, позначаючи їх числами(</a:t>
            </a:r>
            <a:r>
              <a:rPr lang="ru-RU" sz="2400" b="1" i="1" dirty="0">
                <a:solidFill>
                  <a:schemeClr val="tx1"/>
                </a:solidFill>
              </a:rPr>
              <a:t>1 – </a:t>
            </a:r>
            <a:r>
              <a:rPr lang="ru-RU" sz="2400" b="1" i="1" dirty="0" err="1">
                <a:solidFill>
                  <a:schemeClr val="tx1"/>
                </a:solidFill>
              </a:rPr>
              <a:t>активні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дієприкметники</a:t>
            </a:r>
            <a:r>
              <a:rPr lang="uk-UA" sz="2400" b="1" i="1" dirty="0">
                <a:solidFill>
                  <a:schemeClr val="tx1"/>
                </a:solidFill>
              </a:rPr>
              <a:t>,</a:t>
            </a:r>
            <a:r>
              <a:rPr lang="ru-RU" sz="2400" b="1" i="1" dirty="0">
                <a:solidFill>
                  <a:schemeClr val="tx1"/>
                </a:solidFill>
              </a:rPr>
              <a:t> 2 – </a:t>
            </a:r>
            <a:r>
              <a:rPr lang="ru-RU" sz="2400" b="1" i="1" dirty="0" err="1">
                <a:solidFill>
                  <a:schemeClr val="tx1"/>
                </a:solidFill>
              </a:rPr>
              <a:t>пасивні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дієприкметники</a:t>
            </a:r>
            <a:r>
              <a:rPr lang="uk-UA" sz="2400" b="1" i="1" dirty="0">
                <a:solidFill>
                  <a:schemeClr val="tx1"/>
                </a:solidFill>
              </a:rPr>
              <a:t>).</a:t>
            </a:r>
          </a:p>
          <a:p>
            <a:pPr>
              <a:buNone/>
              <a:defRPr/>
            </a:pPr>
            <a:endParaRPr lang="uk-UA" sz="2400" b="1" i="1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Сяючий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скривджений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думаючий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змальований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прогнилий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вихований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охриплий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лежачий,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задубілий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киплячий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dirty="0" err="1">
                <a:latin typeface="Arial" pitchFamily="34" charset="0"/>
                <a:cs typeface="Arial" pitchFamily="34" charset="0"/>
              </a:rPr>
              <a:t>знайдений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endParaRPr lang="ru-RU" sz="38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vremena-goda-osen-listia-doski-shabl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286544" cy="795338"/>
          </a:xfr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ru-RU" b="1" i="1" dirty="0">
                <a:solidFill>
                  <a:srgbClr val="376092"/>
                </a:solidFill>
                <a:latin typeface="Arial" charset="0"/>
              </a:rPr>
              <a:t>    </a:t>
            </a:r>
            <a:r>
              <a:rPr lang="ru-RU" altLang="ru-RU" b="1" i="1" dirty="0" err="1">
                <a:solidFill>
                  <a:srgbClr val="58352A"/>
                </a:solidFill>
                <a:latin typeface="Arial" charset="0"/>
              </a:rPr>
              <a:t>Пригадай</a:t>
            </a:r>
            <a:r>
              <a:rPr lang="ru-RU" altLang="ru-RU" b="1" i="1">
                <a:solidFill>
                  <a:srgbClr val="58352A"/>
                </a:solidFill>
                <a:latin typeface="Arial" charset="0"/>
              </a:rPr>
              <a:t> правила</a:t>
            </a:r>
            <a:endParaRPr lang="ru-RU" altLang="ru-RU" b="1" i="1" dirty="0">
              <a:solidFill>
                <a:srgbClr val="58352A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4895851" cy="776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err="1">
                <a:solidFill>
                  <a:schemeClr val="tx1"/>
                </a:solidFill>
                <a:cs typeface="Arial" pitchFamily="34" charset="0"/>
              </a:rPr>
              <a:t>Що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Arial" pitchFamily="34" charset="0"/>
              </a:rPr>
              <a:t>називається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Arial" pitchFamily="34" charset="0"/>
              </a:rPr>
              <a:t>дієприкметником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?</a:t>
            </a:r>
            <a:endParaRPr lang="uk-UA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214554"/>
            <a:ext cx="4824413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граматичні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ознаки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дієприкметника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від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дієслова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763" y="3068638"/>
            <a:ext cx="4800600" cy="717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0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спільного</a:t>
            </a:r>
            <a:r>
              <a:rPr lang="ru-RU" sz="20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0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дієприкметника</a:t>
            </a:r>
            <a:r>
              <a:rPr lang="ru-RU" sz="20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і</a:t>
            </a:r>
            <a:r>
              <a:rPr lang="ru-RU" sz="20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прикметника</a:t>
            </a:r>
            <a:r>
              <a:rPr lang="ru-RU" sz="2000" b="1" dirty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ru-RU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929066"/>
            <a:ext cx="4789488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Синтаксична</a:t>
            </a:r>
            <a:r>
              <a:rPr lang="ru-RU" sz="2400" b="1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 роль </a:t>
            </a:r>
            <a:r>
              <a:rPr lang="ru-RU" sz="2400" b="1" dirty="0" err="1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дієприкметника</a:t>
            </a:r>
            <a:endParaRPr lang="ru-RU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00636"/>
            <a:ext cx="4843463" cy="857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Визначте</a:t>
            </a:r>
            <a:r>
              <a:rPr lang="ru-RU" sz="2400" b="1" dirty="0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граматичні</a:t>
            </a:r>
            <a:r>
              <a:rPr lang="ru-RU" sz="2400" b="1" dirty="0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b="1" dirty="0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дієприкметника</a:t>
            </a:r>
            <a:r>
              <a:rPr lang="ru-RU" sz="2400" b="1" dirty="0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err="1">
                <a:solidFill>
                  <a:srgbClr val="222222"/>
                </a:solidFill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усміхнений</a:t>
            </a:r>
            <a:endParaRPr lang="ru-RU" sz="3200" b="1" dirty="0">
              <a:solidFill>
                <a:schemeClr val="tx1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263" y="3068638"/>
            <a:ext cx="3852893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Змінюються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за </a:t>
            </a:r>
            <a:r>
              <a:rPr lang="uk-UA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родами, числами, відмінками.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000636"/>
            <a:ext cx="3781455" cy="11430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uk-UA" alt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Чоловічий рід, однина, називний відмінок, минулий час, доконаний вид.</a:t>
            </a:r>
            <a:endParaRPr lang="ru-RU" alt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1142984"/>
            <a:ext cx="3803649" cy="1143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" charset="0"/>
                <a:cs typeface="Arial" charset="0"/>
              </a:rPr>
              <a:t>Дієприкметник – це особлива форма дієслова, що виражає ознаку предмета за дією або станом.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929066"/>
            <a:ext cx="385286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Виступає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означенням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присудком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263" y="2357439"/>
            <a:ext cx="3849687" cy="571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 та вид.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428596" y="6286520"/>
            <a:ext cx="6786610" cy="369332"/>
          </a:xfrm>
          <a:prstGeom prst="rect">
            <a:avLst/>
          </a:prstGeom>
          <a:solidFill>
            <a:srgbClr val="B3C5FF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i="1" dirty="0">
                <a:latin typeface="Calibri" pitchFamily="34" charset="0"/>
              </a:rPr>
              <a:t>Щоб переглянути відповідь, натисни на початок твердження.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8" y="571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506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epositphotos_3927732-stock-illustration-autumn-background-with-maple-lea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8812642" cy="6609482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928670"/>
            <a:ext cx="5638800" cy="661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700" b="1" dirty="0">
                <a:latin typeface="Arial" pitchFamily="34" charset="0"/>
                <a:cs typeface="Arial" pitchFamily="34" charset="0"/>
              </a:rPr>
              <a:t>Семикласнику!</a:t>
            </a:r>
            <a:endParaRPr lang="uk-UA" sz="3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500306"/>
            <a:ext cx="6705600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Опрацьовуючи цю тему, ти пригадаєш і поглибиш знання про дієприкметники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5143512"/>
            <a:ext cx="646191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Навчишся використовувати активні та пасивні дієприкметники у власних висловлюваннях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857628"/>
            <a:ext cx="67056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Дізнаєшся, як  розрізняти активні та пасивні дієприкметники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524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14291"/>
            <a:ext cx="7943878" cy="132343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Запишіть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речення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вкажіть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них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дієприкметники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дієприкметників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вказує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ознаку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предмета,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щось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робить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робив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на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ознаку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предмета,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яким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щось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роблять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робили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1714488"/>
            <a:ext cx="4143404" cy="4000528"/>
          </a:xfrm>
          <a:solidFill>
            <a:srgbClr val="FCFCD0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Вгорі цвіте блакить, усіяна хмарками.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 дрімаючій смереці казка сниться лісова.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Пливе здаля пора осінніх гроз,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барвішають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палаючі   узлісся.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Руді стежки роз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’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їдені дощами.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pic>
        <p:nvPicPr>
          <p:cNvPr id="17" name="Місце для зображення 16" descr="fall-crafts-for-kid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894" r="58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786314" y="2143116"/>
            <a:ext cx="1071570" cy="3571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357422" y="5143512"/>
            <a:ext cx="1371600" cy="838200"/>
          </a:xfrm>
          <a:prstGeom prst="wedgeRoundRectCallout">
            <a:avLst>
              <a:gd name="adj1" fmla="val 120344"/>
              <a:gd name="adj2" fmla="val 3308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Перевір себе!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70" y="2500306"/>
            <a:ext cx="1714512" cy="3762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000504"/>
            <a:ext cx="1285884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58082" y="4357694"/>
            <a:ext cx="1571636" cy="3571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 animBg="1"/>
      <p:bldP spid="3" grpId="0" uiExpand="1" build="p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ild1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28604"/>
          <a:ext cx="8286839" cy="5929354"/>
        </p:xfrm>
        <a:graphic>
          <a:graphicData uri="http://schemas.openxmlformats.org/drawingml/2006/table">
            <a:tbl>
              <a:tblPr/>
              <a:tblGrid>
                <a:gridCol w="266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1879">
                <a:tc gridSpan="2"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АКТИВНІ   ДІЄПРИКМЕТНИКИ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ПАСИВНІ ДІЄПРИКМЕТНИКИ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434">
                <a:tc gridSpan="2"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Виражають ознаку предмета за дією, яку  предмет виконує сам </a:t>
                      </a:r>
                      <a:endParaRPr lang="ru-R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Виражають ознаку предмета , який  зазнає на собі дії іншого предмета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Теперішній час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Минулий час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F8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Минулий час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-уч</a:t>
                      </a: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uk-UA" sz="2000" b="1" i="1" dirty="0" err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-юч</a:t>
                      </a: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uk-UA" sz="2000" b="1" i="1" dirty="0" err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-ач</a:t>
                      </a: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uk-UA" sz="2000" b="1" i="1" dirty="0" err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-яч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-л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-н, -ен, -т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825"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пломеніючий, голублячий,</a:t>
                      </a:r>
                      <a:endParaRPr lang="ru-RU" sz="2000" i="1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пожовтілий, промоклий</a:t>
                      </a:r>
                      <a:endParaRPr lang="ru-RU" sz="2000" i="1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зірваний, розфарбований, </a:t>
                      </a:r>
                      <a:r>
                        <a:rPr lang="uk-UA" sz="2000" b="1" i="1" dirty="0" err="1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розʼїдені</a:t>
                      </a:r>
                      <a:r>
                        <a:rPr lang="uk-UA" sz="2000" b="1" i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 забутий, </a:t>
                      </a:r>
                      <a:endParaRPr lang="ru-RU" sz="2000" i="1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 descr="ad3a789759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43768" y="3717032"/>
            <a:ext cx="2214578" cy="2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891884" cy="66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0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989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5000660" cy="523220"/>
          </a:xfrm>
          <a:prstGeom prst="rect">
            <a:avLst/>
          </a:prstGeom>
          <a:solidFill>
            <a:srgbClr val="FEDFCE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/>
              <a:t>   </a:t>
            </a:r>
            <a:r>
              <a:rPr lang="ru-RU" sz="2800" b="1" i="1" dirty="0" err="1"/>
              <a:t>Вправа</a:t>
            </a:r>
            <a:r>
              <a:rPr lang="uk-UA" sz="2800" b="1" i="1" dirty="0"/>
              <a:t> "Впізнай мене"</a:t>
            </a:r>
            <a:endParaRPr lang="ru-RU" sz="2800" dirty="0"/>
          </a:p>
        </p:txBody>
      </p:sp>
      <p:pic>
        <p:nvPicPr>
          <p:cNvPr id="11" name="Рисунок 10" descr="Stylized_Maple_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000240"/>
            <a:ext cx="969447" cy="969447"/>
          </a:xfrm>
          <a:prstGeom prst="rect">
            <a:avLst/>
          </a:prstGeom>
        </p:spPr>
      </p:pic>
      <p:pic>
        <p:nvPicPr>
          <p:cNvPr id="13" name="Рисунок 12" descr="depositphotos_51419235-stock-illustration-realistic-vector-maple-le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000108"/>
            <a:ext cx="1000132" cy="10001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28926" y="1357298"/>
            <a:ext cx="428628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uk-UA" sz="2000" b="1" i="1" dirty="0"/>
              <a:t>жовтий – пасивний дієприкметник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2285992"/>
            <a:ext cx="428995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000" b="1" i="1" dirty="0"/>
              <a:t>червоний  - активний дієприкметник</a:t>
            </a:r>
            <a:endParaRPr lang="ru-RU" sz="20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3071810"/>
            <a:ext cx="7572428" cy="3046988"/>
          </a:xfrm>
          <a:prstGeom prst="rect">
            <a:avLst/>
          </a:prstGeom>
          <a:solidFill>
            <a:srgbClr val="B4FF8F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Мріючий</a:t>
            </a: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ліс, проспівана пісня, зів’яле листя, міцніючий мороз, скошений лан, дозрілий овоч, лежачий камінь, записаний вислів.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00034" y="5857892"/>
            <a:ext cx="1828800" cy="838200"/>
          </a:xfrm>
          <a:prstGeom prst="wedgeRoundRectCallout">
            <a:avLst>
              <a:gd name="adj1" fmla="val 120344"/>
              <a:gd name="adj2" fmla="val 33088"/>
              <a:gd name="adj3" fmla="val 16667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Перевір себе!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4414" y="3643314"/>
            <a:ext cx="2500330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9058" y="3643314"/>
            <a:ext cx="3571900" cy="42862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5786" y="4214818"/>
            <a:ext cx="278608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43306" y="4214818"/>
            <a:ext cx="371477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5786" y="4714884"/>
            <a:ext cx="2928958" cy="42862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14744" y="4643446"/>
            <a:ext cx="335758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5786" y="5214950"/>
            <a:ext cx="3286148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3372" y="5214950"/>
            <a:ext cx="3786214" cy="42862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26625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utumn-leafes-vector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000792" cy="8382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           Творче конструювання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611560" y="2492896"/>
            <a:ext cx="8215370" cy="3214710"/>
          </a:xfrm>
          <a:prstGeom prst="roundRect">
            <a:avLst>
              <a:gd name="adj" fmla="val 9106"/>
            </a:avLst>
          </a:prstGeom>
          <a:solidFill>
            <a:srgbClr val="DDE5FF"/>
          </a:solidFill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altLang="uk-UA" sz="2000" b="1" i="1" dirty="0">
                <a:solidFill>
                  <a:srgbClr val="58352A"/>
                </a:solidFill>
              </a:rPr>
              <a:t>Перепишіть речення, від поданих у дужках дієслів утворіть </a:t>
            </a:r>
          </a:p>
          <a:p>
            <a:pPr algn="ctr" eaLnBrk="0" hangingPunct="0"/>
            <a:r>
              <a:rPr lang="uk-UA" altLang="uk-UA" sz="2000" b="1" i="1" dirty="0">
                <a:solidFill>
                  <a:srgbClr val="58352A"/>
                </a:solidFill>
              </a:rPr>
              <a:t>активні дієприкметники . Утворені дієприкметники </a:t>
            </a:r>
          </a:p>
          <a:p>
            <a:pPr algn="ctr" eaLnBrk="0" hangingPunct="0"/>
            <a:r>
              <a:rPr lang="uk-UA" altLang="uk-UA" sz="2000" b="1" i="1" dirty="0">
                <a:solidFill>
                  <a:srgbClr val="58352A"/>
                </a:solidFill>
              </a:rPr>
              <a:t>поставте в потрібній формі, </a:t>
            </a:r>
          </a:p>
          <a:p>
            <a:pPr algn="ctr" eaLnBrk="0" hangingPunct="0"/>
            <a:r>
              <a:rPr lang="uk-UA" altLang="uk-UA" sz="2000" b="1" i="1" dirty="0">
                <a:solidFill>
                  <a:srgbClr val="58352A"/>
                </a:solidFill>
              </a:rPr>
              <a:t>визначте їх  рід, число, відмінок, вид та час. </a:t>
            </a:r>
          </a:p>
          <a:p>
            <a:pPr algn="ctr" eaLnBrk="0" hangingPunct="0"/>
            <a:r>
              <a:rPr lang="uk-UA" altLang="uk-UA" sz="2400" b="1" dirty="0">
                <a:solidFill>
                  <a:schemeClr val="tx2">
                    <a:lumMod val="50000"/>
                  </a:schemeClr>
                </a:solidFill>
              </a:rPr>
              <a:t>У моїй душі кружляє лист (опадати).</a:t>
            </a:r>
          </a:p>
          <a:p>
            <a:pPr algn="ctr" eaLnBrk="0" hangingPunct="0"/>
            <a:r>
              <a:rPr lang="uk-UA" altLang="uk-UA" sz="2400" b="1" dirty="0">
                <a:solidFill>
                  <a:schemeClr val="tx2">
                    <a:lumMod val="50000"/>
                  </a:schemeClr>
                </a:solidFill>
              </a:rPr>
              <a:t>І  лист припав обличчям (пожовтіти) до грудочок </a:t>
            </a:r>
          </a:p>
          <a:p>
            <a:pPr algn="ctr" eaLnBrk="0" hangingPunct="0"/>
            <a:r>
              <a:rPr lang="uk-UA" altLang="uk-UA" sz="2400" b="1" dirty="0">
                <a:solidFill>
                  <a:schemeClr val="tx2">
                    <a:lumMod val="50000"/>
                  </a:schemeClr>
                </a:solidFill>
              </a:rPr>
              <a:t>(змокнути) землі.</a:t>
            </a:r>
          </a:p>
          <a:p>
            <a:pPr algn="ctr" eaLnBrk="0" hangingPunct="0"/>
            <a:r>
              <a:rPr lang="uk-UA" altLang="uk-UA" sz="2400" b="1" dirty="0">
                <a:solidFill>
                  <a:schemeClr val="tx2">
                    <a:lumMod val="50000"/>
                  </a:schemeClr>
                </a:solidFill>
              </a:rPr>
              <a:t>Ліс посміхається в (чарувати) красі.</a:t>
            </a:r>
            <a:endParaRPr lang="en-US" alt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403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87849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1133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3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436</Words>
  <Application>Microsoft Office PowerPoint</Application>
  <PresentationFormat>Екран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Medium</vt:lpstr>
      <vt:lpstr>Times New Roman</vt:lpstr>
      <vt:lpstr>Тема Office</vt:lpstr>
      <vt:lpstr> Одинадцяте грудня  Класна робота    Творення АКТИВНИХ ТА ПАСИВНИХ        ДІЄПРИКМЕТНИКІВ</vt:lpstr>
      <vt:lpstr>    Пригадай правила</vt:lpstr>
      <vt:lpstr>Презентація PowerPoint</vt:lpstr>
      <vt:lpstr>Запишіть речення, вкажіть в них дієприкметники. Який з дієприкметників вказує на ознаку предмета, який сам щось робить або робив, а який – на ознаку предмета, з яким щось роблять або робили.</vt:lpstr>
      <vt:lpstr>Презентація PowerPoint</vt:lpstr>
      <vt:lpstr>Презентація PowerPoint</vt:lpstr>
      <vt:lpstr>Презентація PowerPoint</vt:lpstr>
      <vt:lpstr>           Творче конструювання</vt:lpstr>
      <vt:lpstr>Презентація PowerPoint</vt:lpstr>
      <vt:lpstr>                    Цифровий диктант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АКТИВНІ ТА ПАСИВНІ ДІЄПРИКМЕТНИКИ</dc:title>
  <dc:creator>Раиса Шакун</dc:creator>
  <cp:lastModifiedBy>Виктория Зайцева</cp:lastModifiedBy>
  <cp:revision>113</cp:revision>
  <dcterms:created xsi:type="dcterms:W3CDTF">2017-11-19T15:52:20Z</dcterms:created>
  <dcterms:modified xsi:type="dcterms:W3CDTF">2023-12-09T17:06:13Z</dcterms:modified>
</cp:coreProperties>
</file>