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4" r:id="rId5"/>
    <p:sldId id="263" r:id="rId6"/>
    <p:sldId id="262" r:id="rId7"/>
    <p:sldId id="270" r:id="rId8"/>
    <p:sldId id="269" r:id="rId9"/>
    <p:sldId id="268" r:id="rId10"/>
    <p:sldId id="267" r:id="rId11"/>
    <p:sldId id="26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C7E4A5-01D6-4326-B190-3F159D8B559D}" v="29" dt="2025-01-14T04:45:03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2AC7E4A5-01D6-4326-B190-3F159D8B559D}"/>
    <pc:docChg chg="delSld modSld">
      <pc:chgData name="Елена Зайцева" userId="e4c7a7f2c879dab9" providerId="LiveId" clId="{2AC7E4A5-01D6-4326-B190-3F159D8B559D}" dt="2025-01-14T04:46:36.833" v="32" actId="2696"/>
      <pc:docMkLst>
        <pc:docMk/>
      </pc:docMkLst>
      <pc:sldChg chg="modSp">
        <pc:chgData name="Елена Зайцева" userId="e4c7a7f2c879dab9" providerId="LiveId" clId="{2AC7E4A5-01D6-4326-B190-3F159D8B559D}" dt="2025-01-14T04:45:03.415" v="28" actId="20577"/>
        <pc:sldMkLst>
          <pc:docMk/>
          <pc:sldMk cId="0" sldId="256"/>
        </pc:sldMkLst>
        <pc:spChg chg="mod">
          <ac:chgData name="Елена Зайцева" userId="e4c7a7f2c879dab9" providerId="LiveId" clId="{2AC7E4A5-01D6-4326-B190-3F159D8B559D}" dt="2025-01-14T04:45:03.415" v="28" actId="20577"/>
          <ac:spMkLst>
            <pc:docMk/>
            <pc:sldMk cId="0" sldId="256"/>
            <ac:spMk id="3" creationId="{00000000-0000-0000-0000-000000000000}"/>
          </ac:spMkLst>
        </pc:spChg>
      </pc:sldChg>
      <pc:sldChg chg="del">
        <pc:chgData name="Елена Зайцева" userId="e4c7a7f2c879dab9" providerId="LiveId" clId="{2AC7E4A5-01D6-4326-B190-3F159D8B559D}" dt="2025-01-14T04:45:08.040" v="29" actId="2696"/>
        <pc:sldMkLst>
          <pc:docMk/>
          <pc:sldMk cId="0" sldId="257"/>
        </pc:sldMkLst>
      </pc:sldChg>
      <pc:sldChg chg="del">
        <pc:chgData name="Елена Зайцева" userId="e4c7a7f2c879dab9" providerId="LiveId" clId="{2AC7E4A5-01D6-4326-B190-3F159D8B559D}" dt="2025-01-14T04:45:51.096" v="31" actId="2696"/>
        <pc:sldMkLst>
          <pc:docMk/>
          <pc:sldMk cId="0" sldId="261"/>
        </pc:sldMkLst>
      </pc:sldChg>
      <pc:sldChg chg="del">
        <pc:chgData name="Елена Зайцева" userId="e4c7a7f2c879dab9" providerId="LiveId" clId="{2AC7E4A5-01D6-4326-B190-3F159D8B559D}" dt="2025-01-14T04:45:12.765" v="30" actId="2696"/>
        <pc:sldMkLst>
          <pc:docMk/>
          <pc:sldMk cId="0" sldId="266"/>
        </pc:sldMkLst>
      </pc:sldChg>
      <pc:sldChg chg="del">
        <pc:chgData name="Елена Зайцева" userId="e4c7a7f2c879dab9" providerId="LiveId" clId="{2AC7E4A5-01D6-4326-B190-3F159D8B559D}" dt="2025-01-14T04:46:36.833" v="32" actId="2696"/>
        <pc:sldMkLst>
          <pc:docMk/>
          <pc:sldMk cId="253859517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BC94D-A3D0-46B6-8EA8-725B94B64E8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4470E-8B2B-4D93-9A1E-4246EB873E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i-dlya-prezentaci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8728" y="1571612"/>
            <a:ext cx="60722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>
                <a:latin typeface="Monotype Corsiva" pitchFamily="66" charset="0"/>
              </a:rPr>
              <a:t>15.01.2025</a:t>
            </a:r>
          </a:p>
          <a:p>
            <a:pPr algn="ctr"/>
            <a:r>
              <a:rPr lang="uk-UA" sz="4000" dirty="0">
                <a:latin typeface="Monotype Corsiva" pitchFamily="66" charset="0"/>
              </a:rPr>
              <a:t>Класна робота</a:t>
            </a:r>
          </a:p>
          <a:p>
            <a:pPr algn="ctr"/>
            <a:r>
              <a:rPr lang="uk-UA" sz="4000" dirty="0">
                <a:latin typeface="Monotype Corsiva" pitchFamily="66" charset="0"/>
              </a:rPr>
              <a:t>Синоніміка складнопідрядних  і простих  речень з дієприслівниковими та дієприкметниковими зворотами</a:t>
            </a:r>
            <a:endParaRPr lang="ru-RU" sz="4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475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 descr="Презентация13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475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4348" y="857232"/>
            <a:ext cx="81439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uk-UA" sz="2800" b="1" dirty="0">
                <a:latin typeface="Monotype Corsiva" pitchFamily="66" charset="0"/>
              </a:rPr>
              <a:t>1</a:t>
            </a:r>
            <a:r>
              <a:rPr lang="uk-UA" sz="2800" dirty="0">
                <a:latin typeface="Monotype Corsiva" pitchFamily="66" charset="0"/>
              </a:rPr>
              <a:t> Означальне             А. Народ , що не знає своєї історії,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                                          є народом сліпців.</a:t>
            </a:r>
          </a:p>
          <a:p>
            <a:pPr marL="514350" indent="-514350"/>
            <a:r>
              <a:rPr lang="uk-UA" sz="2800" b="1" dirty="0">
                <a:latin typeface="Monotype Corsiva" pitchFamily="66" charset="0"/>
              </a:rPr>
              <a:t>2</a:t>
            </a:r>
            <a:r>
              <a:rPr lang="uk-UA" sz="2800" dirty="0">
                <a:latin typeface="Monotype Corsiva" pitchFamily="66" charset="0"/>
              </a:rPr>
              <a:t> З’ясувальне           Б . Я сідаю на горбик зігрітий,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                                       щоб  ключі  журавлині  зустріти .</a:t>
            </a:r>
          </a:p>
          <a:p>
            <a:pPr marL="514350" indent="-514350"/>
            <a:r>
              <a:rPr lang="uk-UA" sz="2800" b="1" dirty="0">
                <a:latin typeface="Monotype Corsiva" pitchFamily="66" charset="0"/>
              </a:rPr>
              <a:t>3 </a:t>
            </a:r>
            <a:r>
              <a:rPr lang="uk-UA" sz="2800" dirty="0">
                <a:latin typeface="Monotype Corsiva" pitchFamily="66" charset="0"/>
              </a:rPr>
              <a:t>Обставинне            В . Струни чекають , щоб пальці 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     наслідку                       торкнулись  до   них .</a:t>
            </a:r>
          </a:p>
          <a:p>
            <a:pPr marL="514350" indent="-514350"/>
            <a:r>
              <a:rPr lang="uk-UA" sz="2800" b="1" dirty="0">
                <a:latin typeface="Monotype Corsiva" pitchFamily="66" charset="0"/>
              </a:rPr>
              <a:t>4</a:t>
            </a:r>
            <a:r>
              <a:rPr lang="uk-UA" sz="2800" dirty="0">
                <a:latin typeface="Monotype Corsiva" pitchFamily="66" charset="0"/>
              </a:rPr>
              <a:t> Обставинне             Г. Припадає вустами  до  слова ,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мети                             мов до стиглого грона  калини.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                                    Д. Річка  набрякла водою , так  що 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                                        берегів   не   видно  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475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4348" y="857232"/>
            <a:ext cx="81439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uk-UA" sz="2800" b="1" dirty="0">
                <a:latin typeface="Monotype Corsiva" pitchFamily="66" charset="0"/>
              </a:rPr>
              <a:t>1</a:t>
            </a:r>
            <a:r>
              <a:rPr lang="uk-UA" sz="2800" dirty="0">
                <a:latin typeface="Monotype Corsiva" pitchFamily="66" charset="0"/>
              </a:rPr>
              <a:t> Означальне             А. Народ , що не знає своєї історії,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                                          є народом сліпців.</a:t>
            </a:r>
          </a:p>
          <a:p>
            <a:pPr marL="514350" indent="-514350"/>
            <a:r>
              <a:rPr lang="uk-UA" sz="2800" b="1" dirty="0">
                <a:latin typeface="Monotype Corsiva" pitchFamily="66" charset="0"/>
              </a:rPr>
              <a:t>2</a:t>
            </a:r>
            <a:r>
              <a:rPr lang="uk-UA" sz="2800" dirty="0">
                <a:latin typeface="Monotype Corsiva" pitchFamily="66" charset="0"/>
              </a:rPr>
              <a:t> З’ясувальне           Б . Я сідаю на горбик  </a:t>
            </a:r>
            <a:r>
              <a:rPr lang="uk-UA" sz="2800" dirty="0" err="1">
                <a:latin typeface="Monotype Corsiva" pitchFamily="66" charset="0"/>
              </a:rPr>
              <a:t>горбик</a:t>
            </a:r>
            <a:r>
              <a:rPr lang="uk-UA" sz="2800" dirty="0">
                <a:latin typeface="Monotype Corsiva" pitchFamily="66" charset="0"/>
              </a:rPr>
              <a:t>  зігрітий,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                                       щоб  ключі  журавлині  зустріти .</a:t>
            </a:r>
          </a:p>
          <a:p>
            <a:pPr marL="514350" indent="-514350"/>
            <a:r>
              <a:rPr lang="uk-UA" sz="2800" b="1" dirty="0">
                <a:latin typeface="Monotype Corsiva" pitchFamily="66" charset="0"/>
              </a:rPr>
              <a:t>3 </a:t>
            </a:r>
            <a:r>
              <a:rPr lang="uk-UA" sz="2800" dirty="0">
                <a:latin typeface="Monotype Corsiva" pitchFamily="66" charset="0"/>
              </a:rPr>
              <a:t>Обставинне            В . Струни чекають , щоб пальці 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     наслідку                       торкнулись  до   них .</a:t>
            </a:r>
          </a:p>
          <a:p>
            <a:pPr marL="514350" indent="-514350"/>
            <a:r>
              <a:rPr lang="uk-UA" sz="2800" b="1" dirty="0">
                <a:latin typeface="Monotype Corsiva" pitchFamily="66" charset="0"/>
              </a:rPr>
              <a:t>4</a:t>
            </a:r>
            <a:r>
              <a:rPr lang="uk-UA" sz="2800" dirty="0">
                <a:latin typeface="Monotype Corsiva" pitchFamily="66" charset="0"/>
              </a:rPr>
              <a:t> Обставинне             Г. Припадає вустами  до  слова ,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мети                             мов до стиглого грона  калини.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                                    Д. Річка  набрякла водою , так  що </a:t>
            </a:r>
          </a:p>
          <a:p>
            <a:pPr marL="514350" indent="-514350"/>
            <a:r>
              <a:rPr lang="uk-UA" sz="2800" dirty="0">
                <a:latin typeface="Monotype Corsiva" pitchFamily="66" charset="0"/>
              </a:rPr>
              <a:t>                                        берегів   не   видно    </a:t>
            </a:r>
          </a:p>
        </p:txBody>
      </p:sp>
      <p:pic>
        <p:nvPicPr>
          <p:cNvPr id="6" name="Рисунок 5" descr="Презентация1555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475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2976" y="857232"/>
            <a:ext cx="735811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Мета уроку :</a:t>
            </a:r>
          </a:p>
          <a:p>
            <a:pPr>
              <a:buFont typeface="Arial" charset="0"/>
              <a:buChar char="•"/>
            </a:pPr>
            <a:r>
              <a:rPr lang="uk-UA" sz="2400" dirty="0">
                <a:latin typeface="Monotype Corsiva" pitchFamily="66" charset="0"/>
              </a:rPr>
              <a:t>Узагальнити та систематизувати знання про просте ускладнене та складнопідрядне речення ;</a:t>
            </a:r>
          </a:p>
          <a:p>
            <a:pPr>
              <a:buFont typeface="Arial" charset="0"/>
              <a:buChar char="•"/>
            </a:pPr>
            <a:r>
              <a:rPr lang="uk-UA" sz="2400" dirty="0">
                <a:latin typeface="Monotype Corsiva" pitchFamily="66" charset="0"/>
              </a:rPr>
              <a:t>З’ясувати використання синонімічних відношень між цими реченнями ;</a:t>
            </a:r>
          </a:p>
          <a:p>
            <a:pPr>
              <a:buFont typeface="Arial" charset="0"/>
              <a:buChar char="•"/>
            </a:pPr>
            <a:r>
              <a:rPr lang="uk-UA" sz="2400" dirty="0">
                <a:latin typeface="Monotype Corsiva" pitchFamily="66" charset="0"/>
              </a:rPr>
              <a:t>Удосконалити пунктуаційні навички з цієї теми . </a:t>
            </a:r>
          </a:p>
          <a:p>
            <a:pPr>
              <a:buFont typeface="Arial" charset="0"/>
              <a:buChar char="•"/>
            </a:pPr>
            <a:endParaRPr lang="ru-RU" dirty="0"/>
          </a:p>
        </p:txBody>
      </p:sp>
      <p:sp>
        <p:nvSpPr>
          <p:cNvPr id="14338" name="AutoShape 2" descr="Красочные цветы мака, Акварель дизайн Стоковое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2" name="Picture 6" descr="http://gif-kartinki.ru/cvety/cvety_6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857628"/>
            <a:ext cx="5238750" cy="26193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475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538" y="428604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                            </a:t>
            </a:r>
            <a:r>
              <a:rPr lang="uk-UA" sz="2800" b="1" dirty="0">
                <a:latin typeface="Monotype Corsiva" pitchFamily="66" charset="0"/>
              </a:rPr>
              <a:t>Склади </a:t>
            </a:r>
            <a:r>
              <a:rPr lang="uk-UA" sz="2800" b="1" dirty="0" err="1">
                <a:latin typeface="Monotype Corsiva" pitchFamily="66" charset="0"/>
              </a:rPr>
              <a:t>пазл</a:t>
            </a:r>
            <a:r>
              <a:rPr lang="uk-UA" sz="2800" b="1" dirty="0">
                <a:latin typeface="Monotype Corsiva" pitchFamily="66" charset="0"/>
              </a:rPr>
              <a:t> </a:t>
            </a:r>
            <a:endParaRPr lang="ru-RU" sz="2800" b="1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857232"/>
            <a:ext cx="74295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Monotype Corsiva" pitchFamily="66" charset="0"/>
              </a:rPr>
              <a:t>1</a:t>
            </a:r>
            <a:r>
              <a:rPr lang="uk-UA" sz="2600" dirty="0">
                <a:latin typeface="Monotype Corsiva" pitchFamily="66" charset="0"/>
              </a:rPr>
              <a:t>. Просте речення , що містить у своєму складі звертання , відокремлені члени речення , однорідні члени речення , вставні слова , називається …</a:t>
            </a:r>
            <a:endParaRPr lang="ru-RU" sz="2600" dirty="0"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2000240"/>
            <a:ext cx="69294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>
                <a:latin typeface="Monotype Corsiva" pitchFamily="66" charset="0"/>
              </a:rPr>
              <a:t>2. Найчастіше відокремлена обставина в реченні виражена…</a:t>
            </a:r>
            <a:endParaRPr lang="ru-RU" sz="2600" dirty="0"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52" y="2857496"/>
            <a:ext cx="62865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>
                <a:latin typeface="Monotype Corsiva" pitchFamily="66" charset="0"/>
              </a:rPr>
              <a:t>3. Частини складнопідрядного речення сполучаються між собою за допомогою …</a:t>
            </a:r>
            <a:endParaRPr lang="ru-RU" sz="2600" dirty="0"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3714752"/>
            <a:ext cx="69294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>
                <a:latin typeface="Monotype Corsiva" pitchFamily="66" charset="0"/>
              </a:rPr>
              <a:t>4. Підрядне означальне речення є синонімічним до …</a:t>
            </a:r>
            <a:endParaRPr lang="ru-RU" sz="2600" dirty="0"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4" y="4357694"/>
            <a:ext cx="70009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>
                <a:latin typeface="Monotype Corsiva" pitchFamily="66" charset="0"/>
              </a:rPr>
              <a:t>5. У яких стилях найчастіше уживаються прості речення з дієприкметниковими зворотами ?</a:t>
            </a:r>
            <a:endParaRPr lang="ru-RU" sz="2600" dirty="0"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5429264"/>
            <a:ext cx="69294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>
                <a:latin typeface="Monotype Corsiva" pitchFamily="66" charset="0"/>
              </a:rPr>
              <a:t>6. З якими підрядними обставинами співвідносні дієприкметникові звороти ?</a:t>
            </a:r>
            <a:endParaRPr lang="ru-RU" sz="26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475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5852" y="357166"/>
            <a:ext cx="75724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latin typeface="Monotype Corsiva" pitchFamily="66" charset="0"/>
              </a:rPr>
              <a:t>          </a:t>
            </a:r>
            <a:r>
              <a:rPr lang="uk-UA" sz="3200" b="1" dirty="0">
                <a:latin typeface="Monotype Corsiva" pitchFamily="66" charset="0"/>
              </a:rPr>
              <a:t>Синтаксична  трансформація</a:t>
            </a:r>
          </a:p>
          <a:p>
            <a:r>
              <a:rPr lang="uk-UA" sz="3200" dirty="0">
                <a:latin typeface="Monotype Corsiva" pitchFamily="66" charset="0"/>
              </a:rPr>
              <a:t>Визначте  типи  наведених  речень . Виділені частини  складних  речень  замініть , де це можливо , дієприкметниковими  або дієприслівниковими  зворотами .  Перебудовані речення  запишіть , звороти підкресліть , поясніть  уживання  розділових знаків </a:t>
            </a:r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11266" name="Picture 2" descr="Георгина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3857628"/>
            <a:ext cx="2857500" cy="27908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475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2910" y="1071546"/>
            <a:ext cx="821537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latin typeface="Monotype Corsiva" pitchFamily="66" charset="0"/>
              </a:rPr>
              <a:t>      Синтаксична трансформація </a:t>
            </a:r>
          </a:p>
          <a:p>
            <a:pPr marL="342900" indent="-342900">
              <a:buAutoNum type="arabicPeriod"/>
            </a:pPr>
            <a:r>
              <a:rPr lang="uk-UA" sz="3200" dirty="0">
                <a:latin typeface="Monotype Corsiva" pitchFamily="66" charset="0"/>
              </a:rPr>
              <a:t>Зневажена тобою рідна мова  - немов діброва , </a:t>
            </a:r>
            <a:r>
              <a:rPr lang="uk-UA" sz="3200" b="1" dirty="0">
                <a:solidFill>
                  <a:srgbClr val="0070C0"/>
                </a:solidFill>
                <a:latin typeface="Monotype Corsiva" pitchFamily="66" charset="0"/>
              </a:rPr>
              <a:t>яку знищив вогонь ?</a:t>
            </a:r>
          </a:p>
          <a:p>
            <a:pPr marL="342900" indent="-342900">
              <a:buAutoNum type="arabicPeriod"/>
            </a:pPr>
            <a:r>
              <a:rPr lang="uk-UA" sz="3200" dirty="0">
                <a:latin typeface="Monotype Corsiva" pitchFamily="66" charset="0"/>
              </a:rPr>
              <a:t>В історії української державності є постаті , </a:t>
            </a:r>
            <a:r>
              <a:rPr lang="uk-UA" sz="3200" b="1" dirty="0">
                <a:solidFill>
                  <a:srgbClr val="0070C0"/>
                </a:solidFill>
                <a:latin typeface="Monotype Corsiva" pitchFamily="66" charset="0"/>
              </a:rPr>
              <a:t>про які люди забули .</a:t>
            </a:r>
          </a:p>
          <a:p>
            <a:pPr marL="342900" indent="-342900">
              <a:buAutoNum type="arabicPeriod"/>
            </a:pPr>
            <a:r>
              <a:rPr lang="uk-UA" sz="3200" dirty="0">
                <a:latin typeface="Monotype Corsiva" pitchFamily="66" charset="0"/>
              </a:rPr>
              <a:t>Глибокий захват і благовоління перед великим подвигом народу оволодівають мною , </a:t>
            </a:r>
            <a:r>
              <a:rPr lang="uk-UA" sz="3200" b="1" dirty="0">
                <a:solidFill>
                  <a:srgbClr val="0070C0"/>
                </a:solidFill>
                <a:latin typeface="Monotype Corsiva" pitchFamily="66" charset="0"/>
              </a:rPr>
              <a:t>коли я пишу ці рядки . </a:t>
            </a:r>
          </a:p>
          <a:p>
            <a:pPr marL="342900" indent="-342900">
              <a:buAutoNum type="arabicPeriod"/>
            </a:pPr>
            <a:r>
              <a:rPr lang="uk-UA" sz="3200" dirty="0">
                <a:latin typeface="Monotype Corsiva" pitchFamily="66" charset="0"/>
              </a:rPr>
              <a:t>Честі не потребуєш , </a:t>
            </a:r>
            <a:r>
              <a:rPr lang="uk-UA" sz="3200" b="1" dirty="0">
                <a:solidFill>
                  <a:srgbClr val="0070C0"/>
                </a:solidFill>
                <a:latin typeface="Monotype Corsiva" pitchFamily="66" charset="0"/>
              </a:rPr>
              <a:t>якщо правди не знаєш </a:t>
            </a:r>
            <a:r>
              <a:rPr lang="uk-UA" sz="3200" dirty="0">
                <a:solidFill>
                  <a:srgbClr val="0070C0"/>
                </a:solidFill>
                <a:latin typeface="Monotype Corsiva" pitchFamily="66" charset="0"/>
              </a:rPr>
              <a:t>. </a:t>
            </a:r>
            <a:endParaRPr lang="ru-RU" sz="3200" dirty="0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475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4414" y="428604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latin typeface="Monotype Corsiva" pitchFamily="66" charset="0"/>
              </a:rPr>
              <a:t>                   Спіймай помилку</a:t>
            </a:r>
            <a:endParaRPr lang="ru-RU" sz="3200" b="1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928670"/>
            <a:ext cx="77153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latin typeface="Monotype Corsiva" pitchFamily="66" charset="0"/>
              </a:rPr>
              <a:t>1.Побачивши  кордони  Батьківщини , мене охопила безмежна радість .</a:t>
            </a:r>
          </a:p>
          <a:p>
            <a:r>
              <a:rPr lang="uk-UA" sz="2800" dirty="0">
                <a:latin typeface="Monotype Corsiva" pitchFamily="66" charset="0"/>
              </a:rPr>
              <a:t>2.Розбите  і  понівечене  моє  серце , згадуючи  оту стражденну  Україну .</a:t>
            </a:r>
          </a:p>
          <a:p>
            <a:r>
              <a:rPr lang="uk-UA" sz="2800" dirty="0">
                <a:latin typeface="Monotype Corsiva" pitchFamily="66" charset="0"/>
              </a:rPr>
              <a:t>3. Ти  не  молися  мовою  чужою , бо, на  колінах стоячи ,  умреш .</a:t>
            </a:r>
          </a:p>
          <a:p>
            <a:r>
              <a:rPr lang="uk-UA" sz="2800" dirty="0">
                <a:latin typeface="Monotype Corsiva" pitchFamily="66" charset="0"/>
              </a:rPr>
              <a:t>4. Перебуваючи  на  чужині , як  ніколи  хочеться бачити  свою  країною  гордою , вільною , щасливою .</a:t>
            </a:r>
          </a:p>
          <a:p>
            <a:r>
              <a:rPr lang="uk-UA" sz="2800" dirty="0">
                <a:latin typeface="Monotype Corsiva" pitchFamily="66" charset="0"/>
              </a:rPr>
              <a:t>5. І стане  рідна  Україна , усі  здолавши  бурі  злі , нам добрим  раєм  на  землі . 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475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5852" y="357166"/>
            <a:ext cx="728667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latin typeface="Monotype Corsiva" pitchFamily="66" charset="0"/>
              </a:rPr>
              <a:t>             </a:t>
            </a:r>
            <a:r>
              <a:rPr lang="uk-UA" sz="3200" b="1" dirty="0">
                <a:latin typeface="Monotype Corsiva" pitchFamily="66" charset="0"/>
              </a:rPr>
              <a:t>Стилістичний експеримент </a:t>
            </a:r>
          </a:p>
          <a:p>
            <a:r>
              <a:rPr lang="uk-UA" sz="3600" dirty="0">
                <a:latin typeface="Monotype Corsiva" pitchFamily="66" charset="0"/>
              </a:rPr>
              <a:t>Перебудуйте  прості  ускладнені  речення на  складнопідрядні. Справжні  імена  та прізвища  письменників  змінюйте  на творчі  псевдоніми . Накресліть  схеми складних речень ,  визначте  тип підрядних   частин </a:t>
            </a:r>
            <a:r>
              <a:rPr lang="uk-UA" dirty="0"/>
              <a:t>. </a:t>
            </a:r>
            <a:endParaRPr lang="ru-RU" dirty="0"/>
          </a:p>
        </p:txBody>
      </p:sp>
      <p:pic>
        <p:nvPicPr>
          <p:cNvPr id="7170" name="Picture 2" descr="салатовая гербера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718367"/>
            <a:ext cx="3214710" cy="313963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475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538" y="214290"/>
            <a:ext cx="78581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latin typeface="Monotype Corsiva" pitchFamily="66" charset="0"/>
              </a:rPr>
              <a:t>1 </a:t>
            </a:r>
            <a:r>
              <a:rPr lang="uk-UA" sz="2800" dirty="0">
                <a:latin typeface="Monotype Corsiva" pitchFamily="66" charset="0"/>
              </a:rPr>
              <a:t>Творчість  Марії  Вілінської , названої  Тарасом Шевченком  своєю  донькою , підкорила  серця  багатьох читачів .</a:t>
            </a:r>
          </a:p>
          <a:p>
            <a:r>
              <a:rPr lang="uk-UA" sz="2800" b="1" dirty="0">
                <a:latin typeface="Monotype Corsiva" pitchFamily="66" charset="0"/>
              </a:rPr>
              <a:t>2</a:t>
            </a:r>
            <a:r>
              <a:rPr lang="uk-UA" sz="2800" dirty="0">
                <a:latin typeface="Monotype Corsiva" pitchFamily="66" charset="0"/>
              </a:rPr>
              <a:t> Будучи  ще зовсім малим , Іван  </a:t>
            </a:r>
            <a:r>
              <a:rPr lang="uk-UA" sz="2800" dirty="0" err="1">
                <a:latin typeface="Monotype Corsiva" pitchFamily="66" charset="0"/>
              </a:rPr>
              <a:t>Лозов’ягін</a:t>
            </a:r>
            <a:r>
              <a:rPr lang="uk-UA" sz="2800" dirty="0">
                <a:latin typeface="Monotype Corsiva" pitchFamily="66" charset="0"/>
              </a:rPr>
              <a:t>  став свідком  жахливої  розправи  радянської  влади  над  його сивочолим  дідом .</a:t>
            </a:r>
          </a:p>
          <a:p>
            <a:r>
              <a:rPr lang="uk-UA" sz="2800" b="1" dirty="0">
                <a:latin typeface="Monotype Corsiva" pitchFamily="66" charset="0"/>
              </a:rPr>
              <a:t>3</a:t>
            </a:r>
            <a:r>
              <a:rPr lang="uk-UA" sz="2800" dirty="0">
                <a:latin typeface="Monotype Corsiva" pitchFamily="66" charset="0"/>
              </a:rPr>
              <a:t> Іван  Тобілевич  вважав , що  душа, переповнена  добром , ніколи  не  зачерствіє .</a:t>
            </a:r>
          </a:p>
          <a:p>
            <a:r>
              <a:rPr lang="uk-UA" sz="2800" b="1" dirty="0">
                <a:latin typeface="Monotype Corsiva" pitchFamily="66" charset="0"/>
              </a:rPr>
              <a:t>4 </a:t>
            </a:r>
            <a:r>
              <a:rPr lang="uk-UA" sz="2800" dirty="0">
                <a:latin typeface="Monotype Corsiva" pitchFamily="66" charset="0"/>
              </a:rPr>
              <a:t>Герой  Миколи  </a:t>
            </a:r>
            <a:r>
              <a:rPr lang="uk-UA" sz="2800" dirty="0" err="1">
                <a:latin typeface="Monotype Corsiva" pitchFamily="66" charset="0"/>
              </a:rPr>
              <a:t>Фітільова</a:t>
            </a:r>
            <a:r>
              <a:rPr lang="uk-UA" sz="2800" dirty="0">
                <a:latin typeface="Monotype Corsiva" pitchFamily="66" charset="0"/>
              </a:rPr>
              <a:t> , поставлений  перед неминучим  вибором  між  синівським  і  революційними обов’язком , робить  фатальний  вибір .</a:t>
            </a:r>
          </a:p>
          <a:p>
            <a:r>
              <a:rPr lang="uk-UA" sz="2800" b="1" dirty="0">
                <a:latin typeface="Monotype Corsiva" pitchFamily="66" charset="0"/>
              </a:rPr>
              <a:t>5</a:t>
            </a:r>
            <a:r>
              <a:rPr lang="ru-RU" sz="2800" dirty="0">
                <a:latin typeface="Monotype Corsiva" pitchFamily="66" charset="0"/>
              </a:rPr>
              <a:t> </a:t>
            </a:r>
            <a:r>
              <a:rPr lang="ru-RU" sz="2800" dirty="0" err="1">
                <a:latin typeface="Monotype Corsiva" pitchFamily="66" charset="0"/>
              </a:rPr>
              <a:t>Брати</a:t>
            </a:r>
            <a:r>
              <a:rPr lang="ru-RU" sz="2800" dirty="0">
                <a:latin typeface="Monotype Corsiva" pitchFamily="66" charset="0"/>
              </a:rPr>
              <a:t>   </a:t>
            </a:r>
            <a:r>
              <a:rPr lang="ru-RU" sz="2800" dirty="0" err="1">
                <a:latin typeface="Monotype Corsiva" pitchFamily="66" charset="0"/>
              </a:rPr>
              <a:t>Рудченки</a:t>
            </a:r>
            <a:r>
              <a:rPr lang="ru-RU" sz="2800" dirty="0">
                <a:latin typeface="Monotype Corsiva" pitchFamily="66" charset="0"/>
              </a:rPr>
              <a:t> ,  </a:t>
            </a:r>
            <a:r>
              <a:rPr lang="ru-RU" sz="2800" dirty="0" err="1">
                <a:latin typeface="Monotype Corsiva" pitchFamily="66" charset="0"/>
              </a:rPr>
              <a:t>перебуваючи</a:t>
            </a:r>
            <a:r>
              <a:rPr lang="ru-RU" sz="2800" dirty="0">
                <a:latin typeface="Monotype Corsiva" pitchFamily="66" charset="0"/>
              </a:rPr>
              <a:t>  далеко  один  </a:t>
            </a:r>
            <a:r>
              <a:rPr lang="ru-RU" sz="2800" dirty="0" err="1">
                <a:latin typeface="Monotype Corsiva" pitchFamily="66" charset="0"/>
              </a:rPr>
              <a:t>від</a:t>
            </a:r>
            <a:r>
              <a:rPr lang="ru-RU" sz="2800" dirty="0">
                <a:latin typeface="Monotype Corsiva" pitchFamily="66" charset="0"/>
              </a:rPr>
              <a:t> одного , створили  один  </a:t>
            </a:r>
            <a:r>
              <a:rPr lang="ru-RU" sz="2800" dirty="0" err="1">
                <a:latin typeface="Monotype Corsiva" pitchFamily="66" charset="0"/>
              </a:rPr>
              <a:t>із</a:t>
            </a:r>
            <a:r>
              <a:rPr lang="ru-RU" sz="2800" dirty="0">
                <a:latin typeface="Monotype Corsiva" pitchFamily="66" charset="0"/>
              </a:rPr>
              <a:t>  </a:t>
            </a:r>
            <a:r>
              <a:rPr lang="ru-RU" sz="2800" dirty="0" err="1">
                <a:latin typeface="Monotype Corsiva" pitchFamily="66" charset="0"/>
              </a:rPr>
              <a:t>накращих</a:t>
            </a:r>
            <a:r>
              <a:rPr lang="ru-RU" sz="2800" dirty="0">
                <a:latin typeface="Monotype Corsiva" pitchFamily="66" charset="0"/>
              </a:rPr>
              <a:t>   </a:t>
            </a:r>
            <a:r>
              <a:rPr lang="ru-RU" sz="2800" dirty="0" err="1">
                <a:latin typeface="Monotype Corsiva" pitchFamily="66" charset="0"/>
              </a:rPr>
              <a:t>зразків</a:t>
            </a:r>
            <a:r>
              <a:rPr lang="ru-RU" sz="2800" dirty="0">
                <a:latin typeface="Monotype Corsiva" pitchFamily="66" charset="0"/>
              </a:rPr>
              <a:t>  </a:t>
            </a:r>
            <a:r>
              <a:rPr lang="ru-RU" sz="2800" dirty="0" err="1">
                <a:latin typeface="Monotype Corsiva" pitchFamily="66" charset="0"/>
              </a:rPr>
              <a:t>українсько</a:t>
            </a:r>
            <a:r>
              <a:rPr lang="ru-RU" sz="2800" dirty="0">
                <a:latin typeface="Monotype Corsiva" pitchFamily="66" charset="0"/>
              </a:rPr>
              <a:t> </a:t>
            </a:r>
            <a:r>
              <a:rPr lang="ru-RU" sz="2800" dirty="0" err="1">
                <a:latin typeface="Monotype Corsiva" pitchFamily="66" charset="0"/>
              </a:rPr>
              <a:t>ї</a:t>
            </a:r>
            <a:r>
              <a:rPr lang="ru-RU" sz="2800" dirty="0">
                <a:latin typeface="Monotype Corsiva" pitchFamily="66" charset="0"/>
              </a:rPr>
              <a:t>  </a:t>
            </a:r>
            <a:r>
              <a:rPr lang="ru-RU" sz="2800" dirty="0" err="1">
                <a:latin typeface="Monotype Corsiva" pitchFamily="66" charset="0"/>
              </a:rPr>
              <a:t>художньої</a:t>
            </a:r>
            <a:r>
              <a:rPr lang="ru-RU" sz="2800" dirty="0">
                <a:latin typeface="Monotype Corsiva" pitchFamily="66" charset="0"/>
              </a:rPr>
              <a:t>   </a:t>
            </a:r>
            <a:r>
              <a:rPr lang="ru-RU" sz="2800" dirty="0" err="1">
                <a:latin typeface="Monotype Corsiva" pitchFamily="66" charset="0"/>
              </a:rPr>
              <a:t>прози</a:t>
            </a:r>
            <a:r>
              <a:rPr lang="ru-RU" sz="2800" dirty="0">
                <a:latin typeface="Monotype Corsiva" pitchFamily="66" charset="0"/>
              </a:rPr>
              <a:t> </a:t>
            </a:r>
            <a:endParaRPr lang="uk-UA" sz="28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475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596" y="571480"/>
            <a:ext cx="828680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latin typeface="Monotype Corsiva" pitchFamily="66" charset="0"/>
              </a:rPr>
              <a:t>                      Тестові завдання </a:t>
            </a:r>
          </a:p>
          <a:p>
            <a:r>
              <a:rPr lang="uk-UA" sz="2800" dirty="0">
                <a:latin typeface="Monotype Corsiva" pitchFamily="66" charset="0"/>
              </a:rPr>
              <a:t>1 Обставинне часу           А . Куди голова задумає , туди ноги</a:t>
            </a:r>
          </a:p>
          <a:p>
            <a:r>
              <a:rPr lang="uk-UA" sz="2800" dirty="0">
                <a:latin typeface="Monotype Corsiva" pitchFamily="66" charset="0"/>
              </a:rPr>
              <a:t>                                                  понесуть         </a:t>
            </a:r>
          </a:p>
          <a:p>
            <a:r>
              <a:rPr lang="uk-UA" sz="2800" dirty="0">
                <a:latin typeface="Monotype Corsiva" pitchFamily="66" charset="0"/>
              </a:rPr>
              <a:t>2 Обставинне умови       Б. Держімося землі , бо земля  </a:t>
            </a:r>
          </a:p>
          <a:p>
            <a:r>
              <a:rPr lang="uk-UA" sz="2800" dirty="0">
                <a:latin typeface="Monotype Corsiva" pitchFamily="66" charset="0"/>
              </a:rPr>
              <a:t>                                               держить нас  </a:t>
            </a:r>
          </a:p>
          <a:p>
            <a:r>
              <a:rPr lang="uk-UA" sz="2800" dirty="0">
                <a:latin typeface="Monotype Corsiva" pitchFamily="66" charset="0"/>
              </a:rPr>
              <a:t> 3 Обставинне місця        В. Що темніша ніч, тим яскравіші</a:t>
            </a:r>
          </a:p>
          <a:p>
            <a:r>
              <a:rPr lang="uk-UA" sz="2800" dirty="0">
                <a:latin typeface="Monotype Corsiva" pitchFamily="66" charset="0"/>
              </a:rPr>
              <a:t>                                                в ній маяки </a:t>
            </a:r>
          </a:p>
          <a:p>
            <a:r>
              <a:rPr lang="uk-UA" sz="2800" dirty="0">
                <a:latin typeface="Monotype Corsiva" pitchFamily="66" charset="0"/>
              </a:rPr>
              <a:t>4 Обставинне причини   Г. Завітай навесні , коли синя</a:t>
            </a:r>
          </a:p>
          <a:p>
            <a:r>
              <a:rPr lang="uk-UA" sz="2800" dirty="0">
                <a:latin typeface="Monotype Corsiva" pitchFamily="66" charset="0"/>
              </a:rPr>
              <a:t>                                               фіалка  в  чисте  небо  погляне </a:t>
            </a:r>
          </a:p>
          <a:p>
            <a:r>
              <a:rPr lang="uk-UA" sz="2800" dirty="0">
                <a:latin typeface="Monotype Corsiva" pitchFamily="66" charset="0"/>
              </a:rPr>
              <a:t>                                                здивованим  оком</a:t>
            </a:r>
          </a:p>
          <a:p>
            <a:r>
              <a:rPr lang="uk-UA" sz="2800" dirty="0">
                <a:latin typeface="Monotype Corsiva" pitchFamily="66" charset="0"/>
              </a:rPr>
              <a:t>                                              Д. Якби  сам  був білий ,  то не</a:t>
            </a:r>
          </a:p>
          <a:p>
            <a:r>
              <a:rPr lang="uk-UA" sz="2800" dirty="0">
                <a:latin typeface="Monotype Corsiva" pitchFamily="66" charset="0"/>
              </a:rPr>
              <a:t>                                                чорнив   другого                 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638</Words>
  <Application>Microsoft Office PowerPoint</Application>
  <PresentationFormat>Екран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Monotype Corsiva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Елена Зайцева</cp:lastModifiedBy>
  <cp:revision>20</cp:revision>
  <dcterms:created xsi:type="dcterms:W3CDTF">2018-03-07T09:52:50Z</dcterms:created>
  <dcterms:modified xsi:type="dcterms:W3CDTF">2025-01-14T04:46:42Z</dcterms:modified>
</cp:coreProperties>
</file>