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8F4"/>
    <a:srgbClr val="FCC0F6"/>
    <a:srgbClr val="9D1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EE4EF698-546C-46D0-90E8-D021DDD7800B}"/>
    <pc:docChg chg="modSld sldOrd">
      <pc:chgData name="Елена Зайцева" userId="e4c7a7f2c879dab9" providerId="LiveId" clId="{EE4EF698-546C-46D0-90E8-D021DDD7800B}" dt="2024-10-08T09:19:26.656" v="77" actId="6549"/>
      <pc:docMkLst>
        <pc:docMk/>
      </pc:docMkLst>
      <pc:sldChg chg="modSp mod">
        <pc:chgData name="Елена Зайцева" userId="e4c7a7f2c879dab9" providerId="LiveId" clId="{EE4EF698-546C-46D0-90E8-D021DDD7800B}" dt="2024-10-08T09:16:15.666" v="24" actId="20577"/>
        <pc:sldMkLst>
          <pc:docMk/>
          <pc:sldMk cId="0" sldId="256"/>
        </pc:sldMkLst>
        <pc:spChg chg="mod">
          <ac:chgData name="Елена Зайцева" userId="e4c7a7f2c879dab9" providerId="LiveId" clId="{EE4EF698-546C-46D0-90E8-D021DDD7800B}" dt="2024-10-08T09:16:15.666" v="24" actId="20577"/>
          <ac:spMkLst>
            <pc:docMk/>
            <pc:sldMk cId="0" sldId="256"/>
            <ac:spMk id="4" creationId="{00000000-0000-0000-0000-000000000000}"/>
          </ac:spMkLst>
        </pc:spChg>
      </pc:sldChg>
      <pc:sldChg chg="modSp mod">
        <pc:chgData name="Елена Зайцева" userId="e4c7a7f2c879dab9" providerId="LiveId" clId="{EE4EF698-546C-46D0-90E8-D021DDD7800B}" dt="2024-10-08T09:18:16.754" v="42" actId="20577"/>
        <pc:sldMkLst>
          <pc:docMk/>
          <pc:sldMk cId="0" sldId="262"/>
        </pc:sldMkLst>
        <pc:spChg chg="mod">
          <ac:chgData name="Елена Зайцева" userId="e4c7a7f2c879dab9" providerId="LiveId" clId="{EE4EF698-546C-46D0-90E8-D021DDD7800B}" dt="2024-10-08T09:18:16.754" v="42" actId="20577"/>
          <ac:spMkLst>
            <pc:docMk/>
            <pc:sldMk cId="0" sldId="262"/>
            <ac:spMk id="6" creationId="{00000000-0000-0000-0000-000000000000}"/>
          </ac:spMkLst>
        </pc:spChg>
      </pc:sldChg>
      <pc:sldChg chg="ord">
        <pc:chgData name="Елена Зайцева" userId="e4c7a7f2c879dab9" providerId="LiveId" clId="{EE4EF698-546C-46D0-90E8-D021DDD7800B}" dt="2024-10-08T09:18:43.981" v="44"/>
        <pc:sldMkLst>
          <pc:docMk/>
          <pc:sldMk cId="0" sldId="264"/>
        </pc:sldMkLst>
      </pc:sldChg>
      <pc:sldChg chg="modSp mod ord">
        <pc:chgData name="Елена Зайцева" userId="e4c7a7f2c879dab9" providerId="LiveId" clId="{EE4EF698-546C-46D0-90E8-D021DDD7800B}" dt="2024-10-08T09:19:26.656" v="77" actId="6549"/>
        <pc:sldMkLst>
          <pc:docMk/>
          <pc:sldMk cId="0" sldId="265"/>
        </pc:sldMkLst>
        <pc:spChg chg="mod">
          <ac:chgData name="Елена Зайцева" userId="e4c7a7f2c879dab9" providerId="LiveId" clId="{EE4EF698-546C-46D0-90E8-D021DDD7800B}" dt="2024-10-08T09:19:26.656" v="77" actId="6549"/>
          <ac:spMkLst>
            <pc:docMk/>
            <pc:sldMk cId="0" sldId="265"/>
            <ac:spMk id="6" creationId="{00000000-0000-0000-0000-000000000000}"/>
          </ac:spMkLst>
        </pc:spChg>
      </pc:sldChg>
      <pc:sldChg chg="ord">
        <pc:chgData name="Елена Зайцева" userId="e4c7a7f2c879dab9" providerId="LiveId" clId="{EE4EF698-546C-46D0-90E8-D021DDD7800B}" dt="2024-10-08T09:18:55.428" v="48"/>
        <pc:sldMkLst>
          <pc:docMk/>
          <pc:sldMk cId="0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  <a:latin typeface="Abadi" panose="020B0604020202020204" pitchFamily="34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latin typeface="Abadi" panose="020B0604020202020204" pitchFamily="34" charset="0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Abadi" panose="020B0604020202020204" pitchFamily="34" charset="0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  <a:latin typeface="Abadi" panose="020B0604020202020204" pitchFamily="34" charset="0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latin typeface="Abadi" panose="020B0604020202020204" pitchFamily="34" charset="0"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>
                <a:latin typeface="Abadi" panose="020B0604020202020204" pitchFamily="34" charset="0"/>
              </a:defRPr>
            </a:lvl1pPr>
          </a:lstStyle>
          <a:p>
            <a:pPr marL="0" lvl="0"/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Abadi" panose="020B0604020202020204" pitchFamily="34" charset="0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D8F4"/>
            </a:gs>
            <a:gs pos="100000">
              <a:srgbClr val="9D10A4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>
                <a:latin typeface="Abadi" panose="020B0604020202020204" pitchFamily="34" charset="0"/>
              </a:rPr>
              <a:t>10/8/2024</a:t>
            </a:fld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>
              <a:latin typeface="Abadi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>
                <a:latin typeface="Abadi" panose="020B0604020202020204" pitchFamily="34" charset="0"/>
              </a:rPr>
              <a:t>‹№›</a:t>
            </a:fld>
            <a:endParaRPr lang="en-US" dirty="0">
              <a:latin typeface="Abadi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862093" y="846435"/>
            <a:ext cx="10847307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i="1" cap="none" spc="0" dirty="0">
                <a:ln w="0"/>
                <a:solidFill>
                  <a:schemeClr val="accent5">
                    <a:lumMod val="50000"/>
                  </a:schemeClr>
                </a:solidFill>
              </a:rPr>
              <a:t>08.10.2024</a:t>
            </a:r>
          </a:p>
          <a:p>
            <a:pPr algn="ctr"/>
            <a:r>
              <a:rPr lang="uk-UA" sz="4400" b="1" i="1" dirty="0">
                <a:ln w="0"/>
                <a:solidFill>
                  <a:schemeClr val="accent5">
                    <a:lumMod val="50000"/>
                  </a:schemeClr>
                </a:solidFill>
              </a:rPr>
              <a:t>Класна робота</a:t>
            </a:r>
          </a:p>
          <a:p>
            <a:pPr algn="ctr"/>
            <a:r>
              <a:rPr lang="uk-UA" sz="4400" b="1" i="1" cap="none" spc="0" dirty="0">
                <a:ln w="0"/>
                <a:solidFill>
                  <a:schemeClr val="accent5">
                    <a:lumMod val="50000"/>
                  </a:schemeClr>
                </a:solidFill>
              </a:rPr>
              <a:t>Євген Плужник – один із </a:t>
            </a:r>
          </a:p>
          <a:p>
            <a:pPr algn="ctr"/>
            <a:r>
              <a:rPr lang="uk-UA" sz="4400" b="1" i="1" cap="none" spc="0" dirty="0">
                <a:ln w="0"/>
                <a:solidFill>
                  <a:schemeClr val="accent5">
                    <a:lumMod val="50000"/>
                  </a:schemeClr>
                </a:solidFill>
              </a:rPr>
              <a:t>провідних поетів «розстріляного </a:t>
            </a:r>
          </a:p>
          <a:p>
            <a:pPr algn="ctr"/>
            <a:r>
              <a:rPr lang="uk-UA" sz="4400" b="1" i="1" cap="none" spc="0" dirty="0">
                <a:ln w="0"/>
                <a:solidFill>
                  <a:schemeClr val="accent5">
                    <a:lumMod val="50000"/>
                  </a:schemeClr>
                </a:solidFill>
              </a:rPr>
              <a:t>відродження». Його творча біографія, </a:t>
            </a:r>
            <a:r>
              <a:rPr lang="uk-UA" sz="4400" b="1" i="1" dirty="0">
                <a:ln w="0"/>
                <a:solidFill>
                  <a:schemeClr val="accent5">
                    <a:lumMod val="50000"/>
                  </a:schemeClr>
                </a:solidFill>
              </a:rPr>
              <a:t>трагічна доля. </a:t>
            </a:r>
          </a:p>
          <a:p>
            <a:pPr algn="ctr"/>
            <a:r>
              <a:rPr lang="uk-UA" sz="4400" b="1" i="1" dirty="0">
                <a:ln w="0"/>
                <a:solidFill>
                  <a:schemeClr val="accent5">
                    <a:lumMod val="50000"/>
                  </a:schemeClr>
                </a:solidFill>
              </a:rPr>
              <a:t>«Вчись у природи творчого спокою», </a:t>
            </a:r>
          </a:p>
          <a:p>
            <a:pPr algn="ctr"/>
            <a:r>
              <a:rPr lang="uk-UA" sz="4400" b="1" i="1" cap="none" spc="0" dirty="0">
                <a:ln w="0"/>
                <a:solidFill>
                  <a:schemeClr val="accent5">
                    <a:lumMod val="50000"/>
                  </a:schemeClr>
                </a:solidFill>
              </a:rPr>
              <a:t>«Ніч… А чо</a:t>
            </a:r>
            <a:r>
              <a:rPr lang="uk-UA" sz="4400" b="1" i="1" dirty="0">
                <a:ln w="0"/>
                <a:solidFill>
                  <a:schemeClr val="accent5">
                    <a:lumMod val="50000"/>
                  </a:schemeClr>
                </a:solidFill>
              </a:rPr>
              <a:t>вен – як срібний птах!..»</a:t>
            </a:r>
            <a:endParaRPr lang="en-US" sz="4400" b="1" i="1" cap="none" spc="0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мещающее содержимое 5"/>
          <p:cNvSpPr>
            <a:spLocks noGrp="1"/>
          </p:cNvSpPr>
          <p:nvPr>
            <p:ph idx="1"/>
          </p:nvPr>
        </p:nvSpPr>
        <p:spPr>
          <a:xfrm>
            <a:off x="541655" y="523875"/>
            <a:ext cx="9700260" cy="5146040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400" i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Рік</a:t>
            </a:r>
            <a:r>
              <a:rPr lang="ru-RU" altLang="en-US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i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написання</a:t>
            </a:r>
            <a:r>
              <a:rPr lang="uk-UA" altLang="ru-RU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ru-RU" alt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1933</a:t>
            </a:r>
          </a:p>
          <a:p>
            <a:pPr marL="0" indent="0">
              <a:buNone/>
            </a:pPr>
            <a:r>
              <a:rPr lang="ru-RU" altLang="en-US" sz="2400" i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Рід</a:t>
            </a:r>
            <a:r>
              <a:rPr lang="ru-RU" altLang="en-US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i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літератури</a:t>
            </a:r>
            <a:r>
              <a:rPr lang="uk-UA" altLang="ru-RU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uk-UA" alt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л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ірика</a:t>
            </a:r>
            <a:r>
              <a:rPr lang="uk-UA" alt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філософсько-пейзажна</a:t>
            </a:r>
            <a:r>
              <a:rPr lang="uk-UA" alt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ru-RU" altLang="en-US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altLang="en-US" sz="2400" i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Напрям</a:t>
            </a:r>
            <a:r>
              <a:rPr lang="uk-UA" altLang="ru-RU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ru-RU" alt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романтизм</a:t>
            </a:r>
          </a:p>
          <a:p>
            <a:pPr marL="0" indent="0">
              <a:buNone/>
            </a:pPr>
            <a:r>
              <a:rPr lang="ru-RU" altLang="en-US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Тема</a:t>
            </a:r>
            <a:r>
              <a:rPr lang="uk-UA" altLang="ru-RU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ru-RU" altLang="en-US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зображення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чарівної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картини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місячної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ночі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над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рікою</a:t>
            </a:r>
            <a:r>
              <a:rPr lang="uk-UA" alt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altLang="en-US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altLang="ru-RU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Головна думка</a:t>
            </a:r>
            <a:r>
              <a:rPr lang="uk-UA" altLang="ru-RU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ru-RU" altLang="en-US" sz="2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висвітлення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гармонійного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поєднання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різних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вимірів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граней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буття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altLang="en-US" sz="24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мікрокосму</a:t>
            </a:r>
            <a:r>
              <a:rPr lang="ru-RU" alt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макрокосму.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5490" y="384810"/>
            <a:ext cx="990917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uk-UA" altLang="ru-RU" sz="3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Аналіз поезії “Ніч... А човен - як срібний птах!..”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мещающее содержимое 5"/>
          <p:cNvSpPr>
            <a:spLocks noGrp="1"/>
          </p:cNvSpPr>
          <p:nvPr>
            <p:ph idx="1"/>
          </p:nvPr>
        </p:nvSpPr>
        <p:spPr>
          <a:xfrm>
            <a:off x="541655" y="523875"/>
            <a:ext cx="9700260" cy="5146040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Віршовий розмір</a:t>
            </a:r>
            <a:r>
              <a:rPr lang="uk-UA" altLang="ru-RU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ямб</a:t>
            </a:r>
          </a:p>
          <a:p>
            <a:pPr marL="0" indent="0">
              <a:buNone/>
            </a:pPr>
            <a:r>
              <a:rPr lang="uk-UA" altLang="ru-RU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Р</a:t>
            </a: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имування</a:t>
            </a:r>
            <a:r>
              <a:rPr lang="uk-UA" altLang="ru-RU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перехресне</a:t>
            </a:r>
            <a:endParaRPr lang="ru-RU" altLang="en-US" sz="240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Художні засоби</a:t>
            </a:r>
            <a:r>
              <a:rPr lang="uk-UA" altLang="ru-RU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риторичне звертання</a:t>
            </a:r>
            <a:r>
              <a:rPr lang="uk-UA" altLang="ru-RU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Не спіши, не лети по сяйних світах, Мій малий ненадійний човне!; О, який же прекрасний ти, Світе єдиний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); </a:t>
            </a:r>
            <a:r>
              <a:rPr lang="ru-RU" alt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епітети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срібний птах, по сяйних світах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порівняння</a:t>
            </a:r>
            <a:r>
              <a:rPr lang="uk-UA" altLang="ru-RU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човне-як срібний птах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); </a:t>
            </a:r>
            <a:r>
              <a:rPr lang="ru-RU" alt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метафори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горять свiти)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; </a:t>
            </a:r>
            <a:r>
              <a:rPr lang="ru-RU" alt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інверсія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свiте єдиний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риторичні оклики</a:t>
            </a:r>
            <a:r>
              <a:rPr lang="uk-UA" altLang="ru-RU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Образи</a:t>
            </a:r>
            <a:r>
              <a:rPr lang="uk-UA" altLang="ru-RU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-символи</a:t>
            </a: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світ, човен, серце, птах.</a:t>
            </a:r>
          </a:p>
          <a:p>
            <a:pPr marL="0" indent="0">
              <a:buNone/>
            </a:pP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Човен у поезії символізує людську долю, </a:t>
            </a:r>
            <a:r>
              <a:rPr lang="ru-RU" altLang="en-US" sz="2400">
                <a:solidFill>
                  <a:schemeClr val="bg1">
                    <a:lumMod val="95000"/>
                    <a:lumOff val="5000"/>
                  </a:schemeClr>
                </a:solidFill>
              </a:rPr>
              <a:t>що несеться по хвилях життя, передає глибоке зачарування красою свiту</a:t>
            </a:r>
            <a:r>
              <a:rPr lang="uk-UA" altLang="ru-RU" sz="240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altLang="en-US" sz="240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ru-RU" altLang="en-US" sz="240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8012" y="266700"/>
            <a:ext cx="7697788" cy="5875867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Народився у слободі </a:t>
            </a:r>
            <a:r>
              <a:rPr lang="uk-UA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Кантемирівка на Воронежчині. </a:t>
            </a:r>
          </a:p>
          <a:p>
            <a:pPr marL="0" indent="0" algn="l">
              <a:buNone/>
            </a:pPr>
            <a:r>
              <a:rPr lang="uk-UA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Деякий час у</a:t>
            </a: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чився у Воронезькій гімназії, пізніше — у Ростові-на-Дону, Боброві. 1918 року родина переїздить на Полтавщину, де Є. Плужник працює вчителем мови та літератури.</a:t>
            </a:r>
          </a:p>
          <a:p>
            <a:pPr marL="0" indent="0" algn="l">
              <a:buNone/>
            </a:pP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 1920 року навчався у Київському зоотехнічному інституті, в якому працював чоловік його сестри; навчання покинув, щоб стати актором. З 1921 року поет навчався у Київському музично-драматичному інституті імені Миколи Лисенка. Попри успіхи в інституті він змушений покинути навчання через туберкульоз. З 1924 року стає активним учасником організації «Ланка».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317" y="550333"/>
            <a:ext cx="3139533" cy="4148669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8932301" y="4885035"/>
            <a:ext cx="2651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Євген Павлович</a:t>
            </a:r>
          </a:p>
          <a:p>
            <a:pPr algn="ctr"/>
            <a:r>
              <a:rPr lang="uk-UA" sz="2400" b="1" i="1" cap="none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Плужник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526155" y="274320"/>
            <a:ext cx="8534400" cy="6145530"/>
          </a:xfrm>
        </p:spPr>
        <p:txBody>
          <a:bodyPr/>
          <a:lstStyle/>
          <a:p>
            <a:pPr marL="0" indent="0" algn="l">
              <a:buNone/>
            </a:pPr>
            <a:r>
              <a:rPr lang="uk-UA" sz="2400" dirty="0">
                <a:solidFill>
                  <a:srgbClr val="202122"/>
                </a:solidFill>
                <a:latin typeface="Arial" panose="020B0604020202020204" pitchFamily="34" charset="0"/>
                <a:sym typeface="+mn-ea"/>
              </a:rPr>
              <a:t>У 1926 році хвороба загострилася, однак поет вижив. Лікування проходив у Ворзелі. З 1923 року Євген працював у редакціях перекладачем, а вечорами продовжував самоосвіту й писав вірші.</a:t>
            </a:r>
            <a:endParaRPr lang="uk-UA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uk-UA" sz="2400" dirty="0">
                <a:solidFill>
                  <a:srgbClr val="202122"/>
                </a:solidFill>
                <a:latin typeface="Arial" panose="020B0604020202020204" pitchFamily="34" charset="0"/>
                <a:sym typeface="+mn-ea"/>
              </a:rPr>
              <a:t>4 грудня 1934 року заарештований НКВС. Звинувачений у належності до націоналістичної терористичної організації. У березні 1935 року виїзною Військовою колегією Верховного суду разом з іншими митцями засуджений до розстрілу. Згодом вирок змінено на довготривале табірне ув'язнення на Соловках,  де він помер від туберкульозу. Його останніми словами була фраза «Я </a:t>
            </a:r>
            <a:r>
              <a:rPr lang="uk-UA" sz="2400" dirty="0" err="1">
                <a:solidFill>
                  <a:srgbClr val="202122"/>
                </a:solidFill>
                <a:latin typeface="Arial" panose="020B0604020202020204" pitchFamily="34" charset="0"/>
                <a:sym typeface="+mn-ea"/>
              </a:rPr>
              <a:t>вмиюся</a:t>
            </a:r>
            <a:r>
              <a:rPr lang="uk-UA" sz="2400" dirty="0">
                <a:solidFill>
                  <a:srgbClr val="202122"/>
                </a:solidFill>
                <a:latin typeface="Arial" panose="020B0604020202020204" pitchFamily="34" charset="0"/>
                <a:sym typeface="+mn-ea"/>
              </a:rPr>
              <a:t>, пригадаю Дніпро і вмру». Похований на табірному кладовищі. Могила не </a:t>
            </a:r>
            <a:r>
              <a:rPr lang="uk-UA" sz="2400" dirty="0" err="1">
                <a:solidFill>
                  <a:srgbClr val="202122"/>
                </a:solidFill>
                <a:latin typeface="Arial" panose="020B0604020202020204" pitchFamily="34" charset="0"/>
                <a:sym typeface="+mn-ea"/>
              </a:rPr>
              <a:t>збереглася</a:t>
            </a:r>
            <a:r>
              <a:rPr lang="uk-UA" sz="2400" dirty="0">
                <a:solidFill>
                  <a:srgbClr val="202122"/>
                </a:solidFill>
                <a:latin typeface="Arial" panose="020B0604020202020204" pitchFamily="34" charset="0"/>
                <a:sym typeface="+mn-ea"/>
              </a:rPr>
              <a:t>.</a:t>
            </a:r>
            <a:endParaRPr lang="uk-UA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uk-UA" sz="2400" dirty="0">
                <a:solidFill>
                  <a:srgbClr val="202122"/>
                </a:solidFill>
                <a:latin typeface="Arial" panose="020B0604020202020204" pitchFamily="34" charset="0"/>
                <a:sym typeface="+mn-ea"/>
              </a:rPr>
              <a:t>Реабілітований у серпні 1956 року. Умовна могила — на Байковому кладовищі.</a:t>
            </a:r>
            <a:endParaRPr lang="uk-UA" altLang="en-US" sz="2400" dirty="0">
              <a:solidFill>
                <a:srgbClr val="202122"/>
              </a:solidFill>
              <a:latin typeface="Arial" panose="020B0604020202020204" pitchFamily="34" charset="0"/>
              <a:sym typeface="+mn-ea"/>
            </a:endParaRPr>
          </a:p>
        </p:txBody>
      </p:sp>
      <p:pic>
        <p:nvPicPr>
          <p:cNvPr id="100" name="Изображение 99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Изображение 101"/>
          <p:cNvPicPr/>
          <p:nvPr/>
        </p:nvPicPr>
        <p:blipFill>
          <a:blip r:embed="rId3"/>
          <a:stretch>
            <a:fillRect/>
          </a:stretch>
        </p:blipFill>
        <p:spPr>
          <a:xfrm>
            <a:off x="437515" y="274320"/>
            <a:ext cx="2729865" cy="37731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925" y="331787"/>
            <a:ext cx="2571750" cy="3629025"/>
          </a:xfrm>
          <a:prstGeom prst="rect">
            <a:avLst/>
          </a:prstGeom>
        </p:spPr>
      </p:pic>
      <p:pic>
        <p:nvPicPr>
          <p:cNvPr id="2" name="Замещающее содержимое 1"/>
          <p:cNvPicPr>
            <a:picLocks noGrp="1" noChangeAspect="1"/>
          </p:cNvPicPr>
          <p:nvPr>
            <p:ph idx="1"/>
          </p:nvPr>
        </p:nvPicPr>
        <p:blipFill>
          <a:blip r:embed="rId3"/>
          <a:srcRect t="6306" r="10989"/>
          <a:stretch>
            <a:fillRect/>
          </a:stretch>
        </p:blipFill>
        <p:spPr>
          <a:xfrm>
            <a:off x="7235190" y="331470"/>
            <a:ext cx="2197735" cy="3618230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437515" y="1518285"/>
            <a:ext cx="649732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Велике, щире й взаємне кохання поета до Галини Коваленко, дружини митця, його однодумиці й надійної опори в житті, возвеличено у творчості Є.Плужника. Вона була справжньою красунею, і для тогочасного оточення її вибір був неочікуваним і незрозумілим, адже Євген Плужник був тяжко хворим на туберкульоз. Проте для самої Галини це був цілковито усвідомлений вибір, продиктований велінням серця.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мещающее содержимое 6"/>
          <p:cNvSpPr>
            <a:spLocks noGrp="1"/>
          </p:cNvSpPr>
          <p:nvPr>
            <p:ph idx="1"/>
          </p:nvPr>
        </p:nvSpPr>
        <p:spPr>
          <a:xfrm>
            <a:off x="4389120" y="685800"/>
            <a:ext cx="6817360" cy="4970780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Є.Плужник органічно поєднав класичну традицію з модерними шуканнями, сполучивши елементи експресіонізму та імпресіонізму.</a:t>
            </a:r>
          </a:p>
        </p:txBody>
      </p:sp>
      <p:pic>
        <p:nvPicPr>
          <p:cNvPr id="8" name="Замещающее содержимо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30" y="311785"/>
            <a:ext cx="3614420" cy="3438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Замещающее содержимое 10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8630" y="1965960"/>
            <a:ext cx="4029075" cy="25025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Замещающее содержимое 8"/>
          <p:cNvSpPr>
            <a:spLocks noGrp="1"/>
          </p:cNvSpPr>
          <p:nvPr>
            <p:ph sz="half" idx="2"/>
          </p:nvPr>
        </p:nvSpPr>
        <p:spPr>
          <a:xfrm>
            <a:off x="5088890" y="1006475"/>
            <a:ext cx="6151245" cy="5334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Вчись у природи творчого спокою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В дні вересневі. Мудро на землі,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Як від озер, порослих осокою,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Кудись на південь линуть журавлі.</a:t>
            </a:r>
          </a:p>
          <a:p>
            <a:pPr marL="0" indent="0" algn="ctr">
              <a:buNone/>
            </a:pPr>
            <a:endParaRPr lang="ru-RU" altLang="en-US" sz="2400" i="1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Вір і наслідуй. Учневі негоже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Не шанувати визнаних взірців,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Бо хто ж твоїй науці допоможе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</a:rPr>
              <a:t>На певний шлях ступити з манівців?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02318" y="429260"/>
            <a:ext cx="8577580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uk-UA" altLang="ru-RU" sz="36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Вчись у природи творчого спокою...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мещающее содержимое 5"/>
          <p:cNvSpPr>
            <a:spLocks noGrp="1"/>
          </p:cNvSpPr>
          <p:nvPr>
            <p:ph idx="1"/>
          </p:nvPr>
        </p:nvSpPr>
        <p:spPr>
          <a:xfrm>
            <a:off x="628650" y="1489710"/>
            <a:ext cx="10610215" cy="462978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400" dirty="0" err="1"/>
              <a:t>Рік</a:t>
            </a:r>
            <a:r>
              <a:rPr lang="ru-RU" altLang="en-US" sz="2400" dirty="0"/>
              <a:t> </a:t>
            </a:r>
            <a:r>
              <a:rPr lang="ru-RU" altLang="en-US" sz="2400" dirty="0" err="1"/>
              <a:t>написання</a:t>
            </a:r>
            <a:r>
              <a:rPr lang="ru-RU" altLang="en-US" sz="2400" dirty="0"/>
              <a:t>: </a:t>
            </a:r>
            <a:r>
              <a:rPr lang="ru-RU" altLang="en-US" sz="2400" b="1" dirty="0"/>
              <a:t>1927</a:t>
            </a:r>
          </a:p>
          <a:p>
            <a:pPr marL="0" indent="0">
              <a:buNone/>
            </a:pPr>
            <a:r>
              <a:rPr lang="ru-RU" altLang="en-US" sz="2400" dirty="0" err="1"/>
              <a:t>Літературний</a:t>
            </a:r>
            <a:r>
              <a:rPr lang="ru-RU" altLang="en-US" sz="2400" dirty="0"/>
              <a:t> </a:t>
            </a:r>
            <a:r>
              <a:rPr lang="ru-RU" altLang="en-US" sz="2400" dirty="0" err="1"/>
              <a:t>рід</a:t>
            </a:r>
            <a:r>
              <a:rPr lang="uk-UA" altLang="ru-RU" sz="2400" dirty="0"/>
              <a:t>:</a:t>
            </a:r>
            <a:r>
              <a:rPr lang="ru-RU" altLang="en-US" sz="2400" dirty="0"/>
              <a:t> </a:t>
            </a:r>
            <a:r>
              <a:rPr lang="ru-RU" altLang="en-US" sz="2400" b="1" dirty="0" err="1"/>
              <a:t>лірика</a:t>
            </a:r>
            <a:r>
              <a:rPr lang="uk-UA" altLang="ru-RU" sz="2400" b="1" dirty="0"/>
              <a:t> (пейзажна)</a:t>
            </a:r>
            <a:endParaRPr lang="ru-RU" altLang="en-US" sz="2400" b="1" dirty="0"/>
          </a:p>
          <a:p>
            <a:pPr marL="0" indent="0">
              <a:buNone/>
            </a:pPr>
            <a:r>
              <a:rPr lang="ru-RU" altLang="en-US" sz="2400" dirty="0"/>
              <a:t>Жанр: </a:t>
            </a:r>
            <a:r>
              <a:rPr lang="ru-RU" altLang="en-US" sz="2400" b="1" dirty="0" err="1"/>
              <a:t>вірш</a:t>
            </a:r>
            <a:endParaRPr lang="ru-RU" altLang="en-US" sz="2400" b="1" dirty="0"/>
          </a:p>
          <a:p>
            <a:pPr marL="0" indent="0">
              <a:buNone/>
            </a:pPr>
            <a:r>
              <a:rPr lang="ru-RU" altLang="en-US" sz="2400" dirty="0" err="1"/>
              <a:t>Напрям</a:t>
            </a:r>
            <a:r>
              <a:rPr lang="uk-UA" altLang="ru-RU" sz="2400" dirty="0"/>
              <a:t>:</a:t>
            </a:r>
            <a:r>
              <a:rPr lang="ru-RU" altLang="en-US" sz="2400" dirty="0"/>
              <a:t> </a:t>
            </a:r>
            <a:r>
              <a:rPr lang="ru-RU" altLang="en-US" sz="2400" b="1" dirty="0" err="1"/>
              <a:t>неокласицизм</a:t>
            </a:r>
            <a:endParaRPr lang="ru-RU" altLang="en-US" sz="2400" b="1" dirty="0"/>
          </a:p>
          <a:p>
            <a:pPr marL="0" indent="0">
              <a:buNone/>
            </a:pPr>
            <a:r>
              <a:rPr lang="ru-RU" altLang="en-US" sz="2400" dirty="0"/>
              <a:t>Тема: </a:t>
            </a:r>
            <a:r>
              <a:rPr lang="uk-UA" altLang="ru-RU" sz="2400" b="1" dirty="0"/>
              <a:t>в</a:t>
            </a:r>
            <a:r>
              <a:rPr lang="ru-RU" altLang="en-US" sz="2400" b="1" dirty="0" err="1"/>
              <a:t>озвеличення</a:t>
            </a:r>
            <a:r>
              <a:rPr lang="ru-RU" altLang="en-US" sz="2400" b="1" dirty="0"/>
              <a:t> </a:t>
            </a:r>
            <a:r>
              <a:rPr lang="ru-RU" altLang="en-US" sz="2400" b="1" dirty="0" err="1"/>
              <a:t>краси</a:t>
            </a:r>
            <a:r>
              <a:rPr lang="ru-RU" altLang="en-US" sz="2400" b="1" dirty="0"/>
              <a:t> </a:t>
            </a:r>
            <a:r>
              <a:rPr lang="ru-RU" altLang="en-US" sz="2400" b="1" dirty="0" err="1"/>
              <a:t>природи</a:t>
            </a:r>
            <a:r>
              <a:rPr lang="ru-RU" altLang="en-US" sz="2400" b="1" dirty="0"/>
              <a:t> і </a:t>
            </a:r>
            <a:r>
              <a:rPr lang="ru-RU" altLang="en-US" sz="2400" b="1" dirty="0" err="1"/>
              <a:t>гармонії</a:t>
            </a:r>
            <a:r>
              <a:rPr lang="ru-RU" altLang="en-US" sz="2400" b="1" dirty="0"/>
              <a:t> </a:t>
            </a:r>
            <a:r>
              <a:rPr lang="ru-RU" altLang="en-US" sz="2400" b="1" dirty="0" err="1"/>
              <a:t>людської</a:t>
            </a:r>
            <a:r>
              <a:rPr lang="ru-RU" altLang="en-US" sz="2400" b="1" dirty="0"/>
              <a:t> </a:t>
            </a:r>
            <a:r>
              <a:rPr lang="ru-RU" altLang="en-US" sz="2400" b="1" dirty="0" err="1"/>
              <a:t>душі</a:t>
            </a:r>
            <a:r>
              <a:rPr lang="ru-RU" altLang="en-US" sz="2400" b="1" dirty="0"/>
              <a:t>, </a:t>
            </a:r>
            <a:r>
              <a:rPr lang="ru-RU" altLang="en-US" sz="2400" b="1" dirty="0" err="1"/>
              <a:t>внутрішньої</a:t>
            </a:r>
            <a:r>
              <a:rPr lang="ru-RU" altLang="en-US" sz="2400" b="1" dirty="0"/>
              <a:t> </a:t>
            </a:r>
            <a:r>
              <a:rPr lang="ru-RU" altLang="en-US" sz="2400" b="1" dirty="0" err="1"/>
              <a:t>урівноваженості</a:t>
            </a:r>
            <a:r>
              <a:rPr lang="ru-RU" altLang="en-US" sz="2400" b="1" dirty="0"/>
              <a:t> і </a:t>
            </a:r>
            <a:r>
              <a:rPr lang="ru-RU" altLang="en-US" sz="2400" b="1" dirty="0" err="1"/>
              <a:t>зрілості</a:t>
            </a:r>
            <a:r>
              <a:rPr lang="ru-RU" altLang="en-US" sz="2400" b="1" dirty="0"/>
              <a:t> </a:t>
            </a:r>
            <a:r>
              <a:rPr lang="ru-RU" altLang="en-US" sz="2400" b="1" dirty="0" err="1"/>
              <a:t>людини</a:t>
            </a:r>
            <a:endParaRPr lang="ru-RU" altLang="en-US" sz="2400" b="1" dirty="0"/>
          </a:p>
          <a:p>
            <a:pPr marL="0" indent="0">
              <a:buNone/>
            </a:pPr>
            <a:r>
              <a:rPr lang="ru-RU" altLang="en-US" sz="2400"/>
              <a:t>Головна думка</a:t>
            </a:r>
            <a:r>
              <a:rPr lang="uk-UA" altLang="ru-RU" sz="2400"/>
              <a:t>: </a:t>
            </a:r>
            <a:r>
              <a:rPr lang="ru-RU" altLang="en-US" sz="2400" dirty="0" err="1"/>
              <a:t>г</a:t>
            </a:r>
            <a:r>
              <a:rPr lang="ru-RU" altLang="en-US" sz="2400" b="1" dirty="0" err="1"/>
              <a:t>армонія</a:t>
            </a:r>
            <a:r>
              <a:rPr lang="ru-RU" altLang="en-US" sz="2400" b="1" dirty="0"/>
              <a:t> </a:t>
            </a:r>
            <a:r>
              <a:rPr lang="ru-RU" altLang="en-US" sz="2400" b="1" dirty="0" err="1"/>
              <a:t>людини</a:t>
            </a:r>
            <a:r>
              <a:rPr lang="ru-RU" altLang="en-US" sz="2400" b="1" dirty="0"/>
              <a:t> й </a:t>
            </a:r>
            <a:r>
              <a:rPr lang="ru-RU" altLang="en-US" sz="2400" b="1" dirty="0" err="1"/>
              <a:t>природи</a:t>
            </a:r>
            <a:r>
              <a:rPr lang="ru-RU" altLang="en-US" sz="2400" b="1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25538" y="291465"/>
            <a:ext cx="901700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uk-UA" altLang="ru-RU" sz="36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Аналіз поезії </a:t>
            </a:r>
          </a:p>
          <a:p>
            <a:pPr algn="ctr"/>
            <a:r>
              <a:rPr lang="uk-UA" altLang="ru-RU" sz="36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“Вчись у природи творчого спокою...”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535940" y="214630"/>
            <a:ext cx="11191875" cy="6088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en-US" sz="2200" i="1">
                <a:solidFill>
                  <a:schemeClr val="bg1">
                    <a:lumMod val="95000"/>
                    <a:lumOff val="5000"/>
                  </a:schemeClr>
                </a:solidFill>
              </a:rPr>
              <a:t>Віршований розмір: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200" b="1">
                <a:solidFill>
                  <a:schemeClr val="bg1">
                    <a:lumMod val="95000"/>
                    <a:lumOff val="5000"/>
                  </a:schemeClr>
                </a:solidFill>
              </a:rPr>
              <a:t>ямб</a:t>
            </a:r>
          </a:p>
          <a:p>
            <a:pPr marL="0" indent="0">
              <a:buNone/>
            </a:pPr>
            <a:r>
              <a:rPr lang="ru-RU" altLang="en-US" sz="2200" i="1">
                <a:solidFill>
                  <a:schemeClr val="bg1">
                    <a:lumMod val="95000"/>
                    <a:lumOff val="5000"/>
                  </a:schemeClr>
                </a:solidFill>
              </a:rPr>
              <a:t>Римування: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altLang="en-US" sz="2200" b="1">
                <a:solidFill>
                  <a:schemeClr val="bg1">
                    <a:lumMod val="95000"/>
                    <a:lumOff val="5000"/>
                  </a:schemeClr>
                </a:solidFill>
              </a:rPr>
              <a:t>перехресне</a:t>
            </a:r>
            <a:endParaRPr lang="ru-RU" altLang="en-US" sz="220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altLang="en-US" sz="2200" i="1">
                <a:solidFill>
                  <a:schemeClr val="bg1">
                    <a:lumMod val="95000"/>
                    <a:lumOff val="5000"/>
                  </a:schemeClr>
                </a:solidFill>
              </a:rPr>
              <a:t>Художні засоби</a:t>
            </a:r>
            <a:r>
              <a:rPr lang="uk-UA" altLang="ru-RU" sz="2200" i="1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uk-UA" altLang="ru-RU" sz="2200" i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епітети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визнаних взірців, творчого спокою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); 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порівняння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як від озер, порослих осокою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); 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інверсія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дні вересневі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); 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риторичні запитання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хто ж твоїй науці допоможе На певний шлях ступити з манівців?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) </a:t>
            </a:r>
          </a:p>
          <a:p>
            <a:pPr marL="0" indent="0">
              <a:buNone/>
            </a:pPr>
            <a:r>
              <a:rPr lang="uk-UA" altLang="ru-RU" sz="2200" i="1">
                <a:solidFill>
                  <a:schemeClr val="bg1">
                    <a:lumMod val="95000"/>
                    <a:lumOff val="5000"/>
                  </a:schemeClr>
                </a:solidFill>
              </a:rPr>
              <a:t>О</a:t>
            </a:r>
            <a:r>
              <a:rPr lang="ru-RU" altLang="en-US" sz="2200" i="1">
                <a:solidFill>
                  <a:schemeClr val="bg1">
                    <a:lumMod val="95000"/>
                    <a:lumOff val="5000"/>
                  </a:schemeClr>
                </a:solidFill>
              </a:rPr>
              <a:t>брази-символи</a:t>
            </a:r>
            <a:r>
              <a:rPr lang="uk-UA" altLang="ru-RU" sz="2200" i="1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endParaRPr lang="ru-RU" altLang="en-US" sz="2200" i="1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журавлі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  <a:sym typeface="+mn-ea"/>
              </a:rPr>
              <a:t>символізують мудрість, адже вони живуть у гармонії з природою, прислухаються до неї.</a:t>
            </a:r>
            <a:endParaRPr lang="ru-RU" altLang="en-US" sz="220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осінь</a:t>
            </a:r>
            <a:r>
              <a:rPr lang="uk-UA" altLang="ru-RU" sz="2200">
                <a:solidFill>
                  <a:schemeClr val="bg1">
                    <a:lumMod val="95000"/>
                    <a:lumOff val="5000"/>
                  </a:schemeClr>
                </a:solidFill>
              </a:rPr>
              <a:t> - в</a:t>
            </a: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елична в пору дозрівання осінь символізує у вірші стан духовної зрілості людини.</a:t>
            </a:r>
          </a:p>
          <a:p>
            <a:pPr marL="0" indent="0">
              <a:buNone/>
            </a:pPr>
            <a:endParaRPr lang="ru-RU" altLang="en-US" sz="220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altLang="en-US" sz="2200">
                <a:solidFill>
                  <a:schemeClr val="bg1">
                    <a:lumMod val="95000"/>
                    <a:lumOff val="5000"/>
                  </a:schemeClr>
                </a:solidFill>
              </a:rPr>
              <a:t>У вірші «Вчись у природи творчого спокою» утверджується філософська думка про те, що взірцем для творчої людини має бути природа. Тільки в її «творчому спокої» все досконале й гармонійне, тому у творі звучить заклик шанувати «визнаний взірець» — природу.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73735" y="1741170"/>
            <a:ext cx="5850255" cy="36150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Ніч... а човен — як срібний птах!..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(Що слова, коли серце повне!)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...Не спіши, не лети по сяйних світах,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Мій малий ненадійний човне!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над нами, й під нами горять світи...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внизу, і вгорі глибини...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О, який же прекрасний ти,</a:t>
            </a:r>
          </a:p>
          <a:p>
            <a:pPr marL="0" indent="0" algn="ctr">
              <a:buNone/>
            </a:pPr>
            <a:r>
              <a:rPr lang="ru-RU" altLang="en-US" sz="2400" i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Світе єдиний!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9565" y="354330"/>
            <a:ext cx="706818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ru-RU" altLang="en-US" sz="3200" b="1" i="1">
                <a:solidFill>
                  <a:schemeClr val="bg1">
                    <a:lumMod val="95000"/>
                    <a:lumOff val="5000"/>
                  </a:schemeClr>
                </a:solidFill>
                <a:sym typeface="+mn-ea"/>
              </a:rPr>
              <a:t>Ніч... а човен — як срібний птах!..</a:t>
            </a:r>
            <a:endParaRPr lang="ru-RU" altLang="en-US" sz="3200" b="1" i="1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3" name="Замещающее содержимое 102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67245" y="1928495"/>
            <a:ext cx="4933950" cy="32404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кибка">
  <a:themeElements>
    <a:clrScheme name="Скибка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кибка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кибка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795</Words>
  <Application>Microsoft Office PowerPoint</Application>
  <PresentationFormat>Широкий екран</PresentationFormat>
  <Paragraphs>63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Abadi</vt:lpstr>
      <vt:lpstr>Arial</vt:lpstr>
      <vt:lpstr>Century Gothic</vt:lpstr>
      <vt:lpstr>Wingdings 3</vt:lpstr>
      <vt:lpstr>Скибка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Ірина</dc:creator>
  <cp:lastModifiedBy>Елена Зайцева</cp:lastModifiedBy>
  <cp:revision>3</cp:revision>
  <dcterms:created xsi:type="dcterms:W3CDTF">2022-09-26T08:19:00Z</dcterms:created>
  <dcterms:modified xsi:type="dcterms:W3CDTF">2024-10-08T09:19:30Z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FB2D345D1E0E488DBC8DE585DB9FDF3D</vt:lpwstr>
  </property>
  <property fmtid="{D5CDD505-2E9C-101B-9397-08002B2CF9AE}" pid="3" name="KSOProductBuildVer">
    <vt:lpwstr>1049-11.2.0.11341</vt:lpwstr>
  </property>
</Properties>
</file>