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sldIdLst>
    <p:sldId id="297" r:id="rId2"/>
    <p:sldId id="330" r:id="rId3"/>
    <p:sldId id="321" r:id="rId4"/>
    <p:sldId id="322" r:id="rId5"/>
    <p:sldId id="331" r:id="rId6"/>
    <p:sldId id="323" r:id="rId7"/>
    <p:sldId id="282" r:id="rId8"/>
    <p:sldId id="351" r:id="rId9"/>
    <p:sldId id="33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CC"/>
    <a:srgbClr val="FF9999"/>
    <a:srgbClr val="782A69"/>
    <a:srgbClr val="9E388B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0BC97C-8090-4F67-B260-82EF7BF26EFF}" v="1" dt="2025-02-27T07:12:36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94660"/>
  </p:normalViewPr>
  <p:slideViewPr>
    <p:cSldViewPr>
      <p:cViewPr varScale="1">
        <p:scale>
          <a:sx n="52" d="100"/>
          <a:sy n="52" d="100"/>
        </p:scale>
        <p:origin x="172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Зайцева" userId="e4c7a7f2c879dab9" providerId="LiveId" clId="{D50BC97C-8090-4F67-B260-82EF7BF26EFF}"/>
    <pc:docChg chg="delSld modSld">
      <pc:chgData name="Елена Зайцева" userId="e4c7a7f2c879dab9" providerId="LiveId" clId="{D50BC97C-8090-4F67-B260-82EF7BF26EFF}" dt="2025-02-27T07:14:19.981" v="39" actId="2696"/>
      <pc:docMkLst>
        <pc:docMk/>
      </pc:docMkLst>
      <pc:sldChg chg="addSp modSp mod">
        <pc:chgData name="Елена Зайцева" userId="e4c7a7f2c879dab9" providerId="LiveId" clId="{D50BC97C-8090-4F67-B260-82EF7BF26EFF}" dt="2025-02-27T07:13:30.338" v="38" actId="1076"/>
        <pc:sldMkLst>
          <pc:docMk/>
          <pc:sldMk cId="1500208874" sldId="297"/>
        </pc:sldMkLst>
        <pc:spChg chg="add mod">
          <ac:chgData name="Елена Зайцева" userId="e4c7a7f2c879dab9" providerId="LiveId" clId="{D50BC97C-8090-4F67-B260-82EF7BF26EFF}" dt="2025-02-27T07:13:30.338" v="38" actId="1076"/>
          <ac:spMkLst>
            <pc:docMk/>
            <pc:sldMk cId="1500208874" sldId="297"/>
            <ac:spMk id="5" creationId="{809157A3-044C-3C44-6903-1B2B2D68C701}"/>
          </ac:spMkLst>
        </pc:spChg>
        <pc:picChg chg="mod">
          <ac:chgData name="Елена Зайцева" userId="e4c7a7f2c879dab9" providerId="LiveId" clId="{D50BC97C-8090-4F67-B260-82EF7BF26EFF}" dt="2025-02-27T07:12:29.509" v="1" actId="1076"/>
          <ac:picMkLst>
            <pc:docMk/>
            <pc:sldMk cId="1500208874" sldId="297"/>
            <ac:picMk id="3" creationId="{00000000-0000-0000-0000-000000000000}"/>
          </ac:picMkLst>
        </pc:picChg>
        <pc:picChg chg="mod">
          <ac:chgData name="Елена Зайцева" userId="e4c7a7f2c879dab9" providerId="LiveId" clId="{D50BC97C-8090-4F67-B260-82EF7BF26EFF}" dt="2025-02-27T07:12:25.027" v="0" actId="1076"/>
          <ac:picMkLst>
            <pc:docMk/>
            <pc:sldMk cId="1500208874" sldId="297"/>
            <ac:picMk id="4" creationId="{00000000-0000-0000-0000-000000000000}"/>
          </ac:picMkLst>
        </pc:picChg>
      </pc:sldChg>
      <pc:sldChg chg="del">
        <pc:chgData name="Елена Зайцева" userId="e4c7a7f2c879dab9" providerId="LiveId" clId="{D50BC97C-8090-4F67-B260-82EF7BF26EFF}" dt="2025-02-27T07:14:19.981" v="39" actId="2696"/>
        <pc:sldMkLst>
          <pc:docMk/>
          <pc:sldMk cId="3328032080" sldId="35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fld id="{1D3444A9-FA95-4AF9-B10F-765609C90CDA}" type="datetimeFigureOut">
              <a:rPr lang="ru-RU" smtClean="0"/>
              <a:pPr>
                <a:defRPr/>
              </a:pPr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08BDA706-7582-4FCE-8ADF-A1750DF37058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24163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FCB58F-C4B9-4232-9678-7697634AAF5C}" type="datetimeFigureOut">
              <a:rPr lang="ru-RU" smtClean="0"/>
              <a:pPr>
                <a:defRPr/>
              </a:pPr>
              <a:t>27.02.2025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6E962-072B-4093-8F31-79110785BCC4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11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FCB58F-C4B9-4232-9678-7697634AAF5C}" type="datetimeFigureOut">
              <a:rPr lang="ru-RU" smtClean="0"/>
              <a:pPr>
                <a:defRPr/>
              </a:pPr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6E962-072B-4093-8F31-79110785BCC4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748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FCB58F-C4B9-4232-9678-7697634AAF5C}" type="datetimeFigureOut">
              <a:rPr lang="ru-RU" smtClean="0"/>
              <a:pPr>
                <a:defRPr/>
              </a:pPr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6E962-072B-4093-8F31-79110785BCC4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369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FCB58F-C4B9-4232-9678-7697634AAF5C}" type="datetimeFigureOut">
              <a:rPr lang="ru-RU" smtClean="0"/>
              <a:pPr>
                <a:defRPr/>
              </a:pPr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6E962-072B-4093-8F31-79110785BCC4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7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FCB58F-C4B9-4232-9678-7697634AAF5C}" type="datetimeFigureOut">
              <a:rPr lang="ru-RU" smtClean="0"/>
              <a:pPr>
                <a:defRPr/>
              </a:pPr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6E962-072B-4093-8F31-79110785BCC4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760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FCB58F-C4B9-4232-9678-7697634AAF5C}" type="datetimeFigureOut">
              <a:rPr lang="ru-RU" smtClean="0"/>
              <a:pPr>
                <a:defRPr/>
              </a:pPr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6E962-072B-4093-8F31-79110785BCC4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649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5E9F3C-9DE0-4881-BE43-60ACC6F50AB5}" type="datetimeFigureOut">
              <a:rPr lang="ru-RU" smtClean="0"/>
              <a:pPr>
                <a:defRPr/>
              </a:pPr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413B3-A2B9-457F-8724-F1C022CBBB61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55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07D333-7D6F-45E5-AE19-201A7CC30B48}" type="datetimeFigureOut">
              <a:rPr lang="ru-RU" smtClean="0"/>
              <a:pPr>
                <a:defRPr/>
              </a:pPr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68518-64C5-4550-A967-130552838257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79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fld id="{08CBDFBC-6672-4E88-975C-F2C4D59105BF}" type="datetimeFigureOut">
              <a:rPr lang="ru-RU" smtClean="0"/>
              <a:pPr>
                <a:defRPr/>
              </a:pPr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F9F7D17D-62E8-42EE-9725-D3F7FA30347E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81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26935-DDF8-41FB-AAF9-1398412FE76E}" type="datetimeFigureOut">
              <a:rPr lang="ru-RU" smtClean="0"/>
              <a:pPr>
                <a:defRPr/>
              </a:pPr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ABA14FFF-D3B7-4D1C-A7E7-0FBA9C5C43E9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1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6CADFC-4C4A-4AF5-961A-AE1F28685314}" type="datetimeFigureOut">
              <a:rPr lang="ru-RU" smtClean="0"/>
              <a:pPr>
                <a:defRPr/>
              </a:pPr>
              <a:t>27.02.2025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82CC1-52B8-45EE-A3FD-CB24ACD87836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70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A92BF7-6CD7-45F3-874B-5601BB77406E}" type="datetimeFigureOut">
              <a:rPr lang="ru-RU" smtClean="0"/>
              <a:pPr>
                <a:defRPr/>
              </a:pPr>
              <a:t>27.02.2025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3D6E6-08A8-4D46-ABF5-6158AA7E716D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80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46C166-05F4-4050-85D5-1EF4AB8CB55E}" type="datetimeFigureOut">
              <a:rPr lang="ru-RU" smtClean="0"/>
              <a:pPr>
                <a:defRPr/>
              </a:pPr>
              <a:t>27.02.2025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C0709-41DA-468D-A7AD-2D295618F5B8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97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A07FE-256E-4BC5-AE01-8EE251550622}" type="datetimeFigureOut">
              <a:rPr lang="ru-RU" smtClean="0"/>
              <a:pPr>
                <a:defRPr/>
              </a:pPr>
              <a:t>27.02.2025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AAA38-BB77-409C-B3D6-94E6923064DC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29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9D85A-4D7C-4217-8C8A-1ABECAA0E931}" type="datetimeFigureOut">
              <a:rPr lang="ru-RU" smtClean="0"/>
              <a:pPr>
                <a:defRPr/>
              </a:pPr>
              <a:t>27.02.2025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E6EE3-C5E0-47D9-A35B-00C363455A18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0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66DB48-B867-4779-895E-41FC30A73030}" type="datetimeFigureOut">
              <a:rPr lang="ru-RU" smtClean="0"/>
              <a:pPr>
                <a:defRPr/>
              </a:pPr>
              <a:t>27.02.2025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28776-EDE0-45E3-B6FF-41928CBB37EA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88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CFCB58F-C4B9-4232-9678-7697634AAF5C}" type="datetimeFigureOut">
              <a:rPr lang="ru-RU" smtClean="0"/>
              <a:pPr>
                <a:defRPr/>
              </a:pPr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8F6E962-072B-4093-8F31-79110785BCC4}" type="slidenum">
              <a:rPr lang="ru-RU" smtClean="0"/>
              <a:pPr>
                <a:defRPr/>
              </a:pPr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42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a/imgres?imgurl=http://biographera.net/biographies/lina_kostenko/lina_kostenko_2.jpg&amp;imgrefurl=http://biographera.net/biography.php?id=107&amp;usg=__Y53vC4d19gGb5PWGCqIu6L6v7yk=&amp;h=286&amp;w=234&amp;sz=81&amp;hl=ru&amp;start=9&amp;zoom=1&amp;tbnid=SPFFyf7SmYFraM:&amp;tbnh=115&amp;tbnw=94&amp;ei=Cu6dTY_ZC8vAswbVpMCqBA&amp;prev=/search?q=%D0%BA%D0%BE%D1%81%D1%82%D0%B5%D0%BD%D0%BA%D0%BE+%D1%84%D0%BE%D1%82%D0%BE&amp;hl=ru&amp;sa=G&amp;biw=1152&amp;bih=682&amp;tbm=isch&amp;prmd=ivns&amp;itbs=1" TargetMode="External"/><Relationship Id="rId13" Type="http://schemas.openxmlformats.org/officeDocument/2006/relationships/hyperlink" Target="http://uk.wikipedia.org/wiki/%D0%A4%D0%B0%D0%B9%D0%BB:%D0%A1%D0%B2%D0%B5%D1%80%D1%81%D1%82%D1%8E%D0%BA_%D0%84.jp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2" Type="http://schemas.openxmlformats.org/officeDocument/2006/relationships/hyperlink" Target="http://uk.wikipedia.org/wiki/%D0%A4%D0%B0%D0%B9%D0%BB:Dzub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ua/imgres?imgurl=http://photo.ukrinform.ua/JPEG/thumbnail/2004/05/52981_200.jpg&amp;imgrefurl=http://photo.ukrinform.ua/ukr/current/photo.php?id=51166&amp;usg=__rdGbAm5hy50c60LJElT2TE2QZx4=&amp;h=200&amp;w=144&amp;sz=22&amp;hl=ru&amp;start=95&amp;zoom=1&amp;tbnid=ScPk6UdVzUEmPM:&amp;tbnh=156&amp;tbnw=111&amp;ei=Ne-dTcKhOIfq4waD6rW3BA&amp;prev=/search?q=%D0%B2%D1%96%D0%BD%D0%B3%D1%80%D0%B0%D0%BD%D0%BE%D0%B2%D1%81%D1%8C%D0%BA%D0%B8%D0%B9+%D1%84%D0%BE%D1%82%D0%BE&amp;hl=ru&amp;sa=X&amp;biw=1152&amp;bih=682&amp;tbm=isch&amp;itbs=1&amp;iact=rc&amp;dur=623&amp;oei=E--dTdiuEojPtAaol6SqBA&amp;page=6&amp;ndsp=18&amp;ved=1t:429,r:13,s:95&amp;tx=50&amp;ty=84" TargetMode="External"/><Relationship Id="rId11" Type="http://schemas.openxmlformats.org/officeDocument/2006/relationships/hyperlink" Target="http://www.google.com.ua/imgres?imgurl=http://www.memo.ru/history/diss/carter/img/osadchiy.jpg&amp;imgrefurl=http://www.memo.ru/history/diss/carter/gallery.html&amp;usg=__n5OoojBiY-JZbseVHVU8jRkUaPE=&amp;h=1283&amp;w=800&amp;sz=209&amp;hl=ru&amp;start=0&amp;zoom=1&amp;tbnid=wWqFIqJLlUtySM:&amp;tbnh=126&amp;tbnw=103&amp;ei=E_CdTd7NK4r2sgagm8yvBA&amp;prev=/search?q=%D0%BC+%D0%BE%D1%81%D0%B0%D0%B4%D1%87%D0%B8%D0%B9+%D1%84%D0%BE%D1%82%D0%BE&amp;hl=ru&amp;sa=X&amp;biw=1152&amp;bih=682&amp;tbm=isch&amp;prmd=ivnsb&amp;itbs=1&amp;iact=rc&amp;dur=706&amp;oei=E_CdTd7NK4r2sgagm8yvBA&amp;page=1&amp;ndsp=25&amp;ved=1t:429,r:2,s:0&amp;tx=25&amp;ty=41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Relationship Id="rId1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692696"/>
            <a:ext cx="57005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4910"/>
            <a:ext cx="3845024" cy="56157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-531440"/>
            <a:ext cx="5296884" cy="6849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9157A3-044C-3C44-6903-1B2B2D68C701}"/>
              </a:ext>
            </a:extLst>
          </p:cNvPr>
          <p:cNvSpPr txBox="1"/>
          <p:nvPr/>
        </p:nvSpPr>
        <p:spPr>
          <a:xfrm>
            <a:off x="627630" y="7692"/>
            <a:ext cx="3211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27.02.2025</a:t>
            </a:r>
          </a:p>
          <a:p>
            <a:pPr algn="ctr"/>
            <a:r>
              <a:rPr lang="uk-UA" sz="3200" b="1" dirty="0"/>
              <a:t>Класна робота</a:t>
            </a:r>
          </a:p>
        </p:txBody>
      </p:sp>
    </p:spTree>
    <p:extLst>
      <p:ext uri="{BB962C8B-B14F-4D97-AF65-F5344CB8AC3E}">
        <p14:creationId xmlns:p14="http://schemas.microsoft.com/office/powerpoint/2010/main" val="150020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8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02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Рік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написання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: 1971-74. 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Вийшов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друком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у 1986 </a:t>
            </a:r>
          </a:p>
          <a:p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Збірка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 “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Палімпсести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” </a:t>
            </a:r>
          </a:p>
          <a:p>
            <a:endParaRPr lang="ru-RU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Літературний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рід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лірика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endParaRPr lang="ru-RU" sz="3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</a:rPr>
              <a:t>Жанр: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філософська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  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медитація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</a:rPr>
              <a:t>Вид </a:t>
            </a:r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лірики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: 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філософська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громадянська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85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АНАЛІЗ    ПОЕЗІЇ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>
            <a:normAutofit fontScale="92500"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</a:rPr>
              <a:t>Тема: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переживання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людиною-патріотом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розлуки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з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Батьківщиною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через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несправедливість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суспільного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устрою.</a:t>
            </a:r>
          </a:p>
          <a:p>
            <a:endParaRPr lang="ru-RU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Ідея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пошук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сенсу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справжнього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буття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як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заперечення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світу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зла й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насильства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осмислення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власної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долі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світовідчуття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утвердження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вічних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вселюдських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ідеалів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добра,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чесності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й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справедливості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утвердження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думки про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єдність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із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народом. 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8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pPr marL="0" lvl="0" indent="0">
              <a:buClr>
                <a:srgbClr val="AC66BB"/>
              </a:buClr>
              <a:buNone/>
            </a:pPr>
            <a:r>
              <a:rPr lang="ru-RU" sz="4400" b="1" dirty="0">
                <a:solidFill>
                  <a:srgbClr val="000000"/>
                </a:solidFill>
                <a:latin typeface="arial" panose="020B0604020202020204" pitchFamily="34" charset="0"/>
              </a:rPr>
              <a:t>       </a:t>
            </a:r>
            <a:r>
              <a:rPr lang="ru-RU" sz="4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Провідний</a:t>
            </a:r>
            <a:r>
              <a:rPr lang="ru-RU" sz="4400" b="1" dirty="0">
                <a:solidFill>
                  <a:srgbClr val="000000"/>
                </a:solidFill>
                <a:latin typeface="arial" panose="020B0604020202020204" pitchFamily="34" charset="0"/>
              </a:rPr>
              <a:t> мотив:</a:t>
            </a:r>
          </a:p>
          <a:p>
            <a:pPr marL="0" lvl="0" indent="0">
              <a:buClr>
                <a:srgbClr val="AC66BB"/>
              </a:buClr>
              <a:buNone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sz="4400" dirty="0" err="1">
                <a:solidFill>
                  <a:srgbClr val="000000"/>
                </a:solidFill>
                <a:latin typeface="arial" panose="020B0604020202020204" pitchFamily="34" charset="0"/>
              </a:rPr>
              <a:t>стоїцизму</a:t>
            </a: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4400" dirty="0" err="1">
                <a:solidFill>
                  <a:srgbClr val="000000"/>
                </a:solidFill>
                <a:latin typeface="arial" panose="020B0604020202020204" pitchFamily="34" charset="0"/>
              </a:rPr>
              <a:t>незламності</a:t>
            </a: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4400" dirty="0" err="1">
                <a:solidFill>
                  <a:srgbClr val="000000"/>
                </a:solidFill>
                <a:latin typeface="arial" panose="020B0604020202020204" pitchFamily="34" charset="0"/>
              </a:rPr>
              <a:t>здатності</a:t>
            </a: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arial" panose="020B0604020202020204" pitchFamily="34" charset="0"/>
              </a:rPr>
              <a:t>залишатися</a:t>
            </a: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arial" panose="020B0604020202020204" pitchFamily="34" charset="0"/>
              </a:rPr>
              <a:t>людиною</a:t>
            </a: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</a:rPr>
              <a:t> за будь-</a:t>
            </a:r>
            <a:r>
              <a:rPr lang="ru-RU" sz="4400" dirty="0" err="1">
                <a:solidFill>
                  <a:srgbClr val="000000"/>
                </a:solidFill>
                <a:latin typeface="arial" panose="020B0604020202020204" pitchFamily="34" charset="0"/>
              </a:rPr>
              <a:t>яких</a:t>
            </a: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rgbClr val="000000"/>
                </a:solidFill>
                <a:latin typeface="arial" panose="020B0604020202020204" pitchFamily="34" charset="0"/>
              </a:rPr>
              <a:t>обставин</a:t>
            </a: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ru-RU" sz="4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80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16960"/>
          </a:xfrm>
        </p:spPr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         </a:t>
            </a:r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Символічні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образи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>
              <a:buFontTx/>
              <a:buChar char="-"/>
            </a:pP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ліричний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герой (символ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незламного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патріота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й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громадянина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pPr>
              <a:buFontTx/>
              <a:buChar char="-"/>
            </a:pPr>
            <a:endParaRPr lang="ru-RU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тяжкий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хрест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(символ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страдницьких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подібних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Христовим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мук,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долі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),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недовідомі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версти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(символ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незнання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, але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передчуття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тяжкого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майбуття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pPr>
              <a:buFontTx/>
              <a:buChar char="-"/>
            </a:pPr>
            <a:endParaRPr lang="ru-RU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судді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(символ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влади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й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несвободи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); </a:t>
            </a:r>
          </a:p>
          <a:p>
            <a:pPr>
              <a:buFontTx/>
              <a:buChar char="-"/>
            </a:pP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обличчя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очі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символи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«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дзеркал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»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душі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2179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63" y="3000375"/>
            <a:ext cx="600075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Шістдесятники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увійшли в історію України та її літератури як оборонці національної честі й гідності рідного слова. Вони відкрили просту і незаперечну істину: людина нового часу - національна.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«запеклих націоналістів» особливо вирізнялися українські письменники, які у своїх творах змальовували трагедію рідної мови.Україна повинна пишається своїми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дочками,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переконання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пройшли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625" y="142875"/>
            <a:ext cx="38576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Друзі-однодумці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Дзюба Іван Михайлович">
            <a:hlinkClick r:id="rId2" tooltip="&quot;Дзюба Іван Михайлович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9043" y="785090"/>
            <a:ext cx="1461044" cy="198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3437" y="2792413"/>
            <a:ext cx="14287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Іван Дзюба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720644"/>
            <a:ext cx="1408112" cy="203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26230" y="2711203"/>
            <a:ext cx="185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Алла Горська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3571" y="803108"/>
            <a:ext cx="1575183" cy="199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2008" y="2792413"/>
            <a:ext cx="1143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Іван Драч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1" name="Рисунок 10" descr="http://t0.gstatic.com/images?q=tbn:ANd9GcTPIKj7gtD-NYa3UozzL-TFtbQy2BoG9htgBNtPiv8eQu_EKQX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13" y="61634"/>
            <a:ext cx="1488281" cy="218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489031" y="2500313"/>
            <a:ext cx="1571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Микола Вінграновський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3" name="rg_hi" descr="http://t1.gstatic.com/images?q=tbn:ANd9GcQZBflpD4_b3L17gNZ65-Lzib5dCkx0-rkwqf9ZWmfXhL_J7MdY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87" y="785091"/>
            <a:ext cx="1532164" cy="200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35183" y="2728357"/>
            <a:ext cx="15716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Ліна Костенко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629" y="0"/>
            <a:ext cx="1670239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57188" y="2000250"/>
            <a:ext cx="1143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Ігор   Калинець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9" name="Рисунок 18" descr="http://t1.gstatic.com/images?q=tbn:ANd9GcTR6l-FdU59VE_IFoS2E2aYFLiR8hB1bYyicYPvinpXjVEEz6HT9OJUhv8r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7624" y="3068638"/>
            <a:ext cx="1464469" cy="181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884368" y="4882226"/>
            <a:ext cx="1357312" cy="58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Михайло Осадчий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8" name="Picture 4" descr="Сверстюк Є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666" y="2792413"/>
            <a:ext cx="1499434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68313" y="4797425"/>
            <a:ext cx="1071562" cy="58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Євген Сверстюк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5859" name="TextBox 24"/>
          <p:cNvSpPr txBox="1">
            <a:spLocks noChangeArrowheads="1"/>
          </p:cNvSpPr>
          <p:nvPr/>
        </p:nvSpPr>
        <p:spPr bwMode="auto">
          <a:xfrm>
            <a:off x="611188" y="5373688"/>
            <a:ext cx="8215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дорогами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етапів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відсиділи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роки в казематах і,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відбувши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покарання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часто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змушені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далеко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рідної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домівки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тавром «ворог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ДОМАШН</a:t>
            </a:r>
            <a:r>
              <a:rPr lang="uk-UA" b="1" dirty="0">
                <a:solidFill>
                  <a:schemeClr val="tx1"/>
                </a:solidFill>
              </a:rPr>
              <a:t>Є</a:t>
            </a:r>
            <a:r>
              <a:rPr lang="ru-RU" b="1" dirty="0">
                <a:solidFill>
                  <a:schemeClr val="tx1"/>
                </a:solidFill>
              </a:rPr>
              <a:t>  ЗАВДАННЯ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AC66BB"/>
              </a:buClr>
              <a:buNone/>
            </a:pPr>
            <a:r>
              <a:rPr lang="uk-UA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1.Зробити письмово віршовий розмір поезії «Як добре те, що смерті не боюсь я».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AC66BB"/>
              </a:buClr>
              <a:buNone/>
            </a:pPr>
            <a:r>
              <a:rPr lang="uk-UA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Визначити художні засоби поезії.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AC66BB"/>
              </a:buClr>
              <a:buNone/>
            </a:pPr>
            <a:r>
              <a:rPr lang="uk-UA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Вивчити напам'ять вірш.</a:t>
            </a:r>
            <a:endParaRPr lang="ru-RU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56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9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2500</TotalTime>
  <Words>301</Words>
  <Application>Microsoft Office PowerPoint</Application>
  <PresentationFormat>Екран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6" baseType="lpstr">
      <vt:lpstr>Arial</vt:lpstr>
      <vt:lpstr>Arial</vt:lpstr>
      <vt:lpstr>Calibri</vt:lpstr>
      <vt:lpstr>Corbel</vt:lpstr>
      <vt:lpstr>Monotype Corsiva</vt:lpstr>
      <vt:lpstr>Times New Roman</vt:lpstr>
      <vt:lpstr>Параллакс</vt:lpstr>
      <vt:lpstr>Презентація PowerPoint</vt:lpstr>
      <vt:lpstr>Презентація PowerPoint</vt:lpstr>
      <vt:lpstr>Презентація PowerPoint</vt:lpstr>
      <vt:lpstr>АНАЛІЗ    ПОЕЗІЇ</vt:lpstr>
      <vt:lpstr>Презентація PowerPoint</vt:lpstr>
      <vt:lpstr>Презентація PowerPoint</vt:lpstr>
      <vt:lpstr>Презентація PowerPoint</vt:lpstr>
      <vt:lpstr>ДОМАШНЄ  ЗАВДАННЯ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</dc:title>
  <dc:creator>Customer</dc:creator>
  <cp:lastModifiedBy>Елена Зайцева</cp:lastModifiedBy>
  <cp:revision>162</cp:revision>
  <dcterms:created xsi:type="dcterms:W3CDTF">2011-03-25T15:49:39Z</dcterms:created>
  <dcterms:modified xsi:type="dcterms:W3CDTF">2025-02-27T07:14:27Z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937510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