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1" r:id="rId5"/>
    <p:sldId id="259" r:id="rId6"/>
    <p:sldId id="260" r:id="rId7"/>
    <p:sldId id="267" r:id="rId8"/>
    <p:sldId id="268" r:id="rId9"/>
    <p:sldId id="263" r:id="rId10"/>
    <p:sldId id="266" r:id="rId11"/>
    <p:sldId id="262" r:id="rId12"/>
    <p:sldId id="265" r:id="rId13"/>
    <p:sldId id="264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E4DA0-8119-4709-8F96-C2E40805918C}" type="datetimeFigureOut">
              <a:rPr lang="ru-RU" smtClean="0"/>
              <a:t>09.11.2021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67E0B-3778-4EB2-9FE4-09C82412A3EE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E4DA0-8119-4709-8F96-C2E40805918C}" type="datetimeFigureOut">
              <a:rPr lang="ru-RU" smtClean="0"/>
              <a:t>09.11.2021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67E0B-3778-4EB2-9FE4-09C82412A3EE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E4DA0-8119-4709-8F96-C2E40805918C}" type="datetimeFigureOut">
              <a:rPr lang="ru-RU" smtClean="0"/>
              <a:t>09.11.2021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67E0B-3778-4EB2-9FE4-09C82412A3EE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E4DA0-8119-4709-8F96-C2E40805918C}" type="datetimeFigureOut">
              <a:rPr lang="ru-RU" smtClean="0"/>
              <a:t>09.11.2021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67E0B-3778-4EB2-9FE4-09C82412A3EE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E4DA0-8119-4709-8F96-C2E40805918C}" type="datetimeFigureOut">
              <a:rPr lang="ru-RU" smtClean="0"/>
              <a:t>09.11.2021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67E0B-3778-4EB2-9FE4-09C82412A3EE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E4DA0-8119-4709-8F96-C2E40805918C}" type="datetimeFigureOut">
              <a:rPr lang="ru-RU" smtClean="0"/>
              <a:t>09.11.2021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67E0B-3778-4EB2-9FE4-09C82412A3EE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E4DA0-8119-4709-8F96-C2E40805918C}" type="datetimeFigureOut">
              <a:rPr lang="ru-RU" smtClean="0"/>
              <a:t>09.11.2021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67E0B-3778-4EB2-9FE4-09C82412A3EE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E4DA0-8119-4709-8F96-C2E40805918C}" type="datetimeFigureOut">
              <a:rPr lang="ru-RU" smtClean="0"/>
              <a:t>09.11.2021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67E0B-3778-4EB2-9FE4-09C82412A3EE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E4DA0-8119-4709-8F96-C2E40805918C}" type="datetimeFigureOut">
              <a:rPr lang="ru-RU" smtClean="0"/>
              <a:t>09.11.2021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67E0B-3778-4EB2-9FE4-09C82412A3EE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E4DA0-8119-4709-8F96-C2E40805918C}" type="datetimeFigureOut">
              <a:rPr lang="ru-RU" smtClean="0"/>
              <a:t>09.11.2021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67E0B-3778-4EB2-9FE4-09C82412A3EE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E4DA0-8119-4709-8F96-C2E40805918C}" type="datetimeFigureOut">
              <a:rPr lang="ru-RU" smtClean="0"/>
              <a:t>09.11.2021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67E0B-3778-4EB2-9FE4-09C82412A3EE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E4DA0-8119-4709-8F96-C2E40805918C}" type="datetimeFigureOut">
              <a:rPr lang="ru-RU" smtClean="0"/>
              <a:t>09.11.2021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167E0B-3778-4EB2-9FE4-09C82412A3EE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Фон с блокнотом для презентации (43 фото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28728" y="1928802"/>
            <a:ext cx="7443782" cy="150019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uk-UA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кладні</a:t>
            </a:r>
            <a:r>
              <a:rPr lang="uk-UA" b="1" i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випадки уживання м'якого знака,  апострофа</a:t>
            </a:r>
            <a:r>
              <a:rPr lang="uk-UA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8" name="Picture 4" descr="М&amp;#39;який знак у середині і кінці числівників: правопис, правило, приклади.  Слово П&amp;#39;ЯТНАДЦЯТЬ ТИСЯЧ: з м&amp;#39;яким знаком чи ні?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28794" y="3214686"/>
            <a:ext cx="2324081" cy="2108807"/>
          </a:xfrm>
          <a:prstGeom prst="rect">
            <a:avLst/>
          </a:prstGeom>
          <a:noFill/>
        </p:spPr>
      </p:pic>
      <p:pic>
        <p:nvPicPr>
          <p:cNvPr id="1030" name="Picture 6" descr="Где находится верхний апостроф на клавиатуре?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86446" y="3214686"/>
            <a:ext cx="2447908" cy="24096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Фон с блокнотом для презентации (43 фото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23554" name="Picture 2" descr="Блог учителя української мови та літератури пані Космакової: Мнемонічні  фрази для деяких правил з української мови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85852" y="285728"/>
            <a:ext cx="7715304" cy="62865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Фон с блокнотом для презентации (43 фото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357290" y="785794"/>
            <a:ext cx="7329510" cy="5072098"/>
          </a:xfrm>
        </p:spPr>
        <p:txBody>
          <a:bodyPr>
            <a:normAutofit fontScale="90000"/>
          </a:bodyPr>
          <a:lstStyle/>
          <a:p>
            <a:pPr marL="0" indent="0"/>
            <a:r>
              <a:rPr lang="uk-UA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М’який знак </a:t>
            </a:r>
            <a:r>
              <a:rPr lang="uk-UA" sz="5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uk-UA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пишемо</a:t>
            </a:r>
            <a:br>
              <a:rPr lang="uk-UA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1.Після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губних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шиплячих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: кров,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дощ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- у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кінці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складу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кобзар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виняток</a:t>
            </a:r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- Горький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)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приголосними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радість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- перед -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ж,ч,ш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: :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тонший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менший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b="1" dirty="0" smtClean="0">
                <a:solidFill>
                  <a:srgbClr val="FFFF00"/>
                </a:solidFill>
              </a:rPr>
              <a:t/>
            </a:r>
            <a:br>
              <a:rPr lang="ru-RU" b="1" dirty="0" smtClean="0">
                <a:solidFill>
                  <a:srgbClr val="FFFF00"/>
                </a:solidFill>
              </a:rPr>
            </a:br>
            <a:r>
              <a:rPr lang="uk-UA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Фон с блокнотом для презентации (43 фото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285852" y="785794"/>
            <a:ext cx="7400948" cy="5226064"/>
          </a:xfrm>
        </p:spPr>
        <p:txBody>
          <a:bodyPr>
            <a:normAutofit/>
          </a:bodyPr>
          <a:lstStyle/>
          <a:p>
            <a:r>
              <a:rPr lang="ru-RU" sz="32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Перепишіть</a:t>
            </a:r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замість</a:t>
            </a:r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крапок</a:t>
            </a:r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поставте</a:t>
            </a:r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Ь,де</a:t>
            </a:r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потрібно</a:t>
            </a:r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Тон..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ший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мен..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ший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молот..ба, с..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огодні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бо­рот..ба,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сіл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..с..кий,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п’ят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десят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..,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вісім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десят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..,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лі­кар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..,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батал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йон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Хар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ків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кріз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.., Гор..кий, тр..ох,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п’ят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..ох,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піс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ня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т..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мяний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чебрец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.., на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таріл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ці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Натал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ці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Фон с блокнотом для презентации (43 фото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500166" y="1142984"/>
            <a:ext cx="7329510" cy="4511684"/>
          </a:xfrm>
        </p:spPr>
        <p:txBody>
          <a:bodyPr>
            <a:normAutofit fontScale="90000"/>
          </a:bodyPr>
          <a:lstStyle/>
          <a:p>
            <a:r>
              <a:rPr lang="uk-UA" sz="36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Домашнє завдання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Доберіть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запишіть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поданих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слів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такі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споріднені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в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вживався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б апостроф. </a:t>
            </a:r>
            <a:r>
              <a:rPr lang="ru-RU" sz="36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Двір</a:t>
            </a:r>
            <a:r>
              <a:rPr lang="ru-RU" sz="36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хлопець</a:t>
            </a:r>
            <a:r>
              <a:rPr lang="ru-RU" sz="36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дерево, соловей, </a:t>
            </a:r>
            <a:r>
              <a:rPr lang="ru-RU" sz="36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камінь</a:t>
            </a:r>
            <a:r>
              <a:rPr lang="ru-RU" sz="36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солома, трава, </a:t>
            </a:r>
            <a:r>
              <a:rPr lang="ru-RU" sz="36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єднати</a:t>
            </a:r>
            <a:r>
              <a:rPr lang="ru-RU" sz="36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язик</a:t>
            </a:r>
            <a:r>
              <a:rPr lang="ru-RU" sz="36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їздити</a:t>
            </a:r>
            <a:r>
              <a:rPr lang="ru-RU" sz="36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явитися</a:t>
            </a:r>
            <a:r>
              <a:rPr lang="ru-RU" sz="36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З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трьома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словами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складіть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речення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зробіть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синтаксичний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розбір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dirty="0" smtClean="0"/>
              <a:t/>
            </a:r>
            <a:br>
              <a:rPr lang="uk-UA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Фон с блокнотом для презентации (43 фото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500166" y="785794"/>
            <a:ext cx="7186634" cy="5643602"/>
          </a:xfrm>
        </p:spPr>
        <p:txBody>
          <a:bodyPr>
            <a:normAutofit fontScale="90000"/>
          </a:bodyPr>
          <a:lstStyle/>
          <a:p>
            <a:r>
              <a:rPr lang="ru-RU" sz="4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Апостроф перед я, </a:t>
            </a:r>
            <a:r>
              <a:rPr lang="ru-RU" sz="4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ю</a:t>
            </a:r>
            <a:r>
              <a:rPr lang="ru-RU" sz="4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4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ї</a:t>
            </a:r>
            <a:r>
              <a:rPr lang="ru-RU" sz="4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ставлять</a:t>
            </a:r>
            <a:r>
              <a:rPr lang="ru-RU" sz="40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> </a:t>
            </a: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губних</a:t>
            </a: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приголосних</a:t>
            </a: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 (б, </a:t>
            </a: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, в, м, </a:t>
            </a: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: </a:t>
            </a:r>
            <a:r>
              <a:rPr lang="ru-RU" sz="3100" i="1" dirty="0" smtClean="0">
                <a:latin typeface="Times New Roman" pitchFamily="18" charset="0"/>
                <a:cs typeface="Times New Roman" pitchFamily="18" charset="0"/>
              </a:rPr>
              <a:t>п’ять</a:t>
            </a:r>
            <a:r>
              <a:rPr lang="ru-RU" sz="31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м’ясо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i="1" dirty="0" smtClean="0">
                <a:latin typeface="Times New Roman" pitchFamily="18" charset="0"/>
                <a:cs typeface="Times New Roman" pitchFamily="18" charset="0"/>
              </a:rPr>
              <a:t>В’ячеслав</a:t>
            </a:r>
            <a:r>
              <a:rPr lang="ru-RU" sz="31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Важливо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: апостроф </a:t>
            </a: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ставлять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, коли перед 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губним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звуком </a:t>
            </a: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приголосний</a:t>
            </a: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крім</a:t>
            </a: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належить</a:t>
            </a: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кореня</a:t>
            </a: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дзвякнути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i="1" dirty="0" smtClean="0">
                <a:latin typeface="Times New Roman" pitchFamily="18" charset="0"/>
                <a:cs typeface="Times New Roman" pitchFamily="18" charset="0"/>
              </a:rPr>
              <a:t>мавпячий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, свято, 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тьмяний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цвях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але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верб’я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торф’яний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черв’як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3100" i="1" dirty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Коли 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такий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приголосний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належить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префікса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, то апостроф 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вживають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, як 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в словах без 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префікса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: 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зв’язок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зв’ялити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підв’язати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100" i="1" dirty="0">
                <a:latin typeface="Times New Roman" pitchFamily="18" charset="0"/>
                <a:cs typeface="Times New Roman" pitchFamily="18" charset="0"/>
              </a:rPr>
              <a:t>розм’якшити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b="1" dirty="0">
                <a:latin typeface="Times New Roman" pitchFamily="18" charset="0"/>
                <a:cs typeface="Times New Roman" pitchFamily="18" charset="0"/>
              </a:rPr>
            </a:br>
            <a:endParaRPr lang="ru-RU" sz="31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Фон с блокнотом для презентации (43 фото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500166" y="1000108"/>
            <a:ext cx="7372344" cy="4940312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2.Після 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р: </a:t>
            </a:r>
            <a:r>
              <a:rPr lang="ru-RU" sz="4000" i="1" dirty="0">
                <a:latin typeface="Times New Roman" pitchFamily="18" charset="0"/>
                <a:cs typeface="Times New Roman" pitchFamily="18" charset="0"/>
              </a:rPr>
              <a:t>бур’ян</a:t>
            </a:r>
            <a:r>
              <a:rPr lang="ru-RU" sz="40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i="1" dirty="0">
                <a:latin typeface="Times New Roman" pitchFamily="18" charset="0"/>
                <a:cs typeface="Times New Roman" pitchFamily="18" charset="0"/>
              </a:rPr>
              <a:t>міжгір’я</a:t>
            </a:r>
            <a:r>
              <a:rPr lang="ru-RU" sz="40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i="1" dirty="0">
                <a:latin typeface="Times New Roman" pitchFamily="18" charset="0"/>
                <a:cs typeface="Times New Roman" pitchFamily="18" charset="0"/>
              </a:rPr>
              <a:t>пір’я</a:t>
            </a:r>
            <a:r>
              <a:rPr lang="ru-RU" sz="40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i="1" dirty="0">
                <a:latin typeface="Times New Roman" pitchFamily="18" charset="0"/>
                <a:cs typeface="Times New Roman" pitchFamily="18" charset="0"/>
              </a:rPr>
              <a:t>матір’ю</a:t>
            </a:r>
            <a:r>
              <a:rPr lang="ru-RU" sz="40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i="1" dirty="0">
                <a:latin typeface="Times New Roman" pitchFamily="18" charset="0"/>
                <a:cs typeface="Times New Roman" pitchFamily="18" charset="0"/>
              </a:rPr>
              <a:t>кур’єр</a:t>
            </a:r>
            <a:r>
              <a:rPr lang="ru-RU" sz="4000" i="1" dirty="0">
                <a:latin typeface="Times New Roman" pitchFamily="18" charset="0"/>
                <a:cs typeface="Times New Roman" pitchFamily="18" charset="0"/>
              </a:rPr>
              <a:t>, на </a:t>
            </a:r>
            <a:r>
              <a:rPr lang="ru-RU" sz="4000" i="1" dirty="0">
                <a:latin typeface="Times New Roman" pitchFamily="18" charset="0"/>
                <a:cs typeface="Times New Roman" pitchFamily="18" charset="0"/>
              </a:rPr>
              <a:t>подвір’ї</a:t>
            </a:r>
            <a:r>
              <a:rPr lang="ru-RU" sz="4000" i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Важливо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: апостроф 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ставлять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, коли 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ря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рю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рє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означають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сполучення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м’якого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наступними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а, у, е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: </a:t>
            </a:r>
            <a:r>
              <a:rPr lang="ru-RU" sz="4000" i="1" dirty="0">
                <a:latin typeface="Times New Roman" pitchFamily="18" charset="0"/>
                <a:cs typeface="Times New Roman" pitchFamily="18" charset="0"/>
              </a:rPr>
              <a:t>буряк</a:t>
            </a:r>
            <a:r>
              <a:rPr lang="ru-RU" sz="40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i="1" dirty="0">
                <a:latin typeface="Times New Roman" pitchFamily="18" charset="0"/>
                <a:cs typeface="Times New Roman" pitchFamily="18" charset="0"/>
              </a:rPr>
              <a:t>буряний</a:t>
            </a:r>
            <a:r>
              <a:rPr lang="ru-RU" sz="40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i="1" dirty="0">
                <a:latin typeface="Times New Roman" pitchFamily="18" charset="0"/>
                <a:cs typeface="Times New Roman" pitchFamily="18" charset="0"/>
              </a:rPr>
              <a:t>крякати</a:t>
            </a:r>
            <a:r>
              <a:rPr lang="ru-RU" sz="40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000" i="1" dirty="0">
                <a:latin typeface="Times New Roman" pitchFamily="18" charset="0"/>
                <a:cs typeface="Times New Roman" pitchFamily="18" charset="0"/>
              </a:rPr>
              <a:t>рябий</a:t>
            </a:r>
            <a:r>
              <a:rPr lang="ru-RU" sz="4000" i="1" dirty="0">
                <a:latin typeface="Times New Roman" pitchFamily="18" charset="0"/>
                <a:cs typeface="Times New Roman" pitchFamily="18" charset="0"/>
              </a:rPr>
              <a:t>, ряд, </a:t>
            </a:r>
            <a:r>
              <a:rPr lang="ru-RU" sz="4000" i="1" dirty="0" smtClean="0">
                <a:latin typeface="Times New Roman" pitchFamily="18" charset="0"/>
                <a:cs typeface="Times New Roman" pitchFamily="18" charset="0"/>
              </a:rPr>
              <a:t>крюк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Фон с блокнотом для презентации (43 фото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28728" y="500042"/>
            <a:ext cx="7400948" cy="4440246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>префіксів</a:t>
            </a: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>першої</a:t>
            </a: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>частини</a:t>
            </a: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>складних</a:t>
            </a: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>слів</a:t>
            </a: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>закінчуються</a:t>
            </a: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>твердий</a:t>
            </a: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>приголосний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: </a:t>
            </a:r>
            <a:r>
              <a:rPr lang="ru-RU" sz="2700" i="1" dirty="0">
                <a:latin typeface="Times New Roman" pitchFamily="18" charset="0"/>
                <a:cs typeface="Times New Roman" pitchFamily="18" charset="0"/>
              </a:rPr>
              <a:t>без’язикий</a:t>
            </a:r>
            <a:r>
              <a:rPr lang="ru-RU" sz="27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700" i="1" dirty="0">
                <a:latin typeface="Times New Roman" pitchFamily="18" charset="0"/>
                <a:cs typeface="Times New Roman" pitchFamily="18" charset="0"/>
              </a:rPr>
              <a:t>від’їзд</a:t>
            </a:r>
            <a:r>
              <a:rPr lang="ru-RU" sz="27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700" i="1" dirty="0">
                <a:latin typeface="Times New Roman" pitchFamily="18" charset="0"/>
                <a:cs typeface="Times New Roman" pitchFamily="18" charset="0"/>
              </a:rPr>
              <a:t>з’єднаний</a:t>
            </a:r>
            <a:r>
              <a:rPr lang="ru-RU" sz="27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700" i="1" dirty="0">
                <a:latin typeface="Times New Roman" pitchFamily="18" charset="0"/>
                <a:cs typeface="Times New Roman" pitchFamily="18" charset="0"/>
              </a:rPr>
              <a:t>з’їхати</a:t>
            </a:r>
            <a:r>
              <a:rPr lang="ru-RU" sz="27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700" i="1" dirty="0">
                <a:latin typeface="Times New Roman" pitchFamily="18" charset="0"/>
                <a:cs typeface="Times New Roman" pitchFamily="18" charset="0"/>
              </a:rPr>
              <a:t>з’явитися</a:t>
            </a:r>
            <a:r>
              <a:rPr lang="ru-RU" sz="27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700" i="1" dirty="0">
                <a:latin typeface="Times New Roman" pitchFamily="18" charset="0"/>
                <a:cs typeface="Times New Roman" pitchFamily="18" charset="0"/>
              </a:rPr>
              <a:t>об’єм</a:t>
            </a:r>
            <a:r>
              <a:rPr lang="ru-RU" sz="27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700" i="1" dirty="0">
                <a:latin typeface="Times New Roman" pitchFamily="18" charset="0"/>
                <a:cs typeface="Times New Roman" pitchFamily="18" charset="0"/>
              </a:rPr>
              <a:t>під’їхати</a:t>
            </a:r>
            <a:r>
              <a:rPr lang="ru-RU" sz="27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700" i="1" dirty="0">
                <a:latin typeface="Times New Roman" pitchFamily="18" charset="0"/>
                <a:cs typeface="Times New Roman" pitchFamily="18" charset="0"/>
              </a:rPr>
              <a:t>роз’юшити</a:t>
            </a:r>
            <a:r>
              <a:rPr lang="ru-RU" sz="27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700" i="1" dirty="0" smtClean="0">
                <a:latin typeface="Times New Roman" pitchFamily="18" charset="0"/>
                <a:cs typeface="Times New Roman" pitchFamily="18" charset="0"/>
              </a:rPr>
              <a:t>роз’яснити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Важливо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префіксів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кінцевим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приголосним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 перед 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наступними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, е, а, о, у апостроф </a:t>
            </a: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>пишемо</a:t>
            </a: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>: </a:t>
            </a:r>
            <a:r>
              <a:rPr lang="ru-RU" sz="2700" i="1" dirty="0">
                <a:latin typeface="Times New Roman" pitchFamily="18" charset="0"/>
                <a:cs typeface="Times New Roman" pitchFamily="18" charset="0"/>
              </a:rPr>
              <a:t>безіменний</a:t>
            </a:r>
            <a:r>
              <a:rPr lang="ru-RU" sz="27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700" i="1" dirty="0">
                <a:latin typeface="Times New Roman" pitchFamily="18" charset="0"/>
                <a:cs typeface="Times New Roman" pitchFamily="18" charset="0"/>
              </a:rPr>
              <a:t>загітувати</a:t>
            </a:r>
            <a:r>
              <a:rPr lang="ru-RU" sz="27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700" i="1" dirty="0">
                <a:latin typeface="Times New Roman" pitchFamily="18" charset="0"/>
                <a:cs typeface="Times New Roman" pitchFamily="18" charset="0"/>
              </a:rPr>
              <a:t>зекономити</a:t>
            </a:r>
            <a:r>
              <a:rPr lang="ru-RU" sz="27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700" i="1" dirty="0">
                <a:latin typeface="Times New Roman" pitchFamily="18" charset="0"/>
                <a:cs typeface="Times New Roman" pitchFamily="18" charset="0"/>
              </a:rPr>
              <a:t>зокрема</a:t>
            </a:r>
            <a:r>
              <a:rPr lang="ru-RU" sz="27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700" i="1" dirty="0">
                <a:latin typeface="Times New Roman" pitchFamily="18" charset="0"/>
                <a:cs typeface="Times New Roman" pitchFamily="18" charset="0"/>
              </a:rPr>
              <a:t>зуміти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Фон с блокнотом для презентации (43 фото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3" name="Picture 2" descr="C:\Users\Люда\Desktop\images (3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8942" y="428604"/>
            <a:ext cx="7439127" cy="557216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Фон с блокнотом для презентации (43 фото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500166" y="428604"/>
            <a:ext cx="7258072" cy="5869006"/>
          </a:xfrm>
        </p:spPr>
        <p:txBody>
          <a:bodyPr>
            <a:normAutofit fontScale="90000"/>
          </a:bodyPr>
          <a:lstStyle/>
          <a:p>
            <a:r>
              <a:rPr lang="ru-RU" sz="4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Апостроф у словах </a:t>
            </a:r>
            <a:r>
              <a:rPr lang="ru-RU" sz="4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іншомовного</a:t>
            </a:r>
            <a:r>
              <a:rPr lang="ru-RU" sz="4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походження</a:t>
            </a:r>
            <a:r>
              <a:rPr lang="ru-RU" sz="40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>1. Апостроф у словах </a:t>
            </a: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>іншомовного</a:t>
            </a: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>походження</a:t>
            </a: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>похідних</a:t>
            </a: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> них </a:t>
            </a: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>вживають</a:t>
            </a: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> перед я, </a:t>
            </a: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>ю</a:t>
            </a: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>, ї: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а) </a:t>
            </a:r>
            <a:r>
              <a:rPr lang="ru-RU" sz="27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sz="27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приголосних</a:t>
            </a:r>
            <a:r>
              <a:rPr lang="ru-RU" sz="27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б, </a:t>
            </a:r>
            <a:r>
              <a:rPr lang="ru-RU" sz="27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7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в, м, </a:t>
            </a:r>
            <a:r>
              <a:rPr lang="ru-RU" sz="27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ru-RU" sz="27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г, к, </a:t>
            </a:r>
            <a:r>
              <a:rPr lang="ru-RU" sz="27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7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ж, ч, </a:t>
            </a:r>
            <a:r>
              <a:rPr lang="ru-RU" sz="27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</a:t>
            </a:r>
            <a:r>
              <a:rPr lang="ru-RU" sz="27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р: </a:t>
            </a:r>
            <a:r>
              <a:rPr lang="ru-RU" sz="2700" b="1" i="1" dirty="0">
                <a:latin typeface="Times New Roman" pitchFamily="18" charset="0"/>
                <a:cs typeface="Times New Roman" pitchFamily="18" charset="0"/>
              </a:rPr>
              <a:t>б’єф</a:t>
            </a:r>
            <a:r>
              <a:rPr lang="ru-RU" sz="2700" b="1" i="1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700" i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700" i="1" dirty="0">
                <a:latin typeface="Times New Roman" pitchFamily="18" charset="0"/>
                <a:cs typeface="Times New Roman" pitchFamily="18" charset="0"/>
              </a:rPr>
              <a:t>комп’ютер</a:t>
            </a:r>
            <a:r>
              <a:rPr lang="ru-RU" sz="27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700" i="1" dirty="0">
                <a:latin typeface="Times New Roman" pitchFamily="18" charset="0"/>
                <a:cs typeface="Times New Roman" pitchFamily="18" charset="0"/>
              </a:rPr>
              <a:t>п’єдестал</a:t>
            </a:r>
            <a:r>
              <a:rPr lang="ru-RU" sz="27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700" i="1" dirty="0" smtClean="0">
                <a:latin typeface="Times New Roman" pitchFamily="18" charset="0"/>
                <a:cs typeface="Times New Roman" pitchFamily="18" charset="0"/>
              </a:rPr>
              <a:t>інтерв’ю</a:t>
            </a:r>
            <a:r>
              <a:rPr lang="ru-RU" sz="27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б) </a:t>
            </a:r>
            <a:r>
              <a:rPr lang="ru-RU" sz="27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sz="27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кінцевого</a:t>
            </a:r>
            <a:r>
              <a:rPr lang="ru-RU" sz="27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приголосного</a:t>
            </a:r>
            <a:r>
              <a:rPr lang="ru-RU" sz="27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7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префіксах</a:t>
            </a:r>
            <a:r>
              <a:rPr lang="ru-RU" sz="27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700" i="1" dirty="0">
                <a:latin typeface="Times New Roman" pitchFamily="18" charset="0"/>
                <a:cs typeface="Times New Roman" pitchFamily="18" charset="0"/>
              </a:rPr>
              <a:t>ад’юнкт</a:t>
            </a:r>
            <a:r>
              <a:rPr lang="ru-RU" sz="27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700" i="1" dirty="0" smtClean="0">
                <a:latin typeface="Times New Roman" pitchFamily="18" charset="0"/>
                <a:cs typeface="Times New Roman" pitchFamily="18" charset="0"/>
              </a:rPr>
              <a:t>ін’єкція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/>
              <a:t/>
            </a:r>
            <a:br>
              <a:rPr lang="ru-RU" sz="3100" dirty="0"/>
            </a:br>
            <a:r>
              <a:rPr lang="ru-RU" sz="2700" b="1" dirty="0">
                <a:latin typeface="Times New Roman" pitchFamily="18" charset="0"/>
                <a:cs typeface="Times New Roman" pitchFamily="18" charset="0"/>
              </a:rPr>
              <a:t>2. Апостроф не </a:t>
            </a: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ставлять</a:t>
            </a: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7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 </a:t>
            </a:r>
            <a:r>
              <a:rPr lang="ru-RU" sz="27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Перед </a:t>
            </a:r>
            <a:r>
              <a:rPr lang="ru-RU" sz="27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йо</a:t>
            </a:r>
            <a:r>
              <a:rPr lang="ru-RU" sz="2700" b="1" i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курйоз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серйозний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б) </a:t>
            </a:r>
            <a:r>
              <a:rPr lang="ru-RU" sz="27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Коли я, </a:t>
            </a:r>
            <a:r>
              <a:rPr lang="ru-RU" sz="27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ю</a:t>
            </a:r>
            <a:r>
              <a:rPr lang="ru-RU" sz="27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позначають</a:t>
            </a:r>
            <a:r>
              <a:rPr lang="ru-RU" sz="27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пом’якшення</a:t>
            </a:r>
            <a:r>
              <a:rPr lang="ru-RU" sz="27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попереднього</a:t>
            </a:r>
            <a:r>
              <a:rPr lang="ru-RU" sz="27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приголосного</a:t>
            </a:r>
            <a:r>
              <a:rPr lang="ru-RU" sz="27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перед а, у</a:t>
            </a:r>
            <a:r>
              <a:rPr lang="ru-RU" sz="2700" b="1" i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700" i="1" dirty="0">
                <a:latin typeface="Times New Roman" pitchFamily="18" charset="0"/>
                <a:cs typeface="Times New Roman" pitchFamily="18" charset="0"/>
              </a:rPr>
              <a:t> бязь;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 бюджет, </a:t>
            </a:r>
            <a:r>
              <a:rPr lang="ru-RU" sz="3200" dirty="0"/>
              <a:t/>
            </a:r>
            <a:br>
              <a:rPr lang="ru-RU" sz="3200" dirty="0"/>
            </a:br>
            <a:endParaRPr lang="ru-RU" sz="31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Фон с блокнотом для презентации (43 фото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25602" name="Picture 2" descr="Написання слів іншомовного походження - YouTub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29" y="414282"/>
            <a:ext cx="7143799" cy="587223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Фон с блокнотом для презентации (43 фото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285852" y="785794"/>
            <a:ext cx="7400948" cy="5011750"/>
          </a:xfrm>
        </p:spPr>
        <p:txBody>
          <a:bodyPr>
            <a:normAutofit fontScale="90000"/>
          </a:bodyPr>
          <a:lstStyle/>
          <a:p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700" b="1" dirty="0">
                <a:latin typeface="Times New Roman" pitchFamily="18" charset="0"/>
                <a:cs typeface="Times New Roman" pitchFamily="18" charset="0"/>
              </a:rPr>
              <a:t>До кожного слова підібрати антонім. Пояснити правила вживання чи невживання апострофа</a:t>
            </a:r>
            <a:r>
              <a:rPr lang="uk-UA" sz="27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uk-UA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uk-UA" sz="2700" dirty="0">
                <a:latin typeface="Times New Roman" pitchFamily="18" charset="0"/>
                <a:cs typeface="Times New Roman" pitchFamily="18" charset="0"/>
              </a:rPr>
              <a:t>Буденний – (святковий).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uk-UA" sz="2700" dirty="0">
                <a:latin typeface="Times New Roman" pitchFamily="18" charset="0"/>
                <a:cs typeface="Times New Roman" pitchFamily="18" charset="0"/>
              </a:rPr>
              <a:t>Важливо – (дріб’язково).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uk-UA" sz="2700" dirty="0">
                <a:latin typeface="Times New Roman" pitchFamily="18" charset="0"/>
                <a:cs typeface="Times New Roman" pitchFamily="18" charset="0"/>
              </a:rPr>
              <a:t>Блискучий – (тьмяний).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uk-UA" sz="2700" dirty="0">
                <a:latin typeface="Times New Roman" pitchFamily="18" charset="0"/>
                <a:cs typeface="Times New Roman" pitchFamily="18" charset="0"/>
              </a:rPr>
              <a:t>Розділяти – (з’єднувати).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uk-UA" sz="2700" dirty="0">
                <a:latin typeface="Times New Roman" pitchFamily="18" charset="0"/>
                <a:cs typeface="Times New Roman" pitchFamily="18" charset="0"/>
              </a:rPr>
              <a:t>Згуртовувати – (роз’єднувати).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uk-UA" sz="2700" dirty="0">
                <a:latin typeface="Times New Roman" pitchFamily="18" charset="0"/>
                <a:cs typeface="Times New Roman" pitchFamily="18" charset="0"/>
              </a:rPr>
              <a:t>Зникнути – (з’явитися).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uk-UA" sz="2700" dirty="0">
                <a:latin typeface="Times New Roman" pitchFamily="18" charset="0"/>
                <a:cs typeface="Times New Roman" pitchFamily="18" charset="0"/>
              </a:rPr>
              <a:t>Зав’язати – (розв’язати).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uk-UA" sz="2700" dirty="0">
                <a:latin typeface="Times New Roman" pitchFamily="18" charset="0"/>
                <a:cs typeface="Times New Roman" pitchFamily="18" charset="0"/>
              </a:rPr>
              <a:t>Твердий – (м’який).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uk-UA" sz="2700" dirty="0">
                <a:latin typeface="Times New Roman" pitchFamily="18" charset="0"/>
                <a:cs typeface="Times New Roman" pitchFamily="18" charset="0"/>
              </a:rPr>
              <a:t>Додатній – (від’ємний).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uk-UA" sz="2700" dirty="0">
                <a:latin typeface="Times New Roman" pitchFamily="18" charset="0"/>
                <a:cs typeface="Times New Roman" pitchFamily="18" charset="0"/>
              </a:rPr>
              <a:t>Від’їжджати – (під’їжджати).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Фон с блокнотом для презентации (43 фото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643042" y="500042"/>
            <a:ext cx="7115196" cy="5500726"/>
          </a:xfrm>
        </p:spPr>
        <p:txBody>
          <a:bodyPr>
            <a:normAutofit/>
          </a:bodyPr>
          <a:lstStyle/>
          <a:p>
            <a:pPr marL="0" indent="0"/>
            <a:r>
              <a:rPr lang="uk-UA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М’який знак пишемо: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зубних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звуків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т, 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с, 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ц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л, 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дз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вони звучать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м’яко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 суть,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тінь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м’яких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приголосних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перед 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льон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трьох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3. У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суфіксах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еньк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ськ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-,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есеньк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-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український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голівонька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-л- перед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м’яким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приголосним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учительський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5. У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дієслівних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формах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наказового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способу: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стань, сядь.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6. Р.в.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іменників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пісень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7. У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дієслівних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формах 3 особи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однини-множини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дійсного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способу: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стоїть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біжить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 smtClean="0">
                <a:solidFill>
                  <a:srgbClr val="FFFF00"/>
                </a:solidFill>
              </a:rPr>
              <a:t/>
            </a:r>
            <a:br>
              <a:rPr lang="ru-RU" dirty="0" smtClean="0">
                <a:solidFill>
                  <a:srgbClr val="FFFF00"/>
                </a:solidFill>
              </a:rPr>
            </a:br>
            <a:r>
              <a:rPr lang="uk-UA" dirty="0" smtClean="0"/>
              <a:t/>
            </a:r>
            <a:br>
              <a:rPr lang="uk-UA" dirty="0" smtClean="0"/>
            </a:b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46</Words>
  <Application>Microsoft Office PowerPoint</Application>
  <PresentationFormat>Экран (4:3)</PresentationFormat>
  <Paragraphs>10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Cкладні випадки уживання м'якого знака,  апострофа.  </vt:lpstr>
      <vt:lpstr>Апостроф перед я, ю, є, ї ставлять:  1. Після губних приголосних (б, п, в, м, ф): п’ять, м’ясо, В’ячеслав  Важливо: апостроф не ставлять, коли перед губним звуком є приголосний (крім р), який належить до кореня: дзвякнути, мавпячий, свято, тьмяний, цвях, але: верб’я, торф’яний, черв’як. Коли такий приголосний належить до префікса, то апостроф вживають, як і в словах без префікса: зв’язок, зв’ялити, підв’язати, розм’якшити.  </vt:lpstr>
      <vt:lpstr>2.Після р: бур’ян, міжгір’я, пір’я, матір’ю, кур’єр, на подвір’ї. Важливо: апостроф не ставлять, коли ря, рю, рє означають сполучення м’якого р із наступними а, у, е: буряк, буряний, крякати, рябий, ряд, крюк. </vt:lpstr>
      <vt:lpstr> 3. Після префіксів та першої частини складних слів, що закінчуються на твердий приголосний: без’язикий, від’їзд, з’єднаний, з’їхати, з’явитися, об’єм, під’їхати, роз’юшити, роз’яснити  Важливо: після префіксів із кінцевим приголосним перед наступними і, е, а, о, у апостроф не пишемо: безіменний, загітувати, зекономити, зокрема, зуміти </vt:lpstr>
      <vt:lpstr>Слайд 5</vt:lpstr>
      <vt:lpstr>Апостроф у словах іншомовного походження  1. Апостроф у словах іншомовного походження та похідних від них вживають перед я, ю, є, ї: а) Після приголосних б, п, в, м, ф, г, к, х, ж, ч, ш, р: б’єф, комп’ютер, п’єдестал, інтерв’ю б) Після кінцевого приголосного в префіксах: ад’юнкт, ін’єкція  2. Апостроф не ставлять: а) Перед йо: курйоз, серйозний. б) Коли я, ю позначають пом’якшення попереднього приголосного перед а, у: бязь; бюджет,  </vt:lpstr>
      <vt:lpstr>Слайд 7</vt:lpstr>
      <vt:lpstr> До кожного слова підібрати антонім. Пояснити правила вживання чи невживання апострофа.  Буденний – (святковий). Важливо – (дріб’язково). Блискучий – (тьмяний). Розділяти – (з’єднувати). Згуртовувати – (роз’єднувати). Зникнути – (з’явитися). Зав’язати – (розв’язати). Твердий – (м’який). Додатній – (від’ємний). Від’їжджати – (під’їжджати). </vt:lpstr>
      <vt:lpstr>М’який знак пишемо:  1. Після зубних звуків - д, т, з, с, ц, л, н, дз - якщо вони звучать м’яко: суть, тінь. 2. Після м’яких приголосних перед О: льон, трьох. 3. У суфіксах - еньк, ськ-, есеньк- та ін. - український, голівонька. 4. Після -л- перед м’яким приголосним: учительський. 5. У дієслівних формах наказового способу: стань, сядь. 6. Р.в. іменників: пісень. 7. У дієслівних формах 3 особи однини-множини дійсного способу: стоїть, біжить.  </vt:lpstr>
      <vt:lpstr>Слайд 10</vt:lpstr>
      <vt:lpstr>М’який знак не пишемо  1.Після губних і шиплячих: кров, дощ. 2. Після -р- у кінці складу: кобзар (виняток - Горький) 3. Між приголосними: радість. 4. Після -н- перед -ж,ч,ш-: : тонший, менший.  </vt:lpstr>
      <vt:lpstr>Перепишіть, замість крапок поставте Ь,де потрібно.  Тон..ший, мен..ший, молот..ба, с..огодні, бо­рот..ба, сіл..с..кий, п’ят..десят.., вісім..десят.., лі­кар.., батал..йон, Хар..ків, кріз.., Гор..кий, тр..ох, п’ят..ох, піс..ня, т..мяний, чебрец.., на таріл..ці, Натал..ці.  </vt:lpstr>
      <vt:lpstr>Домашнє завдання  Доберіть і запишіть до поданих слів такі споріднені, в яких вживався б апостроф. Двір, хлопець, дерево, соловей, камінь, солома, трава, єднати, язик, їздити, явитися. З трьома словами складіть речення і зробіть синтаксичний розбір   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Cкладні випадки уживання м'якого знака,  апострофа.</dc:title>
  <dc:creator>User</dc:creator>
  <cp:lastModifiedBy>User</cp:lastModifiedBy>
  <cp:revision>15</cp:revision>
  <dcterms:created xsi:type="dcterms:W3CDTF">2021-11-09T14:07:55Z</dcterms:created>
  <dcterms:modified xsi:type="dcterms:W3CDTF">2021-11-09T16:33:16Z</dcterms:modified>
</cp:coreProperties>
</file>