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59" r:id="rId6"/>
    <p:sldId id="260" r:id="rId7"/>
    <p:sldId id="267" r:id="rId8"/>
    <p:sldId id="268" r:id="rId9"/>
    <p:sldId id="263" r:id="rId10"/>
    <p:sldId id="266" r:id="rId11"/>
    <p:sldId id="262" r:id="rId12"/>
    <p:sldId id="265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DA0-8119-4709-8F96-C2E40805918C}" type="datetimeFigureOut">
              <a:rPr lang="ru-RU" smtClean="0"/>
              <a:t>09.11.2021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7E0B-3778-4EB2-9FE4-09C82412A3E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DA0-8119-4709-8F96-C2E40805918C}" type="datetimeFigureOut">
              <a:rPr lang="ru-RU" smtClean="0"/>
              <a:t>09.11.2021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7E0B-3778-4EB2-9FE4-09C82412A3E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DA0-8119-4709-8F96-C2E40805918C}" type="datetimeFigureOut">
              <a:rPr lang="ru-RU" smtClean="0"/>
              <a:t>09.11.2021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7E0B-3778-4EB2-9FE4-09C82412A3E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DA0-8119-4709-8F96-C2E40805918C}" type="datetimeFigureOut">
              <a:rPr lang="ru-RU" smtClean="0"/>
              <a:t>09.11.2021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7E0B-3778-4EB2-9FE4-09C82412A3E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DA0-8119-4709-8F96-C2E40805918C}" type="datetimeFigureOut">
              <a:rPr lang="ru-RU" smtClean="0"/>
              <a:t>09.11.2021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7E0B-3778-4EB2-9FE4-09C82412A3E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DA0-8119-4709-8F96-C2E40805918C}" type="datetimeFigureOut">
              <a:rPr lang="ru-RU" smtClean="0"/>
              <a:t>09.11.2021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7E0B-3778-4EB2-9FE4-09C82412A3E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DA0-8119-4709-8F96-C2E40805918C}" type="datetimeFigureOut">
              <a:rPr lang="ru-RU" smtClean="0"/>
              <a:t>09.11.2021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7E0B-3778-4EB2-9FE4-09C82412A3E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DA0-8119-4709-8F96-C2E40805918C}" type="datetimeFigureOut">
              <a:rPr lang="ru-RU" smtClean="0"/>
              <a:t>09.11.2021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7E0B-3778-4EB2-9FE4-09C82412A3E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DA0-8119-4709-8F96-C2E40805918C}" type="datetimeFigureOut">
              <a:rPr lang="ru-RU" smtClean="0"/>
              <a:t>09.11.2021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7E0B-3778-4EB2-9FE4-09C82412A3E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DA0-8119-4709-8F96-C2E40805918C}" type="datetimeFigureOut">
              <a:rPr lang="ru-RU" smtClean="0"/>
              <a:t>09.11.2021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7E0B-3778-4EB2-9FE4-09C82412A3E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DA0-8119-4709-8F96-C2E40805918C}" type="datetimeFigureOut">
              <a:rPr lang="ru-RU" smtClean="0"/>
              <a:t>09.11.2021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7E0B-3778-4EB2-9FE4-09C82412A3E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E4DA0-8119-4709-8F96-C2E40805918C}" type="datetimeFigureOut">
              <a:rPr lang="ru-RU" smtClean="0"/>
              <a:t>09.11.2021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67E0B-3778-4EB2-9FE4-09C82412A3EE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с блокнотом для презентации (43 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728" y="1928802"/>
            <a:ext cx="7443782" cy="150019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кладні</a:t>
            </a:r>
            <a:r>
              <a:rPr lang="uk-UA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випадки уживання м'якого знака,  апострофа</a:t>
            </a:r>
            <a:r>
              <a:rPr lang="uk-UA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М&amp;#39;який знак у середині і кінці числівників: правопис, правило, приклади.  Слово П&amp;#39;ЯТНАДЦЯТЬ ТИСЯЧ: з м&amp;#39;яким знаком чи ні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214686"/>
            <a:ext cx="2324081" cy="2108807"/>
          </a:xfrm>
          <a:prstGeom prst="rect">
            <a:avLst/>
          </a:prstGeom>
          <a:noFill/>
        </p:spPr>
      </p:pic>
      <p:pic>
        <p:nvPicPr>
          <p:cNvPr id="1030" name="Picture 6" descr="Где находится верхний апостроф на клавиатуре?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3214686"/>
            <a:ext cx="2447908" cy="2409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с блокнотом для презентации (43 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3554" name="Picture 2" descr="Блог учителя української мови та літератури пані Космакової: Мнемонічні  фрази для деяких правил з української мов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85728"/>
            <a:ext cx="7715304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с блокнотом для презентации (43 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57290" y="785794"/>
            <a:ext cx="7329510" cy="5072098"/>
          </a:xfrm>
        </p:spPr>
        <p:txBody>
          <a:bodyPr>
            <a:normAutofit fontScale="90000"/>
          </a:bodyPr>
          <a:lstStyle/>
          <a:p>
            <a:pPr marL="0" indent="0"/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М’який знак </a:t>
            </a:r>
            <a:r>
              <a:rPr lang="uk-UA" sz="5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пишемо</a:t>
            </a:r>
            <a:b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1.Після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губних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шиплячих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кров,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дощ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у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кінці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складу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кобзар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виняток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Горький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приголосними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радість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перед -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ж,ч,ш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тонший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менший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с блокнотом для презентации (43 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5852" y="785794"/>
            <a:ext cx="7400948" cy="5226064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Перепишіть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замість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крапок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поставте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Ь,де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Тон..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мен..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молот..ба, с..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огодні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бо­рот..ба,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сіл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..с..кий,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п’ят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десят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вісім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десят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лі­кар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батал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йон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кріз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.., Гор..кий, тр..ох,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п’ят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..ох,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т..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мяний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чебрец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.., 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таріл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Натал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с блокнотом для презентации (43 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00166" y="1142984"/>
            <a:ext cx="7329510" cy="4511684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Домашнє завдання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Доберіть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запишіть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поданих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споріднені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вживався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б апостроф.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Двір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хлопець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дерево, соловей,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камінь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солома, трава,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єднати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язик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їздити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явитися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трьома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словами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складіть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зробіть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синтаксичний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розбір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с блокнотом для презентации (43 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0166" y="785794"/>
            <a:ext cx="7186634" cy="5643602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Апостроф перед я, 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ставлять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губних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приголосних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(б,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, в, м,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п’ять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м’ясо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В’ячеслав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: апостроф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ставлять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коли перед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губним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звуком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приголосний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кореня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дзвякнути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мавпячий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, свято,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тьмяний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цвях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верб’я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торф’яний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черв’як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1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Коли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приголосний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префікса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то апостроф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вживають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в словах без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префікса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зв’ялити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підв’язати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розм’якшити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с блокнотом для презентации (43 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00166" y="1000108"/>
            <a:ext cx="7372344" cy="494031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2.Після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р: 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бур’ян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міжгір’я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пір’я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матір’ю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кур’єр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подвір’ї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 апостроф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ставлять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коли 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ря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рю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рє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означають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м’якого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наступними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а, у, 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буряк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буряний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крякати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рябий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, ряд,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крюк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с блокнотом для презентации (43 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728" y="500042"/>
            <a:ext cx="7400948" cy="444024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префіксів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складних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закінчуються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твердий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приголосний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без’язикий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від’їзд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з’єднаний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з’їхати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з’явитися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об’єм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під’їхати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роз’юшити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роз’яснити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префіксів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кінцевим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приголосним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наступними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, е, а, о, у апостроф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пишемо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безіменний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загітувати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зекономити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зуміти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с блокнотом для презентации (43 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Users\Люда\Desktop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942" y="428604"/>
            <a:ext cx="7439127" cy="55721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с блокнотом для презентации (43 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00166" y="428604"/>
            <a:ext cx="7258072" cy="586900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Апостроф у словах 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іншомовного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1. Апостроф у словах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іншомовного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похідних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них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вживають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перед я,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, ї: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 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приголосних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б, 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в, м, 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г, к, 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ж, ч, 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р: </a:t>
            </a: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б’єф</a:t>
            </a: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комп’ютер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п’єдестал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інтерв’ю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 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кінцевого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приголосного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префіксах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ад’юнкт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ін’єкція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2. Апостроф не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ставлять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йо</a:t>
            </a: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курйоз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серйозний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б) 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Коли я, 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позначають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пом’якшення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попереднього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приголосного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перед а, у</a:t>
            </a: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 бязь;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 бюджет, </a:t>
            </a:r>
            <a:r>
              <a:rPr lang="ru-RU" sz="3200" dirty="0"/>
              <a:t/>
            </a:r>
            <a:br>
              <a:rPr lang="ru-RU" sz="3200" dirty="0"/>
            </a:br>
            <a:endParaRPr lang="ru-RU" sz="3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с блокнотом для презентации (43 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5602" name="Picture 2" descr="Написання слів іншомовного походження - YouTub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9" y="414282"/>
            <a:ext cx="7143799" cy="58722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с блокнотом для презентации (43 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85852" y="785794"/>
            <a:ext cx="7400948" cy="5011750"/>
          </a:xfrm>
        </p:spPr>
        <p:txBody>
          <a:bodyPr>
            <a:normAutofit fontScale="90000"/>
          </a:bodyPr>
          <a:lstStyle/>
          <a:p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700" b="1" dirty="0">
                <a:latin typeface="Times New Roman" pitchFamily="18" charset="0"/>
                <a:cs typeface="Times New Roman" pitchFamily="18" charset="0"/>
              </a:rPr>
              <a:t>До кожного слова підібрати антонім. Пояснити правила вживання чи невживання апострофа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uk-UA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Буденний – (святковий).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Важливо – (дріб’язково).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Блискучий – (тьмяний).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Розділяти – (з’єднувати).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Згуртовувати – (роз’єднувати).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Зникнути – (з’явитися).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Зав’язати – (розв’язати).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Твердий – (м’який).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Додатній – (від’ємний).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Від’їжджати – (під’їжджати).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с блокнотом для презентации (43 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43042" y="500042"/>
            <a:ext cx="7115196" cy="5500726"/>
          </a:xfrm>
        </p:spPr>
        <p:txBody>
          <a:bodyPr>
            <a:normAutofit/>
          </a:bodyPr>
          <a:lstStyle/>
          <a:p>
            <a:pPr marL="0" indent="0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М’який знак пишемо: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зубних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звуків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т,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с,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л,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дз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вони звучать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м’яко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суть,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тінь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м’яких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приголосних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перед 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льон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суфіксах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еньк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ськ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есеньк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український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голівонька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-л- перед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м’яким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приголосним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учительський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дієслівних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формах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наказового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способу: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стань, сядь.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 Р.в.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іменників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пісень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 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дієслівних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формах 3 особи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однини-множини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дійсного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способу: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стоїть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біжить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46</Words>
  <Application>Microsoft Office PowerPoint</Application>
  <PresentationFormat>Экран (4:3)</PresentationFormat>
  <Paragraphs>10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Cкладні випадки уживання м'якого знака,  апострофа.  </vt:lpstr>
      <vt:lpstr>Апостроф перед я, ю, є, ї ставлять:  1. Після губних приголосних (б, п, в, м, ф): п’ять, м’ясо, В’ячеслав  Важливо: апостроф не ставлять, коли перед губним звуком є приголосний (крім р), який належить до кореня: дзвякнути, мавпячий, свято, тьмяний, цвях, але: верб’я, торф’яний, черв’як. Коли такий приголосний належить до префікса, то апостроф вживають, як і в словах без префікса: зв’язок, зв’ялити, підв’язати, розм’якшити.  </vt:lpstr>
      <vt:lpstr>2.Після р: бур’ян, міжгір’я, пір’я, матір’ю, кур’єр, на подвір’ї. Важливо: апостроф не ставлять, коли ря, рю, рє означають сполучення м’якого р із наступними а, у, е: буряк, буряний, крякати, рябий, ряд, крюк. </vt:lpstr>
      <vt:lpstr> 3. Після префіксів та першої частини складних слів, що закінчуються на твердий приголосний: без’язикий, від’їзд, з’єднаний, з’їхати, з’явитися, об’єм, під’їхати, роз’юшити, роз’яснити  Важливо: після префіксів із кінцевим приголосним перед наступними і, е, а, о, у апостроф не пишемо: безіменний, загітувати, зекономити, зокрема, зуміти </vt:lpstr>
      <vt:lpstr>Слайд 5</vt:lpstr>
      <vt:lpstr>Апостроф у словах іншомовного походження  1. Апостроф у словах іншомовного походження та похідних від них вживають перед я, ю, є, ї: а) Після приголосних б, п, в, м, ф, г, к, х, ж, ч, ш, р: б’єф, комп’ютер, п’єдестал, інтерв’ю б) Після кінцевого приголосного в префіксах: ад’юнкт, ін’єкція  2. Апостроф не ставлять: а) Перед йо: курйоз, серйозний. б) Коли я, ю позначають пом’якшення попереднього приголосного перед а, у: бязь; бюджет,  </vt:lpstr>
      <vt:lpstr>Слайд 7</vt:lpstr>
      <vt:lpstr> До кожного слова підібрати антонім. Пояснити правила вживання чи невживання апострофа.  Буденний – (святковий). Важливо – (дріб’язково). Блискучий – (тьмяний). Розділяти – (з’єднувати). Згуртовувати – (роз’єднувати). Зникнути – (з’явитися). Зав’язати – (розв’язати). Твердий – (м’який). Додатній – (від’ємний). Від’їжджати – (під’їжджати). </vt:lpstr>
      <vt:lpstr>М’який знак пишемо:  1. Після зубних звуків - д, т, з, с, ц, л, н, дз - якщо вони звучать м’яко: суть, тінь. 2. Після м’яких приголосних перед О: льон, трьох. 3. У суфіксах - еньк, ськ-, есеньк- та ін. - український, голівонька. 4. Після -л- перед м’яким приголосним: учительський. 5. У дієслівних формах наказового способу: стань, сядь. 6. Р.в. іменників: пісень. 7. У дієслівних формах 3 особи однини-множини дійсного способу: стоїть, біжить.  </vt:lpstr>
      <vt:lpstr>Слайд 10</vt:lpstr>
      <vt:lpstr>М’який знак не пишемо  1.Після губних і шиплячих: кров, дощ. 2. Після -р- у кінці складу: кобзар (виняток - Горький) 3. Між приголосними: радість. 4. Після -н- перед -ж,ч,ш-: : тонший, менший.  </vt:lpstr>
      <vt:lpstr>Перепишіть, замість крапок поставте Ь,де потрібно.  Тон..ший, мен..ший, молот..ба, с..огодні, бо­рот..ба, сіл..с..кий, п’ят..десят.., вісім..десят.., лі­кар.., батал..йон, Хар..ків, кріз.., Гор..кий, тр..ох, п’ят..ох, піс..ня, т..мяний, чебрец.., на таріл..ці, Натал..ці.  </vt:lpstr>
      <vt:lpstr>Домашнє завдання  Доберіть і запишіть до поданих слів такі споріднені, в яких вживався б апостроф. Двір, хлопець, дерево, соловей, камінь, солома, трава, єднати, язик, їздити, явитися. З трьома словами складіть речення і зробіть синтаксичний розбір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Cкладні випадки уживання м'якого знака,  апострофа.</dc:title>
  <dc:creator>User</dc:creator>
  <cp:lastModifiedBy>User</cp:lastModifiedBy>
  <cp:revision>15</cp:revision>
  <dcterms:created xsi:type="dcterms:W3CDTF">2021-11-09T14:07:55Z</dcterms:created>
  <dcterms:modified xsi:type="dcterms:W3CDTF">2021-11-09T16:33:16Z</dcterms:modified>
</cp:coreProperties>
</file>