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65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2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248B200A-0B16-479F-8346-47B4E655ACA0}"/>
    <pc:docChg chg="delSld modSld">
      <pc:chgData name="Елена Зайцева" userId="e4c7a7f2c879dab9" providerId="LiveId" clId="{248B200A-0B16-479F-8346-47B4E655ACA0}" dt="2025-03-02T04:05:55.300" v="25" actId="2696"/>
      <pc:docMkLst>
        <pc:docMk/>
      </pc:docMkLst>
      <pc:sldChg chg="modSp mod">
        <pc:chgData name="Елена Зайцева" userId="e4c7a7f2c879dab9" providerId="LiveId" clId="{248B200A-0B16-479F-8346-47B4E655ACA0}" dt="2025-03-02T04:05:21.435" v="24" actId="20577"/>
        <pc:sldMkLst>
          <pc:docMk/>
          <pc:sldMk cId="3368255606" sldId="259"/>
        </pc:sldMkLst>
        <pc:spChg chg="mod">
          <ac:chgData name="Елена Зайцева" userId="e4c7a7f2c879dab9" providerId="LiveId" clId="{248B200A-0B16-479F-8346-47B4E655ACA0}" dt="2025-03-02T04:05:21.435" v="24" actId="20577"/>
          <ac:spMkLst>
            <pc:docMk/>
            <pc:sldMk cId="3368255606" sldId="259"/>
            <ac:spMk id="2" creationId="{00000000-0000-0000-0000-000000000000}"/>
          </ac:spMkLst>
        </pc:spChg>
      </pc:sldChg>
      <pc:sldChg chg="del">
        <pc:chgData name="Елена Зайцева" userId="e4c7a7f2c879dab9" providerId="LiveId" clId="{248B200A-0B16-479F-8346-47B4E655ACA0}" dt="2025-03-02T04:05:55.300" v="25" actId="2696"/>
        <pc:sldMkLst>
          <pc:docMk/>
          <pc:sldMk cId="2889897940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DFE1-CBBF-40F4-8D5E-D5E39E61EBDD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F019-47AA-4080-9039-8AD58BA6F14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DFE1-CBBF-40F4-8D5E-D5E39E61EBDD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F019-47AA-4080-9039-8AD58BA6F14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1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DFE1-CBBF-40F4-8D5E-D5E39E61EBDD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F019-47AA-4080-9039-8AD58BA6F14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DFE1-CBBF-40F4-8D5E-D5E39E61EBDD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F019-47AA-4080-9039-8AD58BA6F14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2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DFE1-CBBF-40F4-8D5E-D5E39E61EBDD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F019-47AA-4080-9039-8AD58BA6F14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8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DFE1-CBBF-40F4-8D5E-D5E39E61EBDD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F019-47AA-4080-9039-8AD58BA6F14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DFE1-CBBF-40F4-8D5E-D5E39E61EBDD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F019-47AA-4080-9039-8AD58BA6F14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8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DFE1-CBBF-40F4-8D5E-D5E39E61EBDD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F019-47AA-4080-9039-8AD58BA6F14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4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DFE1-CBBF-40F4-8D5E-D5E39E61EBDD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F019-47AA-4080-9039-8AD58BA6F14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DFE1-CBBF-40F4-8D5E-D5E39E61EBDD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F019-47AA-4080-9039-8AD58BA6F14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40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DFE1-CBBF-40F4-8D5E-D5E39E61EBDD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F019-47AA-4080-9039-8AD58BA6F14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5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DFE1-CBBF-40F4-8D5E-D5E39E61EBDD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7F019-47AA-4080-9039-8AD58BA6F14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6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16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NXPIVP--wo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5"/>
            <a:ext cx="12191999" cy="68564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279254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06.03.2025</a:t>
            </a:r>
            <a:b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Класна робота</a:t>
            </a:r>
            <a:b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Асимілятивні, дисимілятивні процеси, подовження, спрощення у групах приголосних. Основні чергування звуків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" y="149291"/>
            <a:ext cx="4142332" cy="2164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255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5"/>
            <a:ext cx="12191999" cy="6856445"/>
          </a:xfrm>
          <a:prstGeom prst="rect">
            <a:avLst/>
          </a:prstGeom>
        </p:spPr>
      </p:pic>
      <p:pic>
        <p:nvPicPr>
          <p:cNvPr id="5" name="Рисунок 4" descr="0501tk9r-6ecb-480x360.png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93" y="746449"/>
            <a:ext cx="5495730" cy="4693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0501tk94-bd1a-480x360.png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808" y="746449"/>
            <a:ext cx="5421086" cy="46932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7797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5"/>
            <a:ext cx="12191999" cy="6856445"/>
          </a:xfrm>
          <a:prstGeom prst="rect">
            <a:avLst/>
          </a:prstGeom>
        </p:spPr>
      </p:pic>
      <p:pic>
        <p:nvPicPr>
          <p:cNvPr id="5" name="Рисунок 4" descr="0501tk97-da1f-480x360.png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88" y="774441"/>
            <a:ext cx="5756988" cy="4648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0501tk8s-0d81-480x360.png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574" y="849087"/>
            <a:ext cx="5512837" cy="47212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6269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5"/>
            <a:ext cx="12191999" cy="685644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129" y="86934"/>
            <a:ext cx="7214871" cy="668568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57" y="1809204"/>
            <a:ext cx="3110416" cy="283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839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5"/>
            <a:ext cx="12191999" cy="685644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52" y="81642"/>
            <a:ext cx="5958867" cy="434106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771" y="2458826"/>
            <a:ext cx="5679232" cy="422189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722" y="3933643"/>
            <a:ext cx="3110416" cy="283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805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64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83771" y="1122364"/>
            <a:ext cx="1091681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Спостереження над </a:t>
            </a:r>
            <a:r>
              <a:rPr lang="ru-RU" sz="2800" b="0" i="1" dirty="0" err="1">
                <a:solidFill>
                  <a:srgbClr val="C00000"/>
                </a:solidFill>
                <a:effectLst/>
                <a:latin typeface="Roboto"/>
              </a:rPr>
              <a:t>мовою</a:t>
            </a:r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. Прочитайте й </a:t>
            </a:r>
            <a:r>
              <a:rPr lang="ru-RU" sz="2800" b="0" i="1" dirty="0" err="1">
                <a:solidFill>
                  <a:srgbClr val="C00000"/>
                </a:solidFill>
                <a:effectLst/>
                <a:latin typeface="Roboto"/>
              </a:rPr>
              <a:t>запишіть</a:t>
            </a:r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 слова та </a:t>
            </a:r>
            <a:r>
              <a:rPr lang="ru-RU" sz="2800" b="0" i="1" dirty="0" err="1">
                <a:solidFill>
                  <a:srgbClr val="C00000"/>
                </a:solidFill>
                <a:effectLst/>
                <a:latin typeface="Roboto"/>
              </a:rPr>
              <a:t>їх</a:t>
            </a:r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 </a:t>
            </a:r>
            <a:r>
              <a:rPr lang="ru-RU" sz="2800" b="0" i="1" dirty="0" err="1">
                <a:solidFill>
                  <a:srgbClr val="C00000"/>
                </a:solidFill>
                <a:effectLst/>
                <a:latin typeface="Roboto"/>
              </a:rPr>
              <a:t>транскрипцію</a:t>
            </a:r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. Яке </a:t>
            </a:r>
            <a:r>
              <a:rPr lang="ru-RU" sz="2800" b="0" i="1" dirty="0" err="1">
                <a:solidFill>
                  <a:srgbClr val="C00000"/>
                </a:solidFill>
                <a:effectLst/>
                <a:latin typeface="Roboto"/>
              </a:rPr>
              <a:t>уподібнення</a:t>
            </a:r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 </a:t>
            </a:r>
            <a:r>
              <a:rPr lang="ru-RU" sz="2800" b="0" i="1" dirty="0" err="1">
                <a:solidFill>
                  <a:srgbClr val="C00000"/>
                </a:solidFill>
                <a:effectLst/>
                <a:latin typeface="Roboto"/>
              </a:rPr>
              <a:t>проілюстроване</a:t>
            </a:r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 </a:t>
            </a:r>
            <a:r>
              <a:rPr lang="ru-RU" sz="2800" b="0" i="1" dirty="0" err="1">
                <a:solidFill>
                  <a:srgbClr val="C00000"/>
                </a:solidFill>
                <a:effectLst/>
                <a:latin typeface="Roboto"/>
              </a:rPr>
              <a:t>цими</a:t>
            </a:r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 прикладами? </a:t>
            </a:r>
            <a:r>
              <a:rPr lang="ru-RU" sz="2800" b="0" i="1" dirty="0" err="1">
                <a:solidFill>
                  <a:srgbClr val="C00000"/>
                </a:solidFill>
                <a:effectLst/>
                <a:latin typeface="Roboto"/>
              </a:rPr>
              <a:t>Чи</a:t>
            </a:r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 </a:t>
            </a:r>
            <a:r>
              <a:rPr lang="ru-RU" sz="2800" b="0" i="1" dirty="0" err="1">
                <a:solidFill>
                  <a:srgbClr val="C00000"/>
                </a:solidFill>
                <a:effectLst/>
                <a:latin typeface="Roboto"/>
              </a:rPr>
              <a:t>поширене</a:t>
            </a:r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 </a:t>
            </a:r>
            <a:r>
              <a:rPr lang="ru-RU" sz="2800" b="0" i="1" dirty="0" err="1">
                <a:solidFill>
                  <a:srgbClr val="C00000"/>
                </a:solidFill>
                <a:effectLst/>
                <a:latin typeface="Roboto"/>
              </a:rPr>
              <a:t>це</a:t>
            </a:r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 </a:t>
            </a:r>
            <a:r>
              <a:rPr lang="ru-RU" sz="2800" b="0" i="1" dirty="0" err="1">
                <a:solidFill>
                  <a:srgbClr val="C00000"/>
                </a:solidFill>
                <a:effectLst/>
                <a:latin typeface="Roboto"/>
              </a:rPr>
              <a:t>явище</a:t>
            </a:r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 в </a:t>
            </a:r>
            <a:r>
              <a:rPr lang="ru-RU" sz="2800" b="0" i="1" dirty="0" err="1">
                <a:solidFill>
                  <a:srgbClr val="C00000"/>
                </a:solidFill>
                <a:effectLst/>
                <a:latin typeface="Roboto"/>
              </a:rPr>
              <a:t>українській</a:t>
            </a:r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 </a:t>
            </a:r>
            <a:r>
              <a:rPr lang="ru-RU" sz="2800" b="0" i="1" dirty="0" err="1">
                <a:solidFill>
                  <a:srgbClr val="C00000"/>
                </a:solidFill>
                <a:effectLst/>
                <a:latin typeface="Roboto"/>
              </a:rPr>
              <a:t>мові</a:t>
            </a:r>
            <a:r>
              <a:rPr lang="ru-RU" sz="2800" b="0" i="1" dirty="0">
                <a:solidFill>
                  <a:srgbClr val="C00000"/>
                </a:solidFill>
                <a:effectLst/>
                <a:latin typeface="Roboto"/>
              </a:rPr>
              <a:t>?</a:t>
            </a:r>
          </a:p>
          <a:p>
            <a:endParaRPr lang="ru-RU" sz="2800" dirty="0">
              <a:solidFill>
                <a:srgbClr val="333333"/>
              </a:solidFill>
              <a:latin typeface="Roboto"/>
            </a:endParaRPr>
          </a:p>
          <a:p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Вогко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[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вохко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] Легко [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лехко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]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Кігті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[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к’іхт′і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]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Нігті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[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н′іхт′і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]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Дьогтю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[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д′охт′у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] 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Зсипати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[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с:ипати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]</a:t>
            </a:r>
          </a:p>
          <a:p>
            <a:r>
              <a:rPr lang="ru-RU" sz="2800" b="0" i="0" dirty="0" err="1">
                <a:solidFill>
                  <a:srgbClr val="C00000"/>
                </a:solidFill>
                <a:effectLst/>
                <a:latin typeface="Roboto"/>
              </a:rPr>
              <a:t>Відповідь</a:t>
            </a:r>
            <a:r>
              <a:rPr lang="ru-RU" sz="2800" b="0" i="0" dirty="0">
                <a:solidFill>
                  <a:srgbClr val="C00000"/>
                </a:solidFill>
                <a:effectLst/>
                <a:latin typeface="Roboto"/>
              </a:rPr>
              <a:t>: 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За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глухістю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. На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відміну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від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російської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мови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, в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українській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дзвінкі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приголосні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в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кінці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слів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не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оглушуються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.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Вмовляємо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їх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дзвінко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: Сторож [сторож]  Дуб [дуб] </a:t>
            </a:r>
          </a:p>
          <a:p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Оглушення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в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українській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мові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відбувається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тільки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у 5 словах (та в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похідних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від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них).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Крім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того,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може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інколи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оглушуватися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префікс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 з- перед глухими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Roboto"/>
              </a:rPr>
              <a:t>приголосними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Roboto"/>
              </a:rPr>
              <a:t>.</a:t>
            </a:r>
            <a:endParaRPr lang="en-US" sz="2800" dirty="0">
              <a:latin typeface="Algerian" panose="04020705040A02060702" pitchFamily="8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77683" y="522514"/>
            <a:ext cx="6671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 вправ</a:t>
            </a:r>
            <a:endParaRPr lang="en-US" sz="4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15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64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19879" y="1122364"/>
            <a:ext cx="1149531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Спостереження над </a:t>
            </a:r>
            <a:r>
              <a:rPr lang="ru-RU" sz="2800" dirty="0" err="1">
                <a:solidFill>
                  <a:srgbClr val="C00000"/>
                </a:solidFill>
              </a:rPr>
              <a:t>мовою</a:t>
            </a:r>
            <a:r>
              <a:rPr lang="ru-RU" sz="2800" dirty="0">
                <a:solidFill>
                  <a:srgbClr val="C00000"/>
                </a:solidFill>
              </a:rPr>
              <a:t>. Прочитайте слова, у </a:t>
            </a:r>
            <a:r>
              <a:rPr lang="ru-RU" sz="2800" dirty="0" err="1">
                <a:solidFill>
                  <a:srgbClr val="C00000"/>
                </a:solidFill>
              </a:rPr>
              <a:t>яких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відбувається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асиміляція</a:t>
            </a:r>
            <a:r>
              <a:rPr lang="ru-RU" sz="2800" dirty="0">
                <a:solidFill>
                  <a:srgbClr val="C00000"/>
                </a:solidFill>
              </a:rPr>
              <a:t> за </a:t>
            </a:r>
            <a:r>
              <a:rPr lang="ru-RU" sz="2800" dirty="0" err="1">
                <a:solidFill>
                  <a:srgbClr val="C00000"/>
                </a:solidFill>
              </a:rPr>
              <a:t>місцем</a:t>
            </a:r>
            <a:r>
              <a:rPr lang="ru-RU" sz="2800" dirty="0">
                <a:solidFill>
                  <a:srgbClr val="C00000"/>
                </a:solidFill>
              </a:rPr>
              <a:t> і способом </a:t>
            </a:r>
            <a:r>
              <a:rPr lang="ru-RU" sz="2800" dirty="0" err="1">
                <a:solidFill>
                  <a:srgbClr val="C00000"/>
                </a:solidFill>
              </a:rPr>
              <a:t>творення</a:t>
            </a:r>
            <a:r>
              <a:rPr lang="ru-RU" sz="2800" dirty="0">
                <a:solidFill>
                  <a:srgbClr val="C00000"/>
                </a:solidFill>
              </a:rPr>
              <a:t>. </a:t>
            </a:r>
            <a:r>
              <a:rPr lang="ru-RU" sz="2800" dirty="0" err="1">
                <a:solidFill>
                  <a:srgbClr val="C00000"/>
                </a:solidFill>
              </a:rPr>
              <a:t>Запишіть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буквосполучення</a:t>
            </a:r>
            <a:r>
              <a:rPr lang="ru-RU" sz="2800" dirty="0">
                <a:solidFill>
                  <a:srgbClr val="C00000"/>
                </a:solidFill>
              </a:rPr>
              <a:t> та </a:t>
            </a:r>
            <a:r>
              <a:rPr lang="ru-RU" sz="2800" dirty="0" err="1">
                <a:solidFill>
                  <a:srgbClr val="C00000"/>
                </a:solidFill>
              </a:rPr>
              <a:t>їх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транскрипцію</a:t>
            </a:r>
            <a:r>
              <a:rPr lang="ru-RU" sz="2800" dirty="0">
                <a:solidFill>
                  <a:srgbClr val="C00000"/>
                </a:solidFill>
              </a:rPr>
              <a:t>. </a:t>
            </a:r>
            <a:r>
              <a:rPr lang="ru-RU" sz="2800" dirty="0" err="1">
                <a:solidFill>
                  <a:srgbClr val="C00000"/>
                </a:solidFill>
              </a:rPr>
              <a:t>Наведіть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власні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приклади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слів</a:t>
            </a:r>
            <a:r>
              <a:rPr lang="ru-RU" sz="2800" dirty="0">
                <a:solidFill>
                  <a:srgbClr val="C00000"/>
                </a:solidFill>
              </a:rPr>
              <a:t>, </a:t>
            </a:r>
            <a:r>
              <a:rPr lang="ru-RU" sz="2800" dirty="0" err="1">
                <a:solidFill>
                  <a:srgbClr val="C00000"/>
                </a:solidFill>
              </a:rPr>
              <a:t>що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ілюструють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це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мовне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явище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</a:p>
          <a:p>
            <a:r>
              <a:rPr lang="ru-RU" sz="3200" dirty="0" err="1">
                <a:solidFill>
                  <a:srgbClr val="C00000"/>
                </a:solidFill>
              </a:rPr>
              <a:t>ться</a:t>
            </a:r>
            <a:r>
              <a:rPr lang="ru-RU" sz="3200" dirty="0"/>
              <a:t>         [</a:t>
            </a:r>
            <a:r>
              <a:rPr lang="ru-RU" sz="3200" dirty="0" err="1"/>
              <a:t>ц′:а</a:t>
            </a:r>
            <a:r>
              <a:rPr lang="ru-RU" sz="3200" dirty="0"/>
              <a:t>]      </a:t>
            </a:r>
            <a:r>
              <a:rPr lang="ru-RU" sz="3200" dirty="0" err="1"/>
              <a:t>сміється</a:t>
            </a:r>
            <a:r>
              <a:rPr lang="ru-RU" sz="3200" dirty="0"/>
              <a:t> [см’</a:t>
            </a:r>
            <a:r>
              <a:rPr lang="ru-RU" sz="3200" dirty="0" err="1"/>
              <a:t>ійец</a:t>
            </a:r>
            <a:r>
              <a:rPr lang="ru-RU" sz="3200" dirty="0"/>
              <a:t>′:а]-</a:t>
            </a:r>
            <a:r>
              <a:rPr lang="ru-RU" sz="3200" dirty="0" err="1">
                <a:solidFill>
                  <a:srgbClr val="C00000"/>
                </a:solidFill>
              </a:rPr>
              <a:t>шся</a:t>
            </a:r>
            <a:r>
              <a:rPr lang="ru-RU" sz="3200" dirty="0"/>
              <a:t>          [</a:t>
            </a:r>
            <a:r>
              <a:rPr lang="ru-RU" sz="3200" dirty="0" err="1"/>
              <a:t>с′:а</a:t>
            </a:r>
            <a:r>
              <a:rPr lang="ru-RU" sz="3200" dirty="0"/>
              <a:t>]      </a:t>
            </a:r>
            <a:r>
              <a:rPr lang="ru-RU" sz="3200" dirty="0" err="1"/>
              <a:t>хвилюєшся</a:t>
            </a:r>
            <a:r>
              <a:rPr lang="ru-RU" sz="3200" dirty="0"/>
              <a:t> [хвил′</a:t>
            </a:r>
            <a:r>
              <a:rPr lang="ru-RU" sz="3200" dirty="0" err="1"/>
              <a:t>уйеис</a:t>
            </a:r>
            <a:r>
              <a:rPr lang="ru-RU" sz="3200" dirty="0"/>
              <a:t>′:а]</a:t>
            </a:r>
          </a:p>
          <a:p>
            <a:r>
              <a:rPr lang="ru-RU" sz="3200" dirty="0">
                <a:solidFill>
                  <a:srgbClr val="C00000"/>
                </a:solidFill>
              </a:rPr>
              <a:t>-</a:t>
            </a:r>
            <a:r>
              <a:rPr lang="ru-RU" sz="3200" dirty="0" err="1">
                <a:solidFill>
                  <a:srgbClr val="C00000"/>
                </a:solidFill>
              </a:rPr>
              <a:t>сш</a:t>
            </a:r>
            <a:r>
              <a:rPr lang="ru-RU" sz="3200" dirty="0">
                <a:solidFill>
                  <a:srgbClr val="C00000"/>
                </a:solidFill>
              </a:rPr>
              <a:t>-</a:t>
            </a:r>
            <a:r>
              <a:rPr lang="ru-RU" sz="3200" dirty="0"/>
              <a:t>          [ш:]      </a:t>
            </a:r>
            <a:r>
              <a:rPr lang="ru-RU" sz="3200" dirty="0" err="1"/>
              <a:t>винісши</a:t>
            </a:r>
            <a:r>
              <a:rPr lang="ru-RU" sz="3200" dirty="0"/>
              <a:t> [</a:t>
            </a:r>
            <a:r>
              <a:rPr lang="ru-RU" sz="3200" dirty="0" err="1"/>
              <a:t>вин′іш:и</a:t>
            </a:r>
            <a:r>
              <a:rPr lang="ru-RU" sz="3200" dirty="0"/>
              <a:t>]</a:t>
            </a:r>
          </a:p>
          <a:p>
            <a:r>
              <a:rPr lang="ru-RU" sz="3200" dirty="0">
                <a:solidFill>
                  <a:srgbClr val="C00000"/>
                </a:solidFill>
              </a:rPr>
              <a:t>-</a:t>
            </a:r>
            <a:r>
              <a:rPr lang="ru-RU" sz="3200" dirty="0" err="1">
                <a:solidFill>
                  <a:srgbClr val="C00000"/>
                </a:solidFill>
              </a:rPr>
              <a:t>тч</a:t>
            </a:r>
            <a:r>
              <a:rPr lang="ru-RU" sz="3200" dirty="0">
                <a:solidFill>
                  <a:srgbClr val="C00000"/>
                </a:solidFill>
              </a:rPr>
              <a:t>- </a:t>
            </a:r>
            <a:r>
              <a:rPr lang="ru-RU" sz="3200" dirty="0"/>
              <a:t>          [ч:]       отчий [</a:t>
            </a:r>
            <a:r>
              <a:rPr lang="ru-RU" sz="3200" dirty="0" err="1"/>
              <a:t>оч:ий</a:t>
            </a:r>
            <a:r>
              <a:rPr lang="ru-RU" sz="3200" dirty="0"/>
              <a:t>]</a:t>
            </a:r>
          </a:p>
          <a:p>
            <a:r>
              <a:rPr lang="ru-RU" sz="3200" dirty="0">
                <a:solidFill>
                  <a:srgbClr val="C00000"/>
                </a:solidFill>
              </a:rPr>
              <a:t>-</a:t>
            </a:r>
            <a:r>
              <a:rPr lang="ru-RU" sz="3200" dirty="0" err="1">
                <a:solidFill>
                  <a:srgbClr val="C00000"/>
                </a:solidFill>
              </a:rPr>
              <a:t>жці</a:t>
            </a:r>
            <a:r>
              <a:rPr lang="ru-RU" sz="3200" dirty="0"/>
              <a:t>          [</a:t>
            </a:r>
            <a:r>
              <a:rPr lang="ru-RU" sz="3200" dirty="0" err="1"/>
              <a:t>з′ц′і</a:t>
            </a:r>
            <a:r>
              <a:rPr lang="ru-RU" sz="3200" dirty="0"/>
              <a:t>]      </a:t>
            </a:r>
            <a:r>
              <a:rPr lang="ru-RU" sz="3200" dirty="0" err="1"/>
              <a:t>книжці</a:t>
            </a:r>
            <a:r>
              <a:rPr lang="ru-RU" sz="3200" dirty="0"/>
              <a:t> [</a:t>
            </a:r>
            <a:r>
              <a:rPr lang="ru-RU" sz="3200" dirty="0" err="1"/>
              <a:t>книз′ц′і</a:t>
            </a:r>
            <a:r>
              <a:rPr lang="ru-RU" sz="3200" dirty="0"/>
              <a:t>]</a:t>
            </a:r>
          </a:p>
          <a:p>
            <a:r>
              <a:rPr lang="ru-RU" sz="3200" dirty="0">
                <a:solidFill>
                  <a:srgbClr val="C00000"/>
                </a:solidFill>
              </a:rPr>
              <a:t>-</a:t>
            </a:r>
            <a:r>
              <a:rPr lang="ru-RU" sz="3200" dirty="0" err="1">
                <a:solidFill>
                  <a:srgbClr val="C00000"/>
                </a:solidFill>
              </a:rPr>
              <a:t>тці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3200" dirty="0"/>
              <a:t>          [</a:t>
            </a:r>
            <a:r>
              <a:rPr lang="ru-RU" sz="3200" dirty="0" err="1"/>
              <a:t>ц′:і</a:t>
            </a:r>
            <a:r>
              <a:rPr lang="ru-RU" sz="3200" dirty="0"/>
              <a:t>]      </a:t>
            </a:r>
            <a:r>
              <a:rPr lang="ru-RU" sz="3200" dirty="0" err="1"/>
              <a:t>тітці</a:t>
            </a:r>
            <a:r>
              <a:rPr lang="ru-RU" sz="3200" dirty="0"/>
              <a:t> [т′</a:t>
            </a:r>
            <a:r>
              <a:rPr lang="ru-RU" sz="3200" dirty="0" err="1"/>
              <a:t>іц</a:t>
            </a:r>
            <a:r>
              <a:rPr lang="ru-RU" sz="3200" dirty="0"/>
              <a:t>′:і]</a:t>
            </a:r>
          </a:p>
          <a:p>
            <a:r>
              <a:rPr lang="ru-RU" sz="3200" dirty="0">
                <a:solidFill>
                  <a:srgbClr val="C00000"/>
                </a:solidFill>
              </a:rPr>
              <a:t>-</a:t>
            </a:r>
            <a:r>
              <a:rPr lang="ru-RU" sz="3200" dirty="0" err="1">
                <a:solidFill>
                  <a:srgbClr val="C00000"/>
                </a:solidFill>
              </a:rPr>
              <a:t>чці</a:t>
            </a:r>
            <a:r>
              <a:rPr lang="ru-RU" sz="3200" dirty="0">
                <a:solidFill>
                  <a:srgbClr val="C00000"/>
                </a:solidFill>
              </a:rPr>
              <a:t> </a:t>
            </a:r>
            <a:r>
              <a:rPr lang="ru-RU" sz="3200" dirty="0"/>
              <a:t>          [</a:t>
            </a:r>
            <a:r>
              <a:rPr lang="ru-RU" sz="3200" dirty="0" err="1"/>
              <a:t>ц′і</a:t>
            </a:r>
            <a:r>
              <a:rPr lang="ru-RU" sz="3200" dirty="0"/>
              <a:t>]       </a:t>
            </a:r>
            <a:r>
              <a:rPr lang="ru-RU" sz="3200" dirty="0" err="1"/>
              <a:t>сестричці</a:t>
            </a:r>
            <a:r>
              <a:rPr lang="ru-RU" sz="3200" dirty="0"/>
              <a:t> [</a:t>
            </a:r>
            <a:r>
              <a:rPr lang="ru-RU" sz="3200" dirty="0" err="1"/>
              <a:t>сеистриц</a:t>
            </a:r>
            <a:r>
              <a:rPr lang="ru-RU" sz="3200" dirty="0"/>
              <a:t>′:і]</a:t>
            </a:r>
          </a:p>
          <a:p>
            <a:r>
              <a:rPr lang="ru-RU" sz="3200" dirty="0"/>
              <a:t>-</a:t>
            </a:r>
            <a:r>
              <a:rPr lang="ru-RU" sz="3200" dirty="0" err="1">
                <a:solidFill>
                  <a:srgbClr val="C00000"/>
                </a:solidFill>
              </a:rPr>
              <a:t>зж</a:t>
            </a:r>
            <a:r>
              <a:rPr lang="ru-RU" sz="3200" dirty="0">
                <a:solidFill>
                  <a:srgbClr val="C00000"/>
                </a:solidFill>
              </a:rPr>
              <a:t>-</a:t>
            </a:r>
            <a:r>
              <a:rPr lang="ru-RU" sz="3200" dirty="0"/>
              <a:t>          [ж:]      </a:t>
            </a:r>
            <a:r>
              <a:rPr lang="ru-RU" sz="3200" dirty="0" err="1"/>
              <a:t>зжати</a:t>
            </a:r>
            <a:r>
              <a:rPr lang="ru-RU" sz="3200" dirty="0"/>
              <a:t> [</a:t>
            </a:r>
            <a:r>
              <a:rPr lang="ru-RU" sz="3200" dirty="0" err="1"/>
              <a:t>ж:ати</a:t>
            </a:r>
            <a:r>
              <a:rPr lang="ru-RU" sz="3200" dirty="0"/>
              <a:t>]</a:t>
            </a:r>
            <a:endParaRPr lang="en-US" sz="3200" dirty="0">
              <a:latin typeface="Algerian" panose="04020705040A02060702" pitchFamily="8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77683" y="522514"/>
            <a:ext cx="6671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 вправ</a:t>
            </a:r>
            <a:endParaRPr lang="en-US" sz="4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187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64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19879" y="1122364"/>
            <a:ext cx="1149531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solidFill>
                  <a:srgbClr val="C00000"/>
                </a:solidFill>
              </a:rPr>
              <a:t>Орфографічний</a:t>
            </a:r>
            <a:r>
              <a:rPr lang="ru-RU" sz="3200" dirty="0">
                <a:solidFill>
                  <a:srgbClr val="C00000"/>
                </a:solidFill>
              </a:rPr>
              <a:t> практикум </a:t>
            </a:r>
            <a:r>
              <a:rPr lang="ru-RU" sz="3200" dirty="0" err="1">
                <a:solidFill>
                  <a:srgbClr val="C00000"/>
                </a:solidFill>
              </a:rPr>
              <a:t>Розподіліть</a:t>
            </a:r>
            <a:r>
              <a:rPr lang="ru-RU" sz="3200" dirty="0">
                <a:solidFill>
                  <a:srgbClr val="C00000"/>
                </a:solidFill>
              </a:rPr>
              <a:t> слова на </a:t>
            </a:r>
            <a:r>
              <a:rPr lang="ru-RU" sz="3200" dirty="0" err="1">
                <a:solidFill>
                  <a:srgbClr val="C00000"/>
                </a:solidFill>
              </a:rPr>
              <a:t>дві</a:t>
            </a:r>
            <a:r>
              <a:rPr lang="ru-RU" sz="3200" dirty="0">
                <a:solidFill>
                  <a:srgbClr val="C00000"/>
                </a:solidFill>
              </a:rPr>
              <a:t> колонки: 1) без </a:t>
            </a:r>
            <a:r>
              <a:rPr lang="ru-RU" sz="3200" dirty="0" err="1">
                <a:solidFill>
                  <a:srgbClr val="C00000"/>
                </a:solidFill>
              </a:rPr>
              <a:t>подвоєння</a:t>
            </a:r>
            <a:r>
              <a:rPr lang="ru-RU" sz="3200" dirty="0">
                <a:solidFill>
                  <a:srgbClr val="C00000"/>
                </a:solidFill>
              </a:rPr>
              <a:t> букв; 2) з  </a:t>
            </a:r>
            <a:r>
              <a:rPr lang="ru-RU" sz="3200" dirty="0" err="1">
                <a:solidFill>
                  <a:srgbClr val="C00000"/>
                </a:solidFill>
              </a:rPr>
              <a:t>подвоєнням</a:t>
            </a:r>
            <a:r>
              <a:rPr lang="ru-RU" sz="3200" dirty="0">
                <a:solidFill>
                  <a:srgbClr val="C00000"/>
                </a:solidFill>
              </a:rPr>
              <a:t> букв</a:t>
            </a:r>
            <a:r>
              <a:rPr lang="ru-RU" sz="3200" dirty="0"/>
              <a:t>.</a:t>
            </a:r>
          </a:p>
          <a:p>
            <a:r>
              <a:rPr lang="ru-RU" sz="3200" dirty="0"/>
              <a:t> </a:t>
            </a:r>
            <a:r>
              <a:rPr lang="ru-RU" sz="3200" dirty="0" err="1"/>
              <a:t>Бо</a:t>
            </a:r>
            <a:r>
              <a:rPr lang="ru-RU" sz="3200" dirty="0"/>
              <a:t>(в)</a:t>
            </a:r>
            <a:r>
              <a:rPr lang="ru-RU" sz="3200" dirty="0" err="1"/>
              <a:t>аніли</a:t>
            </a:r>
            <a:r>
              <a:rPr lang="ru-RU" sz="3200" dirty="0"/>
              <a:t>, </a:t>
            </a:r>
            <a:r>
              <a:rPr lang="ru-RU" sz="3200" dirty="0" err="1"/>
              <a:t>дерев’я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</a:t>
            </a:r>
            <a:r>
              <a:rPr lang="ru-RU" sz="3200" dirty="0" err="1"/>
              <a:t>глиби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(в)</a:t>
            </a:r>
            <a:r>
              <a:rPr lang="ru-RU" sz="3200" dirty="0" err="1"/>
              <a:t>ечері</a:t>
            </a:r>
            <a:r>
              <a:rPr lang="ru-RU" sz="3200" dirty="0"/>
              <a:t>, </a:t>
            </a:r>
            <a:r>
              <a:rPr lang="ru-RU" sz="3200" dirty="0" err="1"/>
              <a:t>поні</a:t>
            </a:r>
            <a:r>
              <a:rPr lang="ru-RU" sz="3200" dirty="0"/>
              <a:t>(с)я, </a:t>
            </a:r>
            <a:r>
              <a:rPr lang="ru-RU" sz="3200" dirty="0" err="1"/>
              <a:t>піща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</a:t>
            </a:r>
            <a:r>
              <a:rPr lang="ru-RU" sz="3200" dirty="0" err="1"/>
              <a:t>відлу</a:t>
            </a:r>
            <a:r>
              <a:rPr lang="ru-RU" sz="3200" dirty="0"/>
              <a:t>(н)я, </a:t>
            </a:r>
            <a:r>
              <a:rPr lang="ru-RU" sz="3200" dirty="0" err="1"/>
              <a:t>угі</a:t>
            </a:r>
            <a:r>
              <a:rPr lang="ru-RU" sz="3200" dirty="0"/>
              <a:t>(д)я, </a:t>
            </a:r>
            <a:r>
              <a:rPr lang="ru-RU" sz="3200" dirty="0" err="1"/>
              <a:t>Запо</a:t>
            </a:r>
            <a:r>
              <a:rPr lang="ru-RU" sz="3200" dirty="0"/>
              <a:t> </a:t>
            </a:r>
            <a:r>
              <a:rPr lang="ru-RU" sz="3200" dirty="0" err="1"/>
              <a:t>рі</a:t>
            </a:r>
            <a:r>
              <a:rPr lang="ru-RU" sz="3200" dirty="0"/>
              <a:t>(ж)я, </a:t>
            </a:r>
            <a:r>
              <a:rPr lang="ru-RU" sz="3200" dirty="0" err="1"/>
              <a:t>узбі</a:t>
            </a:r>
            <a:r>
              <a:rPr lang="ru-RU" sz="3200" dirty="0"/>
              <a:t>(ч)я, </a:t>
            </a:r>
            <a:r>
              <a:rPr lang="ru-RU" sz="3200" dirty="0" err="1"/>
              <a:t>розкі</a:t>
            </a:r>
            <a:r>
              <a:rPr lang="ru-RU" sz="3200" dirty="0"/>
              <a:t>(ш)ю, </a:t>
            </a:r>
            <a:r>
              <a:rPr lang="ru-RU" sz="3200" dirty="0" err="1"/>
              <a:t>ві</a:t>
            </a:r>
            <a:r>
              <a:rPr lang="ru-RU" sz="3200" dirty="0"/>
              <a:t>(с)ю, меда(л)ю, чес(т)ю, </a:t>
            </a:r>
            <a:r>
              <a:rPr lang="ru-RU" sz="3200" dirty="0" err="1"/>
              <a:t>радіс</a:t>
            </a:r>
            <a:r>
              <a:rPr lang="ru-RU" sz="3200" dirty="0"/>
              <a:t>(т)ю, </a:t>
            </a:r>
            <a:r>
              <a:rPr lang="ru-RU" sz="3200" dirty="0" err="1"/>
              <a:t>знаря</a:t>
            </a:r>
            <a:r>
              <a:rPr lang="ru-RU" sz="3200" dirty="0"/>
              <a:t>(д)я, лис(т)я, на(л)ю, </a:t>
            </a:r>
            <a:r>
              <a:rPr lang="ru-RU" sz="3200" dirty="0" err="1"/>
              <a:t>відкри</a:t>
            </a:r>
            <a:r>
              <a:rPr lang="ru-RU" sz="3200" dirty="0"/>
              <a:t>(т)я, </a:t>
            </a:r>
            <a:r>
              <a:rPr lang="ru-RU" sz="3200" dirty="0" err="1"/>
              <a:t>зра</a:t>
            </a:r>
            <a:r>
              <a:rPr lang="ru-RU" sz="3200" dirty="0"/>
              <a:t>(н)я, </a:t>
            </a:r>
            <a:r>
              <a:rPr lang="ru-RU" sz="3200" dirty="0" err="1"/>
              <a:t>навма</a:t>
            </a:r>
            <a:r>
              <a:rPr lang="ru-RU" sz="3200" dirty="0"/>
              <a:t>(н)я, </a:t>
            </a:r>
            <a:r>
              <a:rPr lang="ru-RU" sz="3200" dirty="0" err="1"/>
              <a:t>тума</a:t>
            </a:r>
            <a:r>
              <a:rPr lang="ru-RU" sz="3200" dirty="0"/>
              <a:t>(н)</a:t>
            </a:r>
            <a:r>
              <a:rPr lang="ru-RU" sz="3200" dirty="0" err="1"/>
              <a:t>ість</a:t>
            </a:r>
            <a:r>
              <a:rPr lang="ru-RU" sz="3200" dirty="0"/>
              <a:t>, </a:t>
            </a:r>
            <a:r>
              <a:rPr lang="ru-RU" sz="3200" dirty="0" err="1"/>
              <a:t>бджоли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букве(н)</a:t>
            </a:r>
            <a:r>
              <a:rPr lang="ru-RU" sz="3200" dirty="0" err="1"/>
              <a:t>ий</a:t>
            </a:r>
            <a:r>
              <a:rPr lang="ru-RU" sz="3200" dirty="0"/>
              <a:t>, </a:t>
            </a:r>
            <a:r>
              <a:rPr lang="ru-RU" sz="3200" dirty="0" err="1"/>
              <a:t>здорове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росли(н)</a:t>
            </a:r>
            <a:r>
              <a:rPr lang="ru-RU" sz="3200" dirty="0" err="1"/>
              <a:t>ицтво</a:t>
            </a:r>
            <a:r>
              <a:rPr lang="ru-RU" sz="3200" dirty="0"/>
              <a:t>, </a:t>
            </a:r>
            <a:r>
              <a:rPr lang="ru-RU" sz="3200" dirty="0" err="1"/>
              <a:t>умотивова</a:t>
            </a:r>
            <a:r>
              <a:rPr lang="ru-RU" sz="3200" dirty="0"/>
              <a:t>(н)</a:t>
            </a:r>
            <a:r>
              <a:rPr lang="ru-RU" sz="3200" dirty="0" err="1"/>
              <a:t>ість</a:t>
            </a:r>
            <a:r>
              <a:rPr lang="ru-RU" sz="3200" dirty="0"/>
              <a:t>, </a:t>
            </a:r>
            <a:r>
              <a:rPr lang="ru-RU" sz="3200" dirty="0" err="1"/>
              <a:t>скаже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</a:t>
            </a:r>
            <a:r>
              <a:rPr lang="ru-RU" sz="3200" dirty="0" err="1"/>
              <a:t>обмі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</a:t>
            </a:r>
            <a:r>
              <a:rPr lang="ru-RU" sz="3200" dirty="0" err="1"/>
              <a:t>притама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рва(н)</a:t>
            </a:r>
            <a:r>
              <a:rPr lang="ru-RU" sz="3200" dirty="0" err="1"/>
              <a:t>ий</a:t>
            </a:r>
            <a:r>
              <a:rPr lang="ru-RU" sz="3200" dirty="0"/>
              <a:t>, </a:t>
            </a:r>
            <a:r>
              <a:rPr lang="ru-RU" sz="3200" dirty="0" err="1"/>
              <a:t>віко</a:t>
            </a:r>
            <a:r>
              <a:rPr lang="ru-RU" sz="3200" dirty="0"/>
              <a:t>(н)</a:t>
            </a:r>
            <a:r>
              <a:rPr lang="ru-RU" sz="3200" dirty="0" err="1"/>
              <a:t>иця</a:t>
            </a:r>
            <a:r>
              <a:rPr lang="ru-RU" sz="3200" dirty="0"/>
              <a:t>, </a:t>
            </a:r>
            <a:r>
              <a:rPr lang="ru-RU" sz="3200" dirty="0" err="1"/>
              <a:t>свяще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</a:t>
            </a:r>
            <a:r>
              <a:rPr lang="ru-RU" sz="3200" dirty="0" err="1"/>
              <a:t>ознайомле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</a:t>
            </a:r>
            <a:r>
              <a:rPr lang="ru-RU" sz="3200" dirty="0" err="1"/>
              <a:t>очище</a:t>
            </a:r>
            <a:r>
              <a:rPr lang="ru-RU" sz="3200" dirty="0"/>
              <a:t>(н)я, </a:t>
            </a:r>
            <a:r>
              <a:rPr lang="ru-RU" sz="3200" dirty="0" err="1"/>
              <a:t>широче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</a:t>
            </a:r>
            <a:r>
              <a:rPr lang="ru-RU" sz="3200" dirty="0" err="1"/>
              <a:t>після</a:t>
            </a:r>
            <a:r>
              <a:rPr lang="ru-RU" sz="3200" dirty="0"/>
              <a:t> реформе(н)</a:t>
            </a:r>
            <a:r>
              <a:rPr lang="ru-RU" sz="3200" dirty="0" err="1"/>
              <a:t>ий</a:t>
            </a:r>
            <a:r>
              <a:rPr lang="ru-RU" sz="3200" dirty="0"/>
              <a:t>, </a:t>
            </a:r>
            <a:r>
              <a:rPr lang="ru-RU" sz="3200" dirty="0" err="1"/>
              <a:t>орли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</a:t>
            </a:r>
            <a:r>
              <a:rPr lang="ru-RU" sz="3200" dirty="0" err="1"/>
              <a:t>знаме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</a:t>
            </a:r>
            <a:r>
              <a:rPr lang="ru-RU" sz="3200" dirty="0" err="1"/>
              <a:t>людя</a:t>
            </a:r>
            <a:r>
              <a:rPr lang="ru-RU" sz="3200" dirty="0"/>
              <a:t>(н)</a:t>
            </a:r>
            <a:r>
              <a:rPr lang="ru-RU" sz="3200" dirty="0" err="1"/>
              <a:t>ий</a:t>
            </a:r>
            <a:r>
              <a:rPr lang="ru-RU" sz="3200" dirty="0"/>
              <a:t>, окая(н)</a:t>
            </a:r>
            <a:r>
              <a:rPr lang="ru-RU" sz="3200" dirty="0" err="1"/>
              <a:t>ий</a:t>
            </a:r>
            <a:r>
              <a:rPr lang="ru-RU" sz="3200" dirty="0"/>
              <a:t>, числе(н)</a:t>
            </a:r>
            <a:r>
              <a:rPr lang="ru-RU" sz="3200" dirty="0" err="1"/>
              <a:t>ий</a:t>
            </a:r>
            <a:r>
              <a:rPr lang="ru-RU" sz="3200" dirty="0"/>
              <a:t>.</a:t>
            </a:r>
            <a:endParaRPr lang="en-US" sz="3200" dirty="0">
              <a:latin typeface="Algerian" panose="04020705040A02060702" pitchFamily="8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77683" y="522514"/>
            <a:ext cx="6671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 вправ</a:t>
            </a:r>
            <a:endParaRPr lang="en-US" sz="4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64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19879" y="1122364"/>
            <a:ext cx="114953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>
              <a:latin typeface="Algerian" panose="04020705040A02060702" pitchFamily="8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486" y="522514"/>
            <a:ext cx="82855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Тренажер з української мови</a:t>
            </a:r>
            <a:endParaRPr lang="en-US" sz="4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3020" y="1707140"/>
            <a:ext cx="11233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hlinkClick r:id="rId3"/>
              </a:rPr>
              <a:t>https://www.youtube.com/watch?v=_NXPIVP--wo</a:t>
            </a:r>
            <a:r>
              <a:rPr lang="uk-UA" sz="3200" dirty="0"/>
              <a:t> </a:t>
            </a:r>
            <a:endParaRPr lang="en-US" sz="3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425" y="2536203"/>
            <a:ext cx="5131836" cy="3843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80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64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27176" y="699796"/>
            <a:ext cx="63821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Актуалізація опорних знань</a:t>
            </a:r>
            <a:endParaRPr lang="en-US" sz="3200" dirty="0">
              <a:solidFill>
                <a:srgbClr val="002060"/>
              </a:solidFill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7747" y="1707138"/>
            <a:ext cx="65936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вивчає фонетика? 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05468" y="2383988"/>
            <a:ext cx="77325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(це розділ мовознавства, в якому вивчають звуковий склад мови. Об'єктом вивчення фонетики є звуки, їх властивості і функції, закономірності поєднання, фонетичні процеси, одиниці, засоби, ознаки, а також інтонація)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03" y="3679809"/>
            <a:ext cx="3689642" cy="2763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72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5"/>
            <a:ext cx="12191999" cy="68564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42596" y="653143"/>
            <a:ext cx="8281696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uk-UA" sz="3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Уподібнення називається латинським терміном — </a:t>
            </a:r>
            <a:r>
              <a:rPr lang="uk-UA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асиміляція.</a:t>
            </a:r>
            <a:endParaRPr lang="en-US" sz="3200" dirty="0">
              <a:solidFill>
                <a:srgbClr val="C00000"/>
              </a:solidFill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26163" y="2006656"/>
            <a:ext cx="10291666" cy="4420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uk-UA" sz="24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Уподібнення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(латинський термін — асиміляція) — це зміни голосних або приголосних під впливом попереднього звука на наступний чи наступного на попередній. 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Наприклад: у слові [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проз'ба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(просьба) глухий [с'] перед дзвінким [б] 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одзвінчується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перетворюючись на дзвінкий [з']; у слові [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н'іхт'і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(нігті) дзвінкий [г] перед глухим [т] оглушується, переходячи в [х]; у слові [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куз'н'а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(кузня) твердий [з] перед м’яким [н'] пом’якшується. 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Протилежним за наслідком є фонетичне явище, яке називається </a:t>
            </a:r>
            <a:r>
              <a:rPr lang="uk-UA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дисиміляцією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розподібнення, коли при взаємодії звуків однієї групи один із них втрачає яку-небудь спільну ознаку. Наприклад, слово кращий утворилося так: [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красший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- [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крашший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- [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крашчий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].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602" y="199153"/>
            <a:ext cx="3063263" cy="1715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9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5"/>
            <a:ext cx="12191999" cy="68564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63689" y="93306"/>
            <a:ext cx="9881119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uk-UA" sz="4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Асиміляція в сучасній українській мові буває</a:t>
            </a:r>
            <a:r>
              <a:rPr lang="uk-UA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6809" y="1511560"/>
            <a:ext cx="8867191" cy="2397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а) за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дзвінкістю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глухістю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приголосних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8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б) за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місцем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способом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творення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8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в) за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м’якістю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твердістю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вимови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310" y="2104500"/>
            <a:ext cx="5816666" cy="435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08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5"/>
            <a:ext cx="12191999" cy="68564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03853" y="391886"/>
            <a:ext cx="10944808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Асиміляція</a:t>
            </a:r>
            <a:r>
              <a:rPr lang="ru-RU" sz="24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групах</a:t>
            </a:r>
            <a:r>
              <a:rPr lang="ru-RU" sz="24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приголосних</a:t>
            </a:r>
            <a:r>
              <a:rPr lang="ru-RU" sz="24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4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дзвінкістю</a:t>
            </a:r>
            <a:r>
              <a:rPr lang="ru-RU" sz="24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глухістю</a:t>
            </a:r>
            <a:r>
              <a:rPr lang="ru-RU" sz="24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участю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голосу в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творенні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тому,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дзвінкі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перед глухими,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уподібнюючись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їм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втрачають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голос і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вимовляються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глухі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глухі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перед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дзвінкими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вимовляються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дзвінко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Найважливіші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такої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асиміляції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48000" y="2049199"/>
            <a:ext cx="8801878" cy="2858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а)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префікс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(і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прийменник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з у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перед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кореневим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глухим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приголосним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звичайно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асимілюється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приголосним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змінюється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с: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зписати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списати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з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хати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с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хати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б)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глухі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майже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послідовно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асимілюються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наступними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шумними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дзвінкими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боротьба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молотьба, просьба, вокзал (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вимовляється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бород'ба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молод'ба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проз'ба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воґзал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16" y="2795386"/>
            <a:ext cx="3110416" cy="283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782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5"/>
            <a:ext cx="12191999" cy="68564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86409" y="382555"/>
            <a:ext cx="10720874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Асиміляція</a:t>
            </a:r>
            <a:r>
              <a:rPr lang="ru-RU" sz="32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32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групах</a:t>
            </a:r>
            <a:r>
              <a:rPr lang="ru-RU" sz="32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приголосних</a:t>
            </a:r>
            <a:r>
              <a:rPr lang="ru-RU" sz="32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32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місцем</a:t>
            </a:r>
            <a:r>
              <a:rPr lang="ru-RU" sz="32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способом </a:t>
            </a:r>
            <a:r>
              <a:rPr lang="ru-RU" sz="32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творення</a:t>
            </a:r>
            <a:r>
              <a:rPr lang="ru-RU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дає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найголовніші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наслідки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93910" y="1528766"/>
            <a:ext cx="9489232" cy="4815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а)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зубні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перед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шиплячими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змінюються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шиплячі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+ ш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принісши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принішши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з + ш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шш:без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шуму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беижшуму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беишшуму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з + ж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жж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зжити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жжити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б)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шиплячі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перед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зубними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змінюються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зубні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ш + с'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с'с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': купа</a:t>
            </a:r>
            <a:r>
              <a:rPr lang="en-US" sz="2400" dirty="0"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ешся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купа</a:t>
            </a:r>
            <a:r>
              <a:rPr lang="en-US" sz="2400" dirty="0"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ес'с'а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ч + с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ц'с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': не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мучс'а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не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муц'с'а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в)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проривний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 перед ч і ш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змінюється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шиплячий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т + ч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чч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закві'тчати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закві'ччати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г)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проривний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 перед ц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змінюється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ц: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коритце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корицце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16" y="2795386"/>
            <a:ext cx="3110416" cy="283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946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5"/>
            <a:ext cx="12191999" cy="68564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6571" y="419202"/>
            <a:ext cx="11467323" cy="5605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Наслідком</a:t>
            </a:r>
            <a:r>
              <a:rPr lang="ru-RU" sz="24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асиміляції</a:t>
            </a:r>
            <a:r>
              <a:rPr lang="ru-RU" sz="24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4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пом’якшення</a:t>
            </a:r>
            <a:r>
              <a:rPr lang="ru-RU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д, т, з,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дз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с, ц, н, л у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перед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іншим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наступним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пом’якшеним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приголосним:д'н'і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ц'в'ах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Дисиміляція</a:t>
            </a:r>
            <a:r>
              <a:rPr lang="ru-RU" sz="24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4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розподібнення</a:t>
            </a:r>
            <a:r>
              <a:rPr lang="ru-RU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спостерігається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фонетичній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української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мови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рідше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ніж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асиміляція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Найголовніші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зміна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приголосних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кт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хт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къто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кто —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хто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 і т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проривні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Внаслідок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розподібнення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звук к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змінився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фрикативний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х,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отже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спільна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ознака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творенні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цих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звуків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зникла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зміна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характерна для ряду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давніх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слів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української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мови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рушник,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рушниця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мірошник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соняшник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сердешний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Розподібнившись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наступним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н, звук ч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втратив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звукосполученні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проривності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15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5"/>
            <a:ext cx="12191999" cy="68564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1212" y="1026367"/>
            <a:ext cx="66340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ru-RU" sz="3600" dirty="0" err="1"/>
              <a:t>Українській</a:t>
            </a:r>
            <a:r>
              <a:rPr lang="ru-RU" sz="3600" dirty="0"/>
              <a:t> </a:t>
            </a:r>
            <a:r>
              <a:rPr lang="ru-RU" sz="3600" dirty="0" err="1"/>
              <a:t>мові</a:t>
            </a:r>
            <a:r>
              <a:rPr lang="ru-RU" sz="3600" dirty="0"/>
              <a:t> не </a:t>
            </a:r>
            <a:r>
              <a:rPr lang="ru-RU" sz="3600" dirty="0" err="1"/>
              <a:t>властивий</a:t>
            </a:r>
            <a:r>
              <a:rPr lang="ru-RU" sz="3600" dirty="0"/>
              <a:t> </a:t>
            </a:r>
            <a:r>
              <a:rPr lang="ru-RU" sz="3600" dirty="0" err="1"/>
              <a:t>збіг</a:t>
            </a:r>
            <a:r>
              <a:rPr lang="ru-RU" sz="3600" dirty="0"/>
              <a:t> </a:t>
            </a:r>
            <a:r>
              <a:rPr lang="ru-RU" sz="3600" dirty="0" err="1"/>
              <a:t>трьох</a:t>
            </a:r>
            <a:r>
              <a:rPr lang="ru-RU" sz="3600" dirty="0"/>
              <a:t> і </a:t>
            </a:r>
            <a:r>
              <a:rPr lang="ru-RU" sz="3600" dirty="0" err="1"/>
              <a:t>більше</a:t>
            </a:r>
            <a:r>
              <a:rPr lang="ru-RU" sz="3600" dirty="0"/>
              <a:t> </a:t>
            </a:r>
            <a:r>
              <a:rPr lang="ru-RU" sz="3600" dirty="0" err="1"/>
              <a:t>приголосних</a:t>
            </a:r>
            <a:r>
              <a:rPr lang="ru-RU" sz="3600" dirty="0"/>
              <a:t> - </a:t>
            </a:r>
            <a:r>
              <a:rPr lang="ru-RU" sz="3600" dirty="0" err="1"/>
              <a:t>він</a:t>
            </a:r>
            <a:r>
              <a:rPr lang="ru-RU" sz="3600" dirty="0"/>
              <a:t> </a:t>
            </a:r>
            <a:r>
              <a:rPr lang="ru-RU" sz="3600" dirty="0" err="1"/>
              <a:t>утруднює</a:t>
            </a:r>
            <a:r>
              <a:rPr lang="ru-RU" sz="3600" dirty="0"/>
              <a:t> </a:t>
            </a:r>
            <a:r>
              <a:rPr lang="ru-RU" sz="3600" dirty="0" err="1"/>
              <a:t>вимову</a:t>
            </a:r>
            <a:r>
              <a:rPr lang="ru-RU" sz="3600" dirty="0"/>
              <a:t>.. </a:t>
            </a:r>
            <a:r>
              <a:rPr lang="ru-RU" sz="3600" dirty="0" err="1"/>
              <a:t>Саме</a:t>
            </a:r>
            <a:r>
              <a:rPr lang="ru-RU" sz="3600" dirty="0"/>
              <a:t> тому</a:t>
            </a:r>
            <a:r>
              <a:rPr lang="en-US" sz="3600" dirty="0"/>
              <a:t> </a:t>
            </a:r>
            <a:r>
              <a:rPr lang="ru-RU" sz="3600" b="1" dirty="0">
                <a:solidFill>
                  <a:srgbClr val="C00000"/>
                </a:solidFill>
              </a:rPr>
              <a:t>при </a:t>
            </a:r>
            <a:r>
              <a:rPr lang="ru-RU" sz="3600" b="1" dirty="0" err="1">
                <a:solidFill>
                  <a:srgbClr val="C00000"/>
                </a:solidFill>
              </a:rPr>
              <a:t>збігові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кількох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приголосних</a:t>
            </a:r>
            <a:r>
              <a:rPr lang="ru-RU" sz="3600" b="1" dirty="0">
                <a:solidFill>
                  <a:srgbClr val="C00000"/>
                </a:solidFill>
              </a:rPr>
              <a:t> у </a:t>
            </a:r>
            <a:r>
              <a:rPr lang="ru-RU" sz="3600" b="1" dirty="0" err="1">
                <a:solidFill>
                  <a:srgbClr val="C00000"/>
                </a:solidFill>
              </a:rPr>
              <a:t>вимові</a:t>
            </a:r>
            <a:r>
              <a:rPr lang="en-US" sz="3600" dirty="0"/>
              <a:t> </a:t>
            </a:r>
            <a:r>
              <a:rPr lang="ru-RU" sz="3600" dirty="0"/>
              <a:t>один </a:t>
            </a:r>
            <a:r>
              <a:rPr lang="ru-RU" sz="3600" dirty="0" err="1"/>
              <a:t>із</a:t>
            </a:r>
            <a:r>
              <a:rPr lang="ru-RU" sz="3600" dirty="0"/>
              <a:t> них </a:t>
            </a:r>
            <a:r>
              <a:rPr lang="ru-RU" sz="3600" dirty="0" err="1"/>
              <a:t>випадає</a:t>
            </a:r>
            <a:r>
              <a:rPr lang="ru-RU" sz="3600" dirty="0"/>
              <a:t>, </a:t>
            </a:r>
            <a:r>
              <a:rPr lang="ru-RU" sz="3600" dirty="0" err="1"/>
              <a:t>тобто</a:t>
            </a:r>
            <a:r>
              <a:rPr lang="en-US" sz="3600" dirty="0"/>
              <a:t> </a:t>
            </a:r>
            <a:r>
              <a:rPr lang="ru-RU" sz="3600" b="1" dirty="0" err="1">
                <a:solidFill>
                  <a:srgbClr val="C00000"/>
                </a:solidFill>
              </a:rPr>
              <a:t>відбувається</a:t>
            </a:r>
            <a:r>
              <a:rPr lang="en-US" sz="3600" dirty="0">
                <a:solidFill>
                  <a:srgbClr val="C00000"/>
                </a:solidFill>
              </a:rPr>
              <a:t> </a:t>
            </a:r>
            <a:r>
              <a:rPr lang="ru-RU" sz="3600" b="1" dirty="0" err="1">
                <a:solidFill>
                  <a:srgbClr val="C00000"/>
                </a:solidFill>
              </a:rPr>
              <a:t>спрощення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приголосних</a:t>
            </a:r>
            <a:endParaRPr lang="en-US" sz="3600" dirty="0">
              <a:solidFill>
                <a:srgbClr val="C00000"/>
              </a:solidFill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342" y="1779415"/>
            <a:ext cx="4866592" cy="364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554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5"/>
            <a:ext cx="12191999" cy="6856445"/>
          </a:xfrm>
          <a:prstGeom prst="rect">
            <a:avLst/>
          </a:prstGeom>
        </p:spPr>
      </p:pic>
      <p:pic>
        <p:nvPicPr>
          <p:cNvPr id="5" name="Рисунок 4" descr="0501tk8c-3a72-480x360.png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94" y="924151"/>
            <a:ext cx="5567267" cy="4333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0501tk9r-6ecb-480x360.png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775" y="924150"/>
            <a:ext cx="5467739" cy="45062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51951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1221</Words>
  <Application>Microsoft Office PowerPoint</Application>
  <PresentationFormat>Широкий екран</PresentationFormat>
  <Paragraphs>58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4" baseType="lpstr">
      <vt:lpstr>Algerian</vt:lpstr>
      <vt:lpstr>Arial</vt:lpstr>
      <vt:lpstr>Calibri</vt:lpstr>
      <vt:lpstr>Calibri Light</vt:lpstr>
      <vt:lpstr>Roboto</vt:lpstr>
      <vt:lpstr>Times New Roman</vt:lpstr>
      <vt:lpstr>Тема Office</vt:lpstr>
      <vt:lpstr>06.03.2025 Класна робота Асимілятивні, дисимілятивні процеси, подовження, спрощення у групах приголосних. Основні чергування звуків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Асимілятивні, дисимілятивні процеси, подовження, спрощення у групах приголосних. Основні чергування звуків</dc:title>
  <dc:creator>User</dc:creator>
  <cp:lastModifiedBy>Елена Зайцева</cp:lastModifiedBy>
  <cp:revision>8</cp:revision>
  <dcterms:created xsi:type="dcterms:W3CDTF">2025-02-09T11:50:08Z</dcterms:created>
  <dcterms:modified xsi:type="dcterms:W3CDTF">2025-03-02T04:05:57Z</dcterms:modified>
</cp:coreProperties>
</file>