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3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3" r:id="rId8"/>
    <p:sldId id="264" r:id="rId9"/>
    <p:sldId id="265" r:id="rId10"/>
    <p:sldId id="266" r:id="rId11"/>
    <p:sldId id="261" r:id="rId1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120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Елена Зайцева" userId="e4c7a7f2c879dab9" providerId="LiveId" clId="{C396D984-1317-4281-8E4B-8D2D259F9496}"/>
    <pc:docChg chg="delSld modSld">
      <pc:chgData name="Елена Зайцева" userId="e4c7a7f2c879dab9" providerId="LiveId" clId="{C396D984-1317-4281-8E4B-8D2D259F9496}" dt="2025-04-03T09:08:29.539" v="32" actId="2696"/>
      <pc:docMkLst>
        <pc:docMk/>
      </pc:docMkLst>
      <pc:sldChg chg="modSp mod">
        <pc:chgData name="Елена Зайцева" userId="e4c7a7f2c879dab9" providerId="LiveId" clId="{C396D984-1317-4281-8E4B-8D2D259F9496}" dt="2025-04-03T09:07:15.207" v="31" actId="1076"/>
        <pc:sldMkLst>
          <pc:docMk/>
          <pc:sldMk cId="1512995846" sldId="256"/>
        </pc:sldMkLst>
        <pc:spChg chg="mod">
          <ac:chgData name="Елена Зайцева" userId="e4c7a7f2c879dab9" providerId="LiveId" clId="{C396D984-1317-4281-8E4B-8D2D259F9496}" dt="2025-04-03T09:07:15.207" v="31" actId="1076"/>
          <ac:spMkLst>
            <pc:docMk/>
            <pc:sldMk cId="1512995846" sldId="256"/>
            <ac:spMk id="11" creationId="{00000000-0000-0000-0000-000000000000}"/>
          </ac:spMkLst>
        </pc:spChg>
        <pc:picChg chg="mod">
          <ac:chgData name="Елена Зайцева" userId="e4c7a7f2c879dab9" providerId="LiveId" clId="{C396D984-1317-4281-8E4B-8D2D259F9496}" dt="2025-04-03T09:07:12.074" v="30" actId="1076"/>
          <ac:picMkLst>
            <pc:docMk/>
            <pc:sldMk cId="1512995846" sldId="256"/>
            <ac:picMk id="13" creationId="{00000000-0000-0000-0000-000000000000}"/>
          </ac:picMkLst>
        </pc:picChg>
      </pc:sldChg>
      <pc:sldChg chg="del">
        <pc:chgData name="Елена Зайцева" userId="e4c7a7f2c879dab9" providerId="LiveId" clId="{C396D984-1317-4281-8E4B-8D2D259F9496}" dt="2025-04-03T09:08:29.539" v="32" actId="2696"/>
        <pc:sldMkLst>
          <pc:docMk/>
          <pc:sldMk cId="747014937" sldId="26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1B7E382-E1D0-42F3-8E1A-84CED98D9C52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CB60A91-AB84-4187-93AA-2329DE0FDE0F}" type="slidenum">
              <a:rPr lang="uk-UA" smtClean="0"/>
              <a:t>‹№›</a:t>
            </a:fld>
            <a:endParaRPr lang="uk-UA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344197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7E382-E1D0-42F3-8E1A-84CED98D9C52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0A91-AB84-4187-93AA-2329DE0FDE0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051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7E382-E1D0-42F3-8E1A-84CED98D9C52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0A91-AB84-4187-93AA-2329DE0FDE0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80331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7E382-E1D0-42F3-8E1A-84CED98D9C52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0A91-AB84-4187-93AA-2329DE0FDE0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36231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1B7E382-E1D0-42F3-8E1A-84CED98D9C52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B60A91-AB84-4187-93AA-2329DE0FDE0F}" type="slidenum">
              <a:rPr lang="uk-UA" smtClean="0"/>
              <a:t>‹№›</a:t>
            </a:fld>
            <a:endParaRPr lang="uk-UA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5432573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7E382-E1D0-42F3-8E1A-84CED98D9C52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0A91-AB84-4187-93AA-2329DE0FDE0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18532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7E382-E1D0-42F3-8E1A-84CED98D9C52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0A91-AB84-4187-93AA-2329DE0FDE0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97376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7E382-E1D0-42F3-8E1A-84CED98D9C52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0A91-AB84-4187-93AA-2329DE0FDE0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55511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7E382-E1D0-42F3-8E1A-84CED98D9C52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0A91-AB84-4187-93AA-2329DE0FDE0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35252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1B7E382-E1D0-42F3-8E1A-84CED98D9C52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B60A91-AB84-4187-93AA-2329DE0FDE0F}" type="slidenum">
              <a:rPr lang="uk-UA" smtClean="0"/>
              <a:t>‹№›</a:t>
            </a:fld>
            <a:endParaRPr lang="uk-UA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69623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1B7E382-E1D0-42F3-8E1A-84CED98D9C52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B60A91-AB84-4187-93AA-2329DE0FDE0F}" type="slidenum">
              <a:rPr lang="uk-UA" smtClean="0"/>
              <a:t>‹№›</a:t>
            </a:fld>
            <a:endParaRPr lang="uk-UA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77228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1B7E382-E1D0-42F3-8E1A-84CED98D9C52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2CB60A91-AB84-4187-93AA-2329DE0FDE0F}" type="slidenum">
              <a:rPr lang="uk-UA" smtClean="0"/>
              <a:t>‹№›</a:t>
            </a:fld>
            <a:endParaRPr lang="uk-UA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30963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ctrTitle"/>
          </p:nvPr>
        </p:nvSpPr>
        <p:spPr>
          <a:xfrm>
            <a:off x="2344992" y="1210964"/>
            <a:ext cx="8361229" cy="2695189"/>
          </a:xfrm>
        </p:spPr>
        <p:txBody>
          <a:bodyPr/>
          <a:lstStyle/>
          <a:p>
            <a:r>
              <a:rPr lang="uk-UA" sz="6000" b="1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Сьоме квітня</a:t>
            </a:r>
            <a:br>
              <a:rPr lang="uk-UA" sz="6000" b="1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6000" b="1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Класна робота</a:t>
            </a:r>
            <a:br>
              <a:rPr lang="uk-UA" sz="6000" b="1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6000" b="1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Відокремлені додатки</a:t>
            </a:r>
          </a:p>
        </p:txBody>
      </p:sp>
      <p:sp>
        <p:nvSpPr>
          <p:cNvPr id="12" name="Подзаголовок 11"/>
          <p:cNvSpPr>
            <a:spLocks noGrp="1"/>
          </p:cNvSpPr>
          <p:nvPr>
            <p:ph type="subTitle" idx="1"/>
          </p:nvPr>
        </p:nvSpPr>
        <p:spPr>
          <a:xfrm>
            <a:off x="7994073" y="4184073"/>
            <a:ext cx="2452254" cy="858443"/>
          </a:xfrm>
        </p:spPr>
        <p:txBody>
          <a:bodyPr>
            <a:noAutofit/>
          </a:bodyPr>
          <a:lstStyle/>
          <a:p>
            <a:r>
              <a:rPr lang="uk-UA" sz="4800" dirty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клас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7928" y="4047286"/>
            <a:ext cx="3034146" cy="2749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9958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38546"/>
            <a:ext cx="9601200" cy="498764"/>
          </a:xfrm>
        </p:spPr>
        <p:txBody>
          <a:bodyPr>
            <a:noAutofit/>
          </a:bodyPr>
          <a:lstStyle/>
          <a:p>
            <a:pPr algn="ctr"/>
            <a:r>
              <a:rPr lang="uk-UA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Тест для самоперевірки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39091" y="1011382"/>
            <a:ext cx="11014363" cy="584661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uk-UA" sz="2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Відокремлений додаток ужито в реченні</a:t>
            </a:r>
          </a:p>
          <a:p>
            <a:pPr marL="0" indent="0">
              <a:buNone/>
            </a:pPr>
            <a:r>
              <a:rPr lang="uk-UA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 Дозволь мені, мій вечоровий світе, упасти зерням в рідній бороні.</a:t>
            </a:r>
          </a:p>
          <a:p>
            <a:pPr marL="0" indent="0">
              <a:buNone/>
            </a:pPr>
            <a:r>
              <a:rPr lang="uk-UA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  Розминаючи сизий полин у долоні, роси юності спогадом п’ю.</a:t>
            </a:r>
          </a:p>
          <a:p>
            <a:pPr marL="0" indent="0">
              <a:buNone/>
            </a:pPr>
            <a:r>
              <a:rPr lang="uk-UA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 До серця доторкнулася весна, ота жіноча, ніжно-лебедина.</a:t>
            </a:r>
          </a:p>
          <a:p>
            <a:pPr marL="0" indent="0">
              <a:buNone/>
            </a:pPr>
            <a:r>
              <a:rPr lang="uk-UA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  Усі, за винятком Андрія, прийшли того вечора на збори.</a:t>
            </a:r>
          </a:p>
          <a:p>
            <a:pPr marL="0" indent="0">
              <a:buNone/>
            </a:pPr>
            <a:r>
              <a:rPr lang="uk-UA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uk-UA" sz="2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Додаток з обох боків треба відокремити комами (розділові знаки </a:t>
            </a:r>
            <a:r>
              <a:rPr lang="uk-UA" sz="26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пропущено</a:t>
            </a:r>
            <a:r>
              <a:rPr lang="uk-UA" sz="2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0" indent="0">
              <a:buNone/>
            </a:pPr>
            <a:r>
              <a:rPr lang="uk-UA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 Замість свічки палахкотить сонце.</a:t>
            </a:r>
          </a:p>
          <a:p>
            <a:pPr marL="0" indent="0">
              <a:buNone/>
            </a:pPr>
            <a:r>
              <a:rPr lang="uk-UA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  Зло нічого не дає крім зла вмій прощати як прощає мати.</a:t>
            </a:r>
          </a:p>
          <a:p>
            <a:pPr marL="0" indent="0">
              <a:buNone/>
            </a:pPr>
            <a:r>
              <a:rPr lang="uk-UA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 І ніхто того не чув не знав не бачив </a:t>
            </a:r>
            <a:r>
              <a:rPr lang="uk-UA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опріч</a:t>
            </a:r>
            <a:r>
              <a:rPr lang="uk-UA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Марка малого.</a:t>
            </a:r>
          </a:p>
          <a:p>
            <a:pPr marL="0" indent="0">
              <a:buNone/>
            </a:pPr>
            <a:r>
              <a:rPr lang="uk-UA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uk-UA" sz="2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Додатки відокремлюються за допомогою таких слів</a:t>
            </a:r>
          </a:p>
          <a:p>
            <a:pPr marL="0" indent="0">
              <a:buNone/>
            </a:pPr>
            <a:r>
              <a:rPr lang="uk-UA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 безперечно, мабуть, по-перше</a:t>
            </a:r>
          </a:p>
          <a:p>
            <a:pPr marL="0" indent="0">
              <a:buNone/>
            </a:pPr>
            <a:r>
              <a:rPr lang="uk-UA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  знаючи, чесно кажучи,  таким чином</a:t>
            </a:r>
          </a:p>
          <a:p>
            <a:pPr marL="0" indent="0">
              <a:buNone/>
            </a:pPr>
            <a:r>
              <a:rPr lang="uk-UA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 </a:t>
            </a:r>
            <a:r>
              <a:rPr lang="uk-UA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опріч</a:t>
            </a:r>
            <a:r>
              <a:rPr lang="uk-UA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особливо, за винятком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01200" y="4211782"/>
            <a:ext cx="2452254" cy="2452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728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60763" y="471055"/>
            <a:ext cx="10044545" cy="1094507"/>
          </a:xfrm>
        </p:spPr>
        <p:txBody>
          <a:bodyPr/>
          <a:lstStyle/>
          <a:p>
            <a:pPr algn="ctr"/>
            <a:r>
              <a:rPr lang="uk-UA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/>
              </a:rPr>
              <a:t>РЕФЛЕКСІЯ</a:t>
            </a:r>
            <a:endParaRPr lang="uk-UA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260763" y="1565563"/>
            <a:ext cx="10377055" cy="4807527"/>
          </a:xfrm>
        </p:spPr>
        <p:txBody>
          <a:bodyPr/>
          <a:lstStyle/>
          <a:p>
            <a:pPr marL="45720" lvl="0" indent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1CADE4"/>
              </a:buClr>
              <a:buSzPct val="80000"/>
              <a:buNone/>
            </a:pPr>
            <a:r>
              <a:rPr lang="uk-UA" sz="4000" b="1" u="sng" dirty="0">
                <a:solidFill>
                  <a:schemeClr val="tx2">
                    <a:lumMod val="90000"/>
                    <a:lumOff val="10000"/>
                  </a:schemeClr>
                </a:solidFill>
                <a:latin typeface="Corbel" panose="020B0503020204020204"/>
              </a:rPr>
              <a:t>Сьогодні на </a:t>
            </a:r>
            <a:r>
              <a:rPr lang="uk-UA" sz="4000" b="1" u="sng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orbel" panose="020B0503020204020204"/>
              </a:rPr>
              <a:t>уроці</a:t>
            </a:r>
            <a:r>
              <a:rPr lang="uk-UA" sz="4000" b="1" u="sng" dirty="0">
                <a:solidFill>
                  <a:schemeClr val="tx2">
                    <a:lumMod val="90000"/>
                    <a:lumOff val="10000"/>
                  </a:schemeClr>
                </a:solidFill>
                <a:latin typeface="Corbel" panose="020B0503020204020204"/>
              </a:rPr>
              <a:t> я</a:t>
            </a:r>
          </a:p>
          <a:p>
            <a:pPr marL="45720" lvl="0" indent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1CADE4"/>
              </a:buClr>
              <a:buSzPct val="80000"/>
              <a:buNone/>
            </a:pPr>
            <a:r>
              <a:rPr lang="uk-UA" sz="44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Corbel" panose="020B0503020204020204"/>
              </a:rPr>
              <a:t>                 </a:t>
            </a:r>
            <a:r>
              <a:rPr lang="uk-UA" sz="4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Corbel" panose="020B0503020204020204"/>
              </a:rPr>
              <a:t>вивчив…</a:t>
            </a:r>
          </a:p>
          <a:p>
            <a:pPr marL="45720" lvl="0" indent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1CADE4"/>
              </a:buClr>
              <a:buSzPct val="80000"/>
              <a:buNone/>
            </a:pPr>
            <a:r>
              <a:rPr lang="uk-UA" sz="4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Corbel" panose="020B0503020204020204"/>
              </a:rPr>
              <a:t>                       </a:t>
            </a:r>
            <a:r>
              <a:rPr lang="uk-UA" sz="46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orbel" panose="020B0503020204020204"/>
              </a:rPr>
              <a:t>запам</a:t>
            </a:r>
            <a:r>
              <a:rPr lang="en-US" sz="4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Corbel" panose="020B0503020204020204"/>
              </a:rPr>
              <a:t>’</a:t>
            </a:r>
            <a:r>
              <a:rPr lang="uk-UA" sz="46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orbel" panose="020B0503020204020204"/>
              </a:rPr>
              <a:t>ятав</a:t>
            </a:r>
            <a:r>
              <a:rPr lang="uk-UA" sz="4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Corbel" panose="020B0503020204020204"/>
              </a:rPr>
              <a:t>…</a:t>
            </a:r>
          </a:p>
          <a:p>
            <a:pPr marL="45720" lvl="0" indent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1CADE4"/>
              </a:buClr>
              <a:buSzPct val="80000"/>
              <a:buNone/>
            </a:pPr>
            <a:r>
              <a:rPr lang="uk-UA" sz="4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Corbel" panose="020B0503020204020204"/>
              </a:rPr>
              <a:t>                                не вмів, а тепер умію...</a:t>
            </a:r>
          </a:p>
          <a:p>
            <a:pPr marL="45720" lvl="0" indent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1CADE4"/>
              </a:buClr>
              <a:buSzPct val="80000"/>
              <a:buNone/>
            </a:pPr>
            <a:r>
              <a:rPr lang="uk-UA" sz="4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Corbel" panose="020B0503020204020204"/>
              </a:rPr>
              <a:t>                                        переконався…</a:t>
            </a:r>
          </a:p>
          <a:p>
            <a:endParaRPr lang="uk-UA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7965" y="493999"/>
            <a:ext cx="2299854" cy="229985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9816" y="4150301"/>
            <a:ext cx="3608746" cy="2486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304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0144" y="263236"/>
            <a:ext cx="9462656" cy="720437"/>
          </a:xfrm>
        </p:spPr>
        <p:txBody>
          <a:bodyPr>
            <a:noAutofit/>
          </a:bodyPr>
          <a:lstStyle/>
          <a:p>
            <a:pPr algn="ctr"/>
            <a:r>
              <a:rPr lang="uk-UA" sz="6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 уроку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7637" y="1343891"/>
            <a:ext cx="10072254" cy="5070764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sz="3600" dirty="0"/>
              <a:t>з</a:t>
            </a:r>
            <a:r>
              <a:rPr lang="en-US" sz="3600" dirty="0"/>
              <a:t>’</a:t>
            </a:r>
            <a:r>
              <a:rPr lang="uk-UA" sz="3600" dirty="0"/>
              <a:t>ясувати, за яких умов відокремлюються додатки, яке їх інтонаційне оформлення та роль у мові;</a:t>
            </a:r>
          </a:p>
          <a:p>
            <a:pPr algn="just"/>
            <a:r>
              <a:rPr lang="uk-UA" sz="3600" dirty="0"/>
              <a:t>навчитися знаходити в реченні та правильно виділяти на письмі відокремлені додатки;</a:t>
            </a:r>
          </a:p>
          <a:p>
            <a:pPr algn="just"/>
            <a:r>
              <a:rPr lang="uk-UA" sz="3600" dirty="0"/>
              <a:t>будувати правильно речення з відокремленими додатками;</a:t>
            </a:r>
          </a:p>
          <a:p>
            <a:pPr algn="just"/>
            <a:r>
              <a:rPr lang="uk-UA" sz="3600" dirty="0"/>
              <a:t>розвивати культуру усного та писемного мовлення.</a:t>
            </a:r>
          </a:p>
          <a:p>
            <a:endParaRPr lang="uk-UA" sz="36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7896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4400" y="235528"/>
            <a:ext cx="9365673" cy="174567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5300" b="1" dirty="0" err="1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Мовна</a:t>
            </a:r>
            <a:r>
              <a:rPr lang="uk-UA" sz="53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розминка</a:t>
            </a:r>
            <a:br>
              <a:rPr lang="uk-UA" sz="4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200" dirty="0" err="1"/>
              <a:t>Зіставте</a:t>
            </a:r>
            <a:r>
              <a:rPr lang="uk-UA" sz="3200" dirty="0"/>
              <a:t> речення у двох колонках. Визначте синтаксичну роль, спосіб вираження та значення виділених слів.</a:t>
            </a:r>
            <a:endParaRPr lang="uk-UA" sz="4800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1066800" y="2189017"/>
            <a:ext cx="4876800" cy="4488873"/>
          </a:xfrm>
        </p:spPr>
        <p:txBody>
          <a:bodyPr>
            <a:normAutofit/>
          </a:bodyPr>
          <a:lstStyle/>
          <a:p>
            <a:r>
              <a:rPr lang="uk-UA" sz="3600" dirty="0"/>
              <a:t>Люблю всі пори року.</a:t>
            </a:r>
          </a:p>
          <a:p>
            <a:endParaRPr lang="uk-UA" sz="3600" dirty="0"/>
          </a:p>
          <a:p>
            <a:r>
              <a:rPr lang="uk-UA" sz="3600" dirty="0"/>
              <a:t>Не скажу нічого.</a:t>
            </a:r>
          </a:p>
          <a:p>
            <a:pPr marL="0" indent="0">
              <a:buNone/>
            </a:pPr>
            <a:endParaRPr lang="uk-UA" sz="3600" dirty="0"/>
          </a:p>
          <a:p>
            <a:r>
              <a:rPr lang="uk-UA" sz="3600" dirty="0"/>
              <a:t>Похибки друзів ми повинні виправляти.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497782" y="2189017"/>
            <a:ext cx="5458690" cy="4488873"/>
          </a:xfrm>
        </p:spPr>
        <p:txBody>
          <a:bodyPr>
            <a:normAutofit/>
          </a:bodyPr>
          <a:lstStyle/>
          <a:p>
            <a:r>
              <a:rPr lang="uk-UA" sz="3600" dirty="0"/>
              <a:t>Люблю всі пори року, </a:t>
            </a:r>
            <a:r>
              <a:rPr lang="uk-UA" sz="3600" b="1" dirty="0"/>
              <a:t>особливо літо.</a:t>
            </a:r>
          </a:p>
          <a:p>
            <a:r>
              <a:rPr lang="uk-UA" sz="3600" dirty="0"/>
              <a:t>Не скажу нічого, </a:t>
            </a:r>
            <a:r>
              <a:rPr lang="uk-UA" sz="3600" b="1" dirty="0"/>
              <a:t>крім правди.</a:t>
            </a:r>
          </a:p>
          <a:p>
            <a:r>
              <a:rPr lang="uk-UA" sz="3600" dirty="0"/>
              <a:t>Похибки друзів, </a:t>
            </a:r>
            <a:r>
              <a:rPr lang="uk-UA" sz="3600" b="1" dirty="0"/>
              <a:t>за винятком зради,</a:t>
            </a:r>
            <a:r>
              <a:rPr lang="uk-UA" sz="3600" dirty="0"/>
              <a:t> ми повинні виправляти.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1714" y="131619"/>
            <a:ext cx="1584758" cy="1953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214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65025" y="346364"/>
            <a:ext cx="9612971" cy="886691"/>
          </a:xfrm>
        </p:spPr>
        <p:txBody>
          <a:bodyPr>
            <a:normAutofit/>
          </a:bodyPr>
          <a:lstStyle/>
          <a:p>
            <a:pPr algn="ctr"/>
            <a:r>
              <a:rPr lang="uk-UA" sz="54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Відокремлені додатки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98764" y="1482436"/>
            <a:ext cx="10737272" cy="4558146"/>
          </a:xfrm>
        </p:spPr>
        <p:txBody>
          <a:bodyPr>
            <a:normAutofit fontScale="92500"/>
          </a:bodyPr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uk-UA" sz="3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відповідають на питання </a:t>
            </a:r>
            <a:r>
              <a:rPr lang="uk-UA" sz="37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непрямих відмінків</a:t>
            </a:r>
            <a:r>
              <a:rPr lang="uk-UA" sz="3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uk-UA" sz="3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мають значення </a:t>
            </a:r>
            <a:r>
              <a:rPr lang="uk-UA" sz="37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виключення,</a:t>
            </a:r>
          </a:p>
          <a:p>
            <a:pPr algn="l"/>
            <a:r>
              <a:rPr lang="uk-UA" sz="37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включення,</a:t>
            </a:r>
          </a:p>
          <a:p>
            <a:pPr algn="l"/>
            <a:r>
              <a:rPr lang="uk-UA" sz="37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заміщення </a:t>
            </a:r>
            <a:r>
              <a:rPr lang="uk-UA" sz="3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одного предмета іншим;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uk-UA" sz="3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</a:t>
            </a:r>
            <a:r>
              <a:rPr lang="en-US" sz="3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uk-UA" sz="37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єднуються</a:t>
            </a:r>
            <a:r>
              <a:rPr lang="uk-UA" sz="3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іншими членами речення способом  </a:t>
            </a:r>
            <a:r>
              <a:rPr lang="uk-UA" sz="37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керування</a:t>
            </a:r>
            <a:r>
              <a:rPr lang="uk-UA" sz="3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uk-UA" sz="3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письмі відокремлюються </a:t>
            </a:r>
            <a:r>
              <a:rPr lang="uk-UA" sz="37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комами</a:t>
            </a:r>
            <a:r>
              <a:rPr lang="uk-UA" sz="3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uk-UA" sz="3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uk-UA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1626" y="293759"/>
            <a:ext cx="1928616" cy="2377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23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4800" y="152400"/>
            <a:ext cx="4765964" cy="2008909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ВІДОКРЕМЛЮЮТЬСЯ додатки, виражені іменниками з прийменниками</a:t>
            </a:r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22709" y="0"/>
            <a:ext cx="6669291" cy="2770909"/>
          </a:xfrm>
          <a:prstGeom prst="rect">
            <a:avLst/>
          </a:prstGeo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512618" y="2202873"/>
            <a:ext cx="4558146" cy="4655127"/>
          </a:xfrm>
        </p:spPr>
        <p:txBody>
          <a:bodyPr>
            <a:normAutofit fontScale="85000" lnSpcReduction="20000"/>
          </a:bodyPr>
          <a:lstStyle/>
          <a:p>
            <a:pPr algn="ctr">
              <a:lnSpc>
                <a:spcPct val="100000"/>
              </a:lnSpc>
            </a:pPr>
            <a:r>
              <a:rPr lang="uk-UA" sz="4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крім (окрім, </a:t>
            </a:r>
            <a:r>
              <a:rPr lang="uk-UA" sz="42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опріч</a:t>
            </a:r>
            <a:r>
              <a:rPr lang="uk-UA" sz="4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algn="ctr">
              <a:lnSpc>
                <a:spcPct val="100000"/>
              </a:lnSpc>
            </a:pPr>
            <a:r>
              <a:rPr lang="uk-UA" sz="4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замість</a:t>
            </a:r>
          </a:p>
          <a:p>
            <a:pPr algn="ctr">
              <a:lnSpc>
                <a:spcPct val="100000"/>
              </a:lnSpc>
            </a:pPr>
            <a:r>
              <a:rPr lang="uk-UA" sz="4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усупереч</a:t>
            </a:r>
          </a:p>
          <a:p>
            <a:pPr algn="ctr">
              <a:lnSpc>
                <a:spcPct val="100000"/>
              </a:lnSpc>
            </a:pPr>
            <a:r>
              <a:rPr lang="uk-UA" sz="4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зокрема</a:t>
            </a:r>
          </a:p>
          <a:p>
            <a:pPr algn="ctr">
              <a:lnSpc>
                <a:spcPct val="100000"/>
              </a:lnSpc>
            </a:pPr>
            <a:r>
              <a:rPr lang="uk-UA" sz="4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особливо</a:t>
            </a:r>
          </a:p>
          <a:p>
            <a:pPr algn="ctr">
              <a:lnSpc>
                <a:spcPct val="100000"/>
              </a:lnSpc>
            </a:pPr>
            <a:r>
              <a:rPr lang="uk-UA" sz="4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винятком</a:t>
            </a:r>
          </a:p>
          <a:p>
            <a:pPr algn="ctr">
              <a:lnSpc>
                <a:spcPct val="100000"/>
              </a:lnSpc>
            </a:pPr>
            <a:r>
              <a:rPr lang="uk-UA" sz="4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відміну від</a:t>
            </a:r>
          </a:p>
          <a:p>
            <a:endParaRPr lang="uk-UA" sz="4000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4157" y="3360160"/>
            <a:ext cx="3931661" cy="2783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855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371600" y="263236"/>
            <a:ext cx="9601200" cy="101138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Додатки з прийменником </a:t>
            </a:r>
            <a:r>
              <a:rPr lang="uk-UA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ЗАМІСТЬ </a:t>
            </a:r>
            <a:br>
              <a:rPr lang="uk-UA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можуть не відокремлюватися.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371600" y="1523999"/>
            <a:ext cx="9850582" cy="4959927"/>
          </a:xfrm>
        </p:spPr>
        <p:txBody>
          <a:bodyPr>
            <a:normAutofit lnSpcReduction="10000"/>
          </a:bodyPr>
          <a:lstStyle/>
          <a:p>
            <a:r>
              <a:rPr lang="uk-UA" sz="2800" b="1" dirty="0">
                <a:solidFill>
                  <a:srgbClr val="C00000"/>
                </a:solidFill>
              </a:rPr>
              <a:t>1. Якщо замість можна замінити прийменником «за» або «взамін». </a:t>
            </a:r>
          </a:p>
          <a:p>
            <a:pPr marL="0" indent="0" algn="ctr">
              <a:buNone/>
            </a:pPr>
            <a:r>
              <a:rPr lang="uk-UA" sz="2800" b="1" i="1" dirty="0"/>
              <a:t>Учень пояснював тему замість (=за) учителя.</a:t>
            </a:r>
          </a:p>
          <a:p>
            <a:pPr marL="0" indent="0">
              <a:buNone/>
            </a:pPr>
            <a:r>
              <a:rPr lang="uk-UA" sz="2800" b="1" dirty="0">
                <a:solidFill>
                  <a:schemeClr val="accent4"/>
                </a:solidFill>
              </a:rPr>
              <a:t>Якщо така заміна неможлива, тоді додаток відокремлюється.</a:t>
            </a:r>
          </a:p>
          <a:p>
            <a:pPr marL="0" indent="0" algn="ctr">
              <a:buNone/>
            </a:pPr>
            <a:r>
              <a:rPr lang="uk-UA" sz="2800" b="1" i="1" dirty="0"/>
              <a:t>Замість парт, у клас поставили нові столи.</a:t>
            </a:r>
          </a:p>
          <a:p>
            <a:pPr marL="0" indent="0" algn="ctr">
              <a:buNone/>
            </a:pPr>
            <a:r>
              <a:rPr lang="uk-UA" sz="2800" b="1" i="1" dirty="0"/>
              <a:t> Там, замість житечка, в </a:t>
            </a:r>
            <a:r>
              <a:rPr lang="uk-UA" sz="2800" b="1" i="1" dirty="0" err="1"/>
              <a:t>теплеє</a:t>
            </a:r>
            <a:r>
              <a:rPr lang="uk-UA" sz="2800" b="1" i="1" dirty="0"/>
              <a:t> літечко терен зацвів.</a:t>
            </a:r>
          </a:p>
          <a:p>
            <a:pPr marL="0" indent="0">
              <a:buNone/>
            </a:pPr>
            <a:r>
              <a:rPr lang="uk-UA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Якщо можлива заміна такого додатка.</a:t>
            </a:r>
          </a:p>
          <a:p>
            <a:pPr marL="0" indent="0" algn="ctr">
              <a:buNone/>
            </a:pPr>
            <a:r>
              <a:rPr lang="uk-UA" sz="2800" b="1" i="1" dirty="0"/>
              <a:t>Замість квіток шаблі, списи виблискують в долині.</a:t>
            </a:r>
          </a:p>
          <a:p>
            <a:pPr marL="0" indent="0" algn="ctr">
              <a:buNone/>
            </a:pPr>
            <a:r>
              <a:rPr lang="uk-UA" sz="2800" b="1" i="1" dirty="0"/>
              <a:t>Порівняйте:</a:t>
            </a:r>
          </a:p>
          <a:p>
            <a:pPr marL="0" indent="0" algn="ctr">
              <a:buNone/>
            </a:pPr>
            <a:r>
              <a:rPr lang="uk-UA" sz="2800" b="1" i="1" dirty="0"/>
              <a:t>Не квіти, а шаблі, списи виблискують в долині.</a:t>
            </a:r>
          </a:p>
          <a:p>
            <a:pPr marL="0" indent="0">
              <a:buNone/>
            </a:pPr>
            <a:endParaRPr lang="uk-UA" b="1" dirty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0157" y="4486275"/>
            <a:ext cx="1924050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028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599" y="318656"/>
            <a:ext cx="8991601" cy="1039090"/>
          </a:xfrm>
        </p:spPr>
        <p:txBody>
          <a:bodyPr>
            <a:normAutofit/>
          </a:bodyPr>
          <a:lstStyle/>
          <a:p>
            <a:pPr algn="ctr"/>
            <a:r>
              <a:rPr lang="uk-UA" sz="5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Пунктуаційний практикум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599" y="1357746"/>
            <a:ext cx="10321637" cy="5361709"/>
          </a:xfrm>
        </p:spPr>
        <p:txBody>
          <a:bodyPr/>
          <a:lstStyle/>
          <a:p>
            <a:pPr marL="0" indent="0" algn="just">
              <a:buNone/>
            </a:pPr>
            <a:r>
              <a:rPr lang="uk-UA" sz="3200" b="1" dirty="0"/>
              <a:t>1. </a:t>
            </a:r>
            <a:r>
              <a:rPr lang="uk-UA" sz="3400" b="1" dirty="0"/>
              <a:t>На світі все знайдеш крім рідної матері.</a:t>
            </a:r>
          </a:p>
          <a:p>
            <a:pPr marL="0" indent="0" algn="just">
              <a:buNone/>
            </a:pPr>
            <a:r>
              <a:rPr lang="uk-UA" sz="3400" b="1" dirty="0"/>
              <a:t>2. А тепер замість крила парусника Тоня й Віталій бачать удалині серед затоки непорушну гору якусь.</a:t>
            </a:r>
          </a:p>
          <a:p>
            <a:pPr marL="0" indent="0" algn="just">
              <a:buNone/>
            </a:pPr>
            <a:r>
              <a:rPr lang="uk-UA" sz="3400" b="1" dirty="0"/>
              <a:t>3. На відміну від мудреця нерозумний чоловік вимагає всього від інших а не від себе.</a:t>
            </a:r>
          </a:p>
          <a:p>
            <a:pPr marL="0" indent="0" algn="just">
              <a:buNone/>
            </a:pPr>
            <a:r>
              <a:rPr lang="uk-UA" sz="3400" b="1" dirty="0"/>
              <a:t>4. Ні небо ні земля ніколи навіть у снах не покидають людини.</a:t>
            </a:r>
          </a:p>
          <a:p>
            <a:pPr marL="0" indent="0" algn="just">
              <a:buNone/>
            </a:pPr>
            <a:r>
              <a:rPr lang="uk-UA" sz="3400" b="1" dirty="0"/>
              <a:t>5. Люблю слухати спів пташок особливо жайворонка.</a:t>
            </a:r>
          </a:p>
          <a:p>
            <a:pPr marL="0" indent="0" algn="just">
              <a:buNone/>
            </a:pPr>
            <a:endParaRPr lang="uk-UA" sz="32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0183" y="0"/>
            <a:ext cx="1731818" cy="1981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532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360219"/>
            <a:ext cx="9601200" cy="1011382"/>
          </a:xfrm>
        </p:spPr>
        <p:txBody>
          <a:bodyPr>
            <a:normAutofit/>
          </a:bodyPr>
          <a:lstStyle/>
          <a:p>
            <a:pPr algn="ctr"/>
            <a:r>
              <a:rPr lang="uk-UA" sz="4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Дослідження - трансформація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8583" y="1482436"/>
            <a:ext cx="10293926" cy="5223163"/>
          </a:xfrm>
        </p:spPr>
        <p:txBody>
          <a:bodyPr>
            <a:normAutofit/>
          </a:bodyPr>
          <a:lstStyle/>
          <a:p>
            <a:r>
              <a:rPr lang="uk-UA" sz="2800" dirty="0"/>
              <a:t>ЗРАЗОК. У будинку нікого не було. У будинку була лише господиня. - </a:t>
            </a:r>
            <a:r>
              <a:rPr lang="uk-UA" sz="2800" i="1" dirty="0"/>
              <a:t>У будинку нікого не було, </a:t>
            </a:r>
            <a:r>
              <a:rPr lang="uk-UA" sz="2800" b="1" i="1" dirty="0"/>
              <a:t>крім</a:t>
            </a:r>
            <a:r>
              <a:rPr lang="uk-UA" sz="2800" i="1" dirty="0"/>
              <a:t> господині.</a:t>
            </a:r>
          </a:p>
          <a:p>
            <a:pPr marL="0" indent="0" algn="just">
              <a:buNone/>
            </a:pPr>
            <a:r>
              <a:rPr lang="uk-UA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Цього року рясно вродили всі плодові дерева. Найкращий урожай цього року дали вишні.</a:t>
            </a:r>
          </a:p>
          <a:p>
            <a:pPr marL="0" indent="0" algn="just">
              <a:buNone/>
            </a:pPr>
            <a:r>
              <a:rPr lang="uk-UA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 Уважним треба бути до всіх. Приділяти увагу слід старим і дітям.</a:t>
            </a:r>
          </a:p>
          <a:p>
            <a:pPr marL="0" indent="0" algn="just">
              <a:buNone/>
            </a:pPr>
            <a:r>
              <a:rPr lang="uk-UA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 За своє військове життя Іван Сірко брав участь у п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uk-UA" sz="32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ятдесяти</a:t>
            </a:r>
            <a:r>
              <a:rPr lang="uk-UA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uk-UA" sz="32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яти</a:t>
            </a:r>
            <a:r>
              <a:rPr lang="uk-UA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битвах. Лише в одній битві Іван Сірко зазнав поразки.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310" y="102611"/>
            <a:ext cx="1550842" cy="1911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700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443345"/>
            <a:ext cx="9601200" cy="928255"/>
          </a:xfrm>
        </p:spPr>
        <p:txBody>
          <a:bodyPr>
            <a:normAutofit/>
          </a:bodyPr>
          <a:lstStyle/>
          <a:p>
            <a:pPr algn="ctr"/>
            <a:r>
              <a:rPr lang="uk-UA" sz="4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Творче завдання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496290"/>
            <a:ext cx="9906000" cy="4904510"/>
          </a:xfrm>
        </p:spPr>
        <p:txBody>
          <a:bodyPr>
            <a:normAutofit/>
          </a:bodyPr>
          <a:lstStyle/>
          <a:p>
            <a:pPr algn="just"/>
            <a:r>
              <a:rPr lang="uk-UA" sz="3200" dirty="0"/>
              <a:t>Складіть і запишіть речення, увівши до них подані відокремлені додатки. З</a:t>
            </a:r>
            <a:r>
              <a:rPr lang="en-US" sz="3200" dirty="0"/>
              <a:t>’</a:t>
            </a:r>
            <a:r>
              <a:rPr lang="uk-UA" sz="3200" dirty="0"/>
              <a:t>ясуйте значення цих додатків та чим вони виражені. Підкресліть усі члени речення.</a:t>
            </a:r>
          </a:p>
          <a:p>
            <a:pPr marL="0" indent="0" algn="ctr">
              <a:buNone/>
            </a:pPr>
            <a:r>
              <a:rPr lang="uk-UA" sz="3600" b="1" dirty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Крім мами й батька; </a:t>
            </a:r>
          </a:p>
          <a:p>
            <a:pPr marL="0" indent="0" algn="ctr">
              <a:buNone/>
            </a:pPr>
            <a:r>
              <a:rPr lang="uk-UA" sz="3600" b="1" dirty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винятком кількох друзів; </a:t>
            </a:r>
          </a:p>
          <a:p>
            <a:pPr marL="0" indent="0" algn="ctr">
              <a:buNone/>
            </a:pPr>
            <a:r>
              <a:rPr lang="uk-UA" sz="3600" b="1" dirty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замість вдячності.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95164" y="4029075"/>
            <a:ext cx="2028825" cy="2500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19730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121</TotalTime>
  <Words>632</Words>
  <Application>Microsoft Office PowerPoint</Application>
  <PresentationFormat>Широкий екран</PresentationFormat>
  <Paragraphs>78</Paragraphs>
  <Slides>11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5" baseType="lpstr">
      <vt:lpstr>Corbel</vt:lpstr>
      <vt:lpstr>Franklin Gothic Book</vt:lpstr>
      <vt:lpstr>Wingdings</vt:lpstr>
      <vt:lpstr>Crop</vt:lpstr>
      <vt:lpstr>Сьоме квітня Класна робота Відокремлені додатки</vt:lpstr>
      <vt:lpstr>Мета уроку</vt:lpstr>
      <vt:lpstr>Мовна розминка Зіставте речення у двох колонках. Визначте синтаксичну роль, спосіб вираження та значення виділених слів.</vt:lpstr>
      <vt:lpstr>Відокремлені додатки</vt:lpstr>
      <vt:lpstr>ВІДОКРЕМЛЮЮТЬСЯ додатки, виражені іменниками з прийменниками</vt:lpstr>
      <vt:lpstr>Додатки з прийменником ЗАМІСТЬ  можуть не відокремлюватися.</vt:lpstr>
      <vt:lpstr>Пунктуаційний практикум</vt:lpstr>
      <vt:lpstr>Дослідження - трансформація</vt:lpstr>
      <vt:lpstr>Творче завдання</vt:lpstr>
      <vt:lpstr>Тест для самоперевірки</vt:lpstr>
      <vt:lpstr>РЕФЛЕКСІЯ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Відокремлені додатки</dc:title>
  <dc:creator>Elena</dc:creator>
  <cp:lastModifiedBy>Елена Зайцева</cp:lastModifiedBy>
  <cp:revision>14</cp:revision>
  <dcterms:created xsi:type="dcterms:W3CDTF">2021-04-19T19:38:56Z</dcterms:created>
  <dcterms:modified xsi:type="dcterms:W3CDTF">2025-04-03T09:08:40Z</dcterms:modified>
</cp:coreProperties>
</file>