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75" r:id="rId7"/>
    <p:sldId id="27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83" d="100"/>
          <a:sy n="83" d="100"/>
        </p:scale>
        <p:origin x="8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1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6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99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9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12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7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96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2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5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4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4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6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0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C601-7CAB-4071-9D84-78E112E5241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03389E-4C62-4A28-803B-C98E420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3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181" y="-50006"/>
            <a:ext cx="9504363" cy="6958013"/>
          </a:xfrm>
          <a:prstGeom prst="rect">
            <a:avLst/>
          </a:prstGeom>
          <a:noFill/>
        </p:spPr>
      </p:pic>
      <p:pic>
        <p:nvPicPr>
          <p:cNvPr id="1025" name="Picture 1" descr="C:\Documents and Settings\Admin\Рабочий стол\Новая папка\solnt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42908" y="285728"/>
            <a:ext cx="1828538" cy="171448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Новая папка\pchyolk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28604"/>
            <a:ext cx="2143108" cy="246973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хмаринка, ліс, річка.pn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r="201"/>
          <a:stretch>
            <a:fillRect/>
          </a:stretch>
        </p:blipFill>
        <p:spPr bwMode="auto">
          <a:xfrm>
            <a:off x="428596" y="2500306"/>
            <a:ext cx="200820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Admin\Рабочий стол\Новая папка\20132705142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5808" y="2928934"/>
            <a:ext cx="2108192" cy="1581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Admin\Рабочий стол\Новая папка\cheesecakes-115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572008"/>
            <a:ext cx="2851465" cy="1725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00166" y="1071546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 gridSpan="3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9058" y="1071546"/>
            <a:ext cx="424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uk-UA" sz="3600" b="1" dirty="0" smtClean="0"/>
              <a:t> О   Н   Ц  Е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1714488"/>
            <a:ext cx="492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Б   Д  Ж  І 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 </a:t>
            </a:r>
            <a:r>
              <a:rPr lang="uk-UA" sz="3600" b="1" dirty="0" smtClean="0"/>
              <a:t> К   И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2357430"/>
            <a:ext cx="387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 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3600" b="1" dirty="0" smtClean="0"/>
              <a:t>  Щ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3000372"/>
            <a:ext cx="423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3600" b="1" dirty="0" smtClean="0"/>
              <a:t>   І   Т   Е   Р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3643314"/>
            <a:ext cx="349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Т 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3600" b="1" dirty="0" smtClean="0"/>
              <a:t>  Р   Т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28373" y="1071545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587" y="1692873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462" y="2357430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3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4247" y="2985790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1320" y="364331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5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181" y="-50006"/>
            <a:ext cx="9504363" cy="69580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142908" y="1428736"/>
            <a:ext cx="9283311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вадцять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друге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вересня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Класна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робота</a:t>
            </a:r>
          </a:p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Лексичне значення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слова.</a:t>
            </a:r>
          </a:p>
          <a:p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32"/>
          <a:stretch>
            <a:fillRect/>
          </a:stretch>
        </p:blipFill>
        <p:spPr bwMode="auto">
          <a:xfrm>
            <a:off x="4714876" y="4357694"/>
            <a:ext cx="4572032" cy="250030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16" r="49474"/>
          <a:stretch>
            <a:fillRect/>
          </a:stretch>
        </p:blipFill>
        <p:spPr bwMode="auto">
          <a:xfrm>
            <a:off x="3214678" y="4429156"/>
            <a:ext cx="164307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181" y="-50006"/>
            <a:ext cx="9504363" cy="69580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500042"/>
            <a:ext cx="48766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уроці ми: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44824"/>
            <a:ext cx="719216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SzPct val="91000"/>
              <a:buFont typeface="Wingdings" pitchFamily="2" charset="2"/>
              <a:buChar char="q"/>
            </a:pPr>
            <a:r>
              <a:rPr lang="uk-UA" sz="4000" b="1" i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дізнаємося про слово, </a:t>
            </a:r>
          </a:p>
          <a:p>
            <a:pPr>
              <a:lnSpc>
                <a:spcPct val="150000"/>
              </a:lnSpc>
              <a:buSzPct val="91000"/>
            </a:pPr>
            <a:r>
              <a:rPr lang="uk-UA" sz="40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uk-UA" sz="4000" b="1" i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мовну одиницю;</a:t>
            </a:r>
          </a:p>
          <a:p>
            <a:pPr>
              <a:lnSpc>
                <a:spcPct val="150000"/>
              </a:lnSpc>
              <a:buSzPct val="91000"/>
              <a:buFont typeface="Wingdings" pitchFamily="2" charset="2"/>
              <a:buChar char="q"/>
            </a:pPr>
            <a:r>
              <a:rPr lang="uk-UA" sz="4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ознайомимося із лексичним </a:t>
            </a:r>
          </a:p>
          <a:p>
            <a:pPr>
              <a:lnSpc>
                <a:spcPct val="150000"/>
              </a:lnSpc>
              <a:buSzPct val="91000"/>
            </a:pPr>
            <a:r>
              <a:rPr lang="uk-UA" sz="40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значенням слова</a:t>
            </a:r>
            <a:r>
              <a:rPr lang="uk-UA" sz="40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4000" b="1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181" y="-50006"/>
            <a:ext cx="9504363" cy="6958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18" y="500042"/>
            <a:ext cx="90540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000" b="1" i="1" dirty="0" smtClean="0">
                <a:latin typeface="Bookman Old Style" pitchFamily="18" charset="0"/>
              </a:rPr>
              <a:t>Сукупність слів мови – </a:t>
            </a:r>
          </a:p>
          <a:p>
            <a:pPr>
              <a:lnSpc>
                <a:spcPct val="150000"/>
              </a:lnSpc>
            </a:pPr>
            <a:r>
              <a:rPr lang="uk-UA" sz="4000" b="1" i="1" dirty="0">
                <a:latin typeface="Bookman Old Style" pitchFamily="18" charset="0"/>
              </a:rPr>
              <a:t>	</a:t>
            </a:r>
            <a:r>
              <a:rPr lang="uk-UA" sz="4000" b="1" i="1" dirty="0" smtClean="0">
                <a:latin typeface="Bookman Old Style" pitchFamily="18" charset="0"/>
              </a:rPr>
              <a:t>					</a:t>
            </a:r>
            <a:r>
              <a:rPr lang="uk-UA" sz="4000" b="1" i="1" dirty="0">
                <a:latin typeface="Bookman Old Style" pitchFamily="18" charset="0"/>
              </a:rPr>
              <a:t>це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лексика.</a:t>
            </a:r>
          </a:p>
          <a:p>
            <a:pPr>
              <a:lnSpc>
                <a:spcPct val="150000"/>
              </a:lnSpc>
            </a:pP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Лексикологія</a:t>
            </a:r>
            <a:r>
              <a:rPr lang="uk-UA" sz="4000" b="1" i="1" dirty="0" smtClean="0">
                <a:latin typeface="Bookman Old Style" pitchFamily="18" charset="0"/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uk-UA" sz="4000" b="1" i="1" dirty="0">
                <a:latin typeface="Bookman Old Style" pitchFamily="18" charset="0"/>
              </a:rPr>
              <a:t>	</a:t>
            </a:r>
            <a:r>
              <a:rPr lang="uk-UA" sz="4000" b="1" i="1" dirty="0" smtClean="0">
                <a:latin typeface="Bookman Old Style" pitchFamily="18" charset="0"/>
              </a:rPr>
              <a:t>		це наука про слова.</a:t>
            </a:r>
          </a:p>
        </p:txBody>
      </p:sp>
      <p:pic>
        <p:nvPicPr>
          <p:cNvPr id="6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32"/>
          <a:stretch>
            <a:fillRect/>
          </a:stretch>
        </p:blipFill>
        <p:spPr bwMode="auto">
          <a:xfrm>
            <a:off x="4714876" y="4357694"/>
            <a:ext cx="4572032" cy="250030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16" r="49474"/>
          <a:stretch>
            <a:fillRect/>
          </a:stretch>
        </p:blipFill>
        <p:spPr bwMode="auto">
          <a:xfrm>
            <a:off x="3214678" y="4429156"/>
            <a:ext cx="1643074" cy="250030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74"/>
          <a:stretch>
            <a:fillRect/>
          </a:stretch>
        </p:blipFill>
        <p:spPr bwMode="auto">
          <a:xfrm>
            <a:off x="-214346" y="3000372"/>
            <a:ext cx="3429024" cy="3929090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74"/>
          <a:stretch>
            <a:fillRect/>
          </a:stretch>
        </p:blipFill>
        <p:spPr bwMode="auto">
          <a:xfrm>
            <a:off x="-61946" y="3152772"/>
            <a:ext cx="342902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181" y="-50006"/>
            <a:ext cx="9504363" cy="6958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7276351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</a:t>
            </a:r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8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підручником</a:t>
            </a:r>
            <a:endParaRPr lang="uk-UA" sz="8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32"/>
          <a:stretch>
            <a:fillRect/>
          </a:stretch>
        </p:blipFill>
        <p:spPr bwMode="auto">
          <a:xfrm>
            <a:off x="4714876" y="4357694"/>
            <a:ext cx="4572032" cy="250030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16" r="49474"/>
          <a:stretch>
            <a:fillRect/>
          </a:stretch>
        </p:blipFill>
        <p:spPr bwMode="auto">
          <a:xfrm>
            <a:off x="3214678" y="4429156"/>
            <a:ext cx="1643074" cy="250030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Новая папка\a8622db9df6665fc226801075e961d5b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74"/>
          <a:stretch>
            <a:fillRect/>
          </a:stretch>
        </p:blipFill>
        <p:spPr bwMode="auto">
          <a:xfrm>
            <a:off x="-214346" y="3000372"/>
            <a:ext cx="3429024" cy="392909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Новая папка\bfd219d17bb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259656"/>
            <a:ext cx="4229662" cy="312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988234"/>
            <a:ext cx="6347713" cy="13208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4800" b="1" dirty="0" smtClean="0">
                <a:ln/>
                <a:solidFill>
                  <a:srgbClr val="00B050"/>
                </a:solidFill>
              </a:rPr>
              <a:t>Вправа </a:t>
            </a:r>
            <a:r>
              <a:rPr lang="uk-UA" sz="4800" b="1" dirty="0" smtClean="0">
                <a:ln/>
                <a:solidFill>
                  <a:srgbClr val="00B050"/>
                </a:solidFill>
              </a:rPr>
              <a:t>1,с.35</a:t>
            </a:r>
            <a:endParaRPr lang="uk-UA" sz="4800" b="1" dirty="0">
              <a:ln/>
              <a:solidFill>
                <a:srgbClr val="00B05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6632"/>
            <a:ext cx="7776864" cy="5838743"/>
          </a:xfrm>
        </p:spPr>
      </p:pic>
    </p:spTree>
    <p:extLst>
      <p:ext uri="{BB962C8B-B14F-4D97-AF65-F5344CB8AC3E}">
        <p14:creationId xmlns:p14="http://schemas.microsoft.com/office/powerpoint/2010/main" val="20575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Лексична помилка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(</a:t>
            </a:r>
            <a:r>
              <a:rPr lang="ru-RU" sz="2800" dirty="0" err="1"/>
              <a:t>Відкрити</a:t>
            </a:r>
            <a:r>
              <a:rPr lang="ru-RU" sz="2800" dirty="0"/>
              <a:t>, </a:t>
            </a:r>
            <a:r>
              <a:rPr lang="ru-RU" sz="2800" dirty="0" err="1"/>
              <a:t>відчинити</a:t>
            </a:r>
            <a:r>
              <a:rPr lang="ru-RU" sz="2800" dirty="0"/>
              <a:t>) </a:t>
            </a:r>
            <a:r>
              <a:rPr lang="ru-RU" sz="2800" dirty="0" err="1"/>
              <a:t>вікно</a:t>
            </a:r>
            <a:r>
              <a:rPr lang="ru-RU" sz="2800" dirty="0"/>
              <a:t>. </a:t>
            </a:r>
          </a:p>
          <a:p>
            <a:r>
              <a:rPr lang="ru-RU" sz="2800" dirty="0"/>
              <a:t>(</a:t>
            </a:r>
            <a:r>
              <a:rPr lang="ru-RU" sz="2800" dirty="0" err="1"/>
              <a:t>Відкрити</a:t>
            </a:r>
            <a:r>
              <a:rPr lang="ru-RU" sz="2800" dirty="0"/>
              <a:t>, </a:t>
            </a:r>
            <a:r>
              <a:rPr lang="ru-RU" sz="2800" dirty="0" err="1"/>
              <a:t>розгорнути</a:t>
            </a:r>
            <a:r>
              <a:rPr lang="ru-RU" sz="2800" dirty="0"/>
              <a:t>) </a:t>
            </a:r>
            <a:r>
              <a:rPr lang="ru-RU" sz="2800" dirty="0" err="1"/>
              <a:t>підручник</a:t>
            </a:r>
            <a:r>
              <a:rPr lang="ru-RU" sz="2800" dirty="0"/>
              <a:t>.</a:t>
            </a:r>
          </a:p>
          <a:p>
            <a:r>
              <a:rPr lang="ru-RU" sz="2800" dirty="0"/>
              <a:t>(</a:t>
            </a:r>
            <a:r>
              <a:rPr lang="ru-RU" sz="2800" dirty="0" err="1"/>
              <a:t>Виключити</a:t>
            </a:r>
            <a:r>
              <a:rPr lang="ru-RU" sz="2800" dirty="0"/>
              <a:t>, </a:t>
            </a:r>
            <a:r>
              <a:rPr lang="ru-RU" sz="2800" dirty="0" err="1"/>
              <a:t>вимкнути</a:t>
            </a:r>
            <a:r>
              <a:rPr lang="ru-RU" sz="2800" dirty="0"/>
              <a:t>) </a:t>
            </a:r>
            <a:r>
              <a:rPr lang="ru-RU" sz="2800" dirty="0" err="1"/>
              <a:t>світло</a:t>
            </a:r>
            <a:r>
              <a:rPr lang="ru-RU" sz="2800" dirty="0"/>
              <a:t>. </a:t>
            </a:r>
          </a:p>
          <a:p>
            <a:endParaRPr lang="uk-UA" dirty="0" smtClean="0"/>
          </a:p>
          <a:p>
            <a:r>
              <a:rPr lang="uk-UA" dirty="0" smtClean="0"/>
              <a:t>Правила на сторінці 37, вправа 4 (письмово).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739"/>
            <a:ext cx="3426249" cy="3932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04" y="4368425"/>
            <a:ext cx="4572396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7"/>
            <a:ext cx="9504363" cy="69580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4"/>
            <a:ext cx="828677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 </a:t>
            </a:r>
          </a:p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завдання</a:t>
            </a: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997" y="3183653"/>
            <a:ext cx="2303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/>
              <a:t>С. </a:t>
            </a:r>
            <a:r>
              <a:rPr lang="uk-UA" sz="6000" b="1" dirty="0" smtClean="0"/>
              <a:t>37 </a:t>
            </a:r>
            <a:endParaRPr lang="uk-UA" sz="6000" b="1" dirty="0" smtClean="0"/>
          </a:p>
        </p:txBody>
      </p:sp>
      <p:sp>
        <p:nvSpPr>
          <p:cNvPr id="2" name="Прямокутник 1"/>
          <p:cNvSpPr/>
          <p:nvPr/>
        </p:nvSpPr>
        <p:spPr>
          <a:xfrm>
            <a:off x="4238866" y="3344951"/>
            <a:ext cx="740813" cy="693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Рівнобедрений трикутник 2"/>
          <p:cNvSpPr/>
          <p:nvPr/>
        </p:nvSpPr>
        <p:spPr>
          <a:xfrm>
            <a:off x="4054426" y="2922381"/>
            <a:ext cx="1109691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952866" y="4439108"/>
            <a:ext cx="6003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Запам'ятайте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лексикою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лексикологією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лексичним</a:t>
            </a:r>
            <a:r>
              <a:rPr lang="ru-RU" dirty="0" smtClean="0"/>
              <a:t> </a:t>
            </a:r>
            <a:r>
              <a:rPr lang="ru-RU" dirty="0" err="1"/>
              <a:t>значенням</a:t>
            </a:r>
            <a:r>
              <a:rPr lang="ru-RU" dirty="0"/>
              <a:t> слова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граматичним</a:t>
            </a:r>
            <a:r>
              <a:rPr lang="ru-RU" dirty="0" smtClean="0"/>
              <a:t> </a:t>
            </a:r>
            <a:r>
              <a:rPr lang="ru-RU" dirty="0" err="1"/>
              <a:t>значенням</a:t>
            </a:r>
            <a:r>
              <a:rPr lang="ru-RU" dirty="0"/>
              <a:t> слова.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934670"/>
            <a:ext cx="81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5B667F"/>
                </a:solidFill>
                <a:latin typeface="Merriweather"/>
              </a:rPr>
              <a:t>Зробити</a:t>
            </a:r>
            <a:r>
              <a:rPr lang="ru-RU" dirty="0">
                <a:solidFill>
                  <a:srgbClr val="5B667F"/>
                </a:solidFill>
                <a:latin typeface="Merriweather"/>
              </a:rPr>
              <a:t> фото </a:t>
            </a:r>
            <a:r>
              <a:rPr lang="ru-RU" dirty="0" err="1">
                <a:solidFill>
                  <a:srgbClr val="5B667F"/>
                </a:solidFill>
                <a:latin typeface="Merriweather"/>
              </a:rPr>
              <a:t>виконаної</a:t>
            </a:r>
            <a:r>
              <a:rPr lang="ru-RU" dirty="0">
                <a:solidFill>
                  <a:srgbClr val="5B667F"/>
                </a:solidFill>
                <a:latin typeface="Merriweather"/>
              </a:rPr>
              <a:t> </a:t>
            </a:r>
            <a:r>
              <a:rPr lang="ru-RU" dirty="0" err="1">
                <a:solidFill>
                  <a:srgbClr val="5B667F"/>
                </a:solidFill>
                <a:latin typeface="Merriweather"/>
              </a:rPr>
              <a:t>роботи</a:t>
            </a:r>
            <a:r>
              <a:rPr lang="ru-RU" dirty="0">
                <a:solidFill>
                  <a:srgbClr val="5B667F"/>
                </a:solidFill>
                <a:latin typeface="Merriweather"/>
              </a:rPr>
              <a:t> (як </a:t>
            </a:r>
            <a:r>
              <a:rPr lang="ru-RU" dirty="0" err="1">
                <a:solidFill>
                  <a:srgbClr val="5B667F"/>
                </a:solidFill>
                <a:latin typeface="Merriweather"/>
              </a:rPr>
              <a:t>класної</a:t>
            </a:r>
            <a:r>
              <a:rPr lang="ru-RU" dirty="0">
                <a:solidFill>
                  <a:srgbClr val="5B667F"/>
                </a:solidFill>
                <a:latin typeface="Merriweather"/>
              </a:rPr>
              <a:t>, так і </a:t>
            </a:r>
            <a:r>
              <a:rPr lang="ru-RU" dirty="0" err="1">
                <a:solidFill>
                  <a:srgbClr val="5B667F"/>
                </a:solidFill>
                <a:latin typeface="Merriweather"/>
              </a:rPr>
              <a:t>домашньої</a:t>
            </a:r>
            <a:r>
              <a:rPr lang="ru-RU" dirty="0">
                <a:solidFill>
                  <a:srgbClr val="5B667F"/>
                </a:solidFill>
                <a:latin typeface="Merriweather"/>
              </a:rPr>
              <a:t>) й </a:t>
            </a:r>
            <a:r>
              <a:rPr lang="ru-RU" dirty="0" err="1">
                <a:solidFill>
                  <a:srgbClr val="5B667F"/>
                </a:solidFill>
                <a:latin typeface="Merriweather"/>
              </a:rPr>
              <a:t>завантажити</a:t>
            </a:r>
            <a:r>
              <a:rPr lang="ru-RU" dirty="0">
                <a:solidFill>
                  <a:srgbClr val="5B667F"/>
                </a:solidFill>
                <a:latin typeface="Merriweather"/>
              </a:rPr>
              <a:t> на свою </a:t>
            </a:r>
            <a:r>
              <a:rPr lang="ru-RU" dirty="0" err="1">
                <a:solidFill>
                  <a:srgbClr val="5B667F"/>
                </a:solidFill>
                <a:latin typeface="Merriweather"/>
              </a:rPr>
              <a:t>сторінку</a:t>
            </a:r>
            <a:r>
              <a:rPr lang="ru-RU" dirty="0">
                <a:solidFill>
                  <a:srgbClr val="5B667F"/>
                </a:solidFill>
                <a:latin typeface="Merriweather"/>
              </a:rPr>
              <a:t> в </a:t>
            </a:r>
            <a:r>
              <a:rPr lang="ru-RU" dirty="0" err="1">
                <a:solidFill>
                  <a:srgbClr val="5B667F"/>
                </a:solidFill>
                <a:latin typeface="Merriweather"/>
              </a:rPr>
              <a:t>Нuman</a:t>
            </a:r>
            <a:r>
              <a:rPr lang="ru-RU" dirty="0">
                <a:solidFill>
                  <a:srgbClr val="5B667F"/>
                </a:solidFill>
                <a:latin typeface="Merriweather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овти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133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Merriweather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1,с.35</vt:lpstr>
      <vt:lpstr>Лексична помилка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36</cp:revision>
  <dcterms:created xsi:type="dcterms:W3CDTF">2014-11-15T15:59:28Z</dcterms:created>
  <dcterms:modified xsi:type="dcterms:W3CDTF">2022-09-21T16:37:41Z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498774</vt:lpwstr>
  </property>
  <property fmtid="{D5CDD505-2E9C-101B-9397-08002B2CF9AE}" pid="3" name="NXPowerLiteVersion">
    <vt:lpwstr>D4.1.4</vt:lpwstr>
  </property>
</Properties>
</file>