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4" r:id="rId6"/>
    <p:sldId id="265" r:id="rId7"/>
    <p:sldId id="266" r:id="rId8"/>
    <p:sldId id="267" r:id="rId9"/>
    <p:sldId id="271" r:id="rId10"/>
    <p:sldId id="273" r:id="rId11"/>
    <p:sldId id="268" r:id="rId12"/>
    <p:sldId id="279" r:id="rId13"/>
    <p:sldId id="277" r:id="rId14"/>
    <p:sldId id="278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01"/>
            <a:ext cx="9144000" cy="686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8640"/>
            <a:ext cx="7772400" cy="1470025"/>
          </a:xfrm>
        </p:spPr>
        <p:txBody>
          <a:bodyPr/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352928" cy="4536504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002060"/>
                </a:solidFill>
              </a:rPr>
              <a:t>Правопис значущих частин слова</a:t>
            </a:r>
          </a:p>
          <a:p>
            <a:r>
              <a:rPr lang="uk-UA" sz="3500" dirty="0">
                <a:solidFill>
                  <a:srgbClr val="002060"/>
                </a:solidFill>
              </a:rPr>
              <a:t>                 Українська мова</a:t>
            </a:r>
          </a:p>
          <a:p>
            <a:r>
              <a:rPr lang="uk-UA" sz="3500" dirty="0">
                <a:solidFill>
                  <a:srgbClr val="002060"/>
                </a:solidFill>
              </a:rPr>
              <a:t>        5 клас</a:t>
            </a:r>
          </a:p>
        </p:txBody>
      </p:sp>
    </p:spTree>
    <p:extLst>
      <p:ext uri="{BB962C8B-B14F-4D97-AF65-F5344CB8AC3E}">
        <p14:creationId xmlns:p14="http://schemas.microsoft.com/office/powerpoint/2010/main" val="2815969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924944"/>
            <a:ext cx="7772400" cy="169509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5719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uk-UA" sz="4000" b="1" dirty="0">
                <a:solidFill>
                  <a:srgbClr val="C00000"/>
                </a:solidFill>
              </a:rPr>
              <a:t>	 </a:t>
            </a:r>
            <a:r>
              <a:rPr lang="uk-UA" b="1" dirty="0">
                <a:solidFill>
                  <a:srgbClr val="002060"/>
                </a:solidFill>
              </a:rPr>
              <a:t>                            </a:t>
            </a:r>
            <a:r>
              <a:rPr lang="uk-UA" sz="4800" b="1" dirty="0">
                <a:solidFill>
                  <a:srgbClr val="002060"/>
                </a:solidFill>
              </a:rPr>
              <a:t>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uk-UA" sz="4400" b="1" dirty="0">
                <a:solidFill>
                  <a:srgbClr val="002060"/>
                </a:solidFill>
              </a:rPr>
              <a:t>			  </a:t>
            </a:r>
            <a:endParaRPr lang="uk-UA" sz="4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uk-UA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0"/>
            <a:ext cx="6732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>
              <a:solidFill>
                <a:srgbClr val="C00000"/>
              </a:solidFill>
            </a:endParaRPr>
          </a:p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uk-U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100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01"/>
            <a:ext cx="9144000" cy="686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924944"/>
            <a:ext cx="7772400" cy="169509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964488" cy="558924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uk-UA" sz="4000" b="1" dirty="0">
                <a:solidFill>
                  <a:srgbClr val="C00000"/>
                </a:solidFill>
              </a:rPr>
              <a:t>	               </a:t>
            </a:r>
            <a:r>
              <a:rPr lang="uk-UA" b="1" dirty="0">
                <a:solidFill>
                  <a:srgbClr val="002060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uk-UA" sz="4800" b="1" dirty="0">
                <a:solidFill>
                  <a:srgbClr val="002060"/>
                </a:solidFill>
              </a:rPr>
              <a:t> </a:t>
            </a:r>
            <a:r>
              <a:rPr lang="uk-UA" sz="4800" b="1" noProof="1">
                <a:solidFill>
                  <a:srgbClr val="002060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endParaRPr lang="uk-UA" sz="4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uk-UA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0"/>
            <a:ext cx="6732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>
              <a:solidFill>
                <a:srgbClr val="C00000"/>
              </a:solidFill>
            </a:endParaRPr>
          </a:p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uk-UA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0"/>
            <a:ext cx="6121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84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01"/>
            <a:ext cx="9144000" cy="686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924944"/>
            <a:ext cx="7772400" cy="169509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964488" cy="558924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uk-UA" sz="4000" b="1" dirty="0">
                <a:solidFill>
                  <a:srgbClr val="C00000"/>
                </a:solidFill>
              </a:rPr>
              <a:t>	               </a:t>
            </a:r>
            <a:r>
              <a:rPr lang="uk-UA" b="1" dirty="0">
                <a:solidFill>
                  <a:srgbClr val="002060"/>
                </a:solidFill>
              </a:rPr>
              <a:t>Спишіть  слова,  уставляючи  на    			місці  пропуску  букву </a:t>
            </a:r>
            <a:r>
              <a:rPr lang="uk-UA" b="1" dirty="0">
                <a:solidFill>
                  <a:srgbClr val="C00000"/>
                </a:solidFill>
              </a:rPr>
              <a:t>е</a:t>
            </a:r>
            <a:r>
              <a:rPr lang="uk-UA" b="1" dirty="0">
                <a:solidFill>
                  <a:srgbClr val="002060"/>
                </a:solidFill>
              </a:rPr>
              <a:t>  або </a:t>
            </a:r>
            <a:r>
              <a:rPr lang="uk-UA" b="1" dirty="0">
                <a:solidFill>
                  <a:srgbClr val="C00000"/>
                </a:solidFill>
              </a:rPr>
              <a:t>и</a:t>
            </a:r>
            <a:r>
              <a:rPr lang="uk-UA" b="1" dirty="0">
                <a:solidFill>
                  <a:srgbClr val="002060"/>
                </a:solidFill>
              </a:rPr>
              <a:t>.   			Обґрунтуйте написання. </a:t>
            </a:r>
          </a:p>
          <a:p>
            <a:pPr algn="l">
              <a:spcBef>
                <a:spcPts val="0"/>
              </a:spcBef>
            </a:pPr>
            <a:r>
              <a:rPr lang="uk-UA" sz="4800" b="1" dirty="0">
                <a:solidFill>
                  <a:srgbClr val="002060"/>
                </a:solidFill>
              </a:rPr>
              <a:t> </a:t>
            </a:r>
            <a:r>
              <a:rPr lang="uk-UA" sz="4800" b="1" noProof="1">
                <a:solidFill>
                  <a:srgbClr val="002060"/>
                </a:solidFill>
              </a:rPr>
              <a:t>В..сло, з..мовий, зн..сти, печ..во, вогн..ще, нож..к, зб..ратимеш, зб..реш, лісн..к, лел..ка, т..рен, пол..нути, дрібн..нький, кот..к, вовч..ще, серд..нько, с..ло.</a:t>
            </a:r>
          </a:p>
          <a:p>
            <a:pPr algn="l">
              <a:spcBef>
                <a:spcPts val="0"/>
              </a:spcBef>
            </a:pPr>
            <a:endParaRPr lang="uk-UA" sz="4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uk-UA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0"/>
            <a:ext cx="6732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>
              <a:solidFill>
                <a:srgbClr val="C00000"/>
              </a:solidFill>
            </a:endParaRPr>
          </a:p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4713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01"/>
            <a:ext cx="9144000" cy="686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924944"/>
            <a:ext cx="7772400" cy="169509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0"/>
            <a:ext cx="6876256" cy="55892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4600" b="1" dirty="0">
                <a:solidFill>
                  <a:srgbClr val="002060"/>
                </a:solidFill>
              </a:rPr>
              <a:t>Тест </a:t>
            </a:r>
          </a:p>
          <a:p>
            <a:pPr algn="l">
              <a:spcBef>
                <a:spcPts val="0"/>
              </a:spcBef>
            </a:pPr>
            <a:r>
              <a:rPr lang="uk-UA" sz="4600" b="1" dirty="0">
                <a:solidFill>
                  <a:srgbClr val="002060"/>
                </a:solidFill>
              </a:rPr>
              <a:t>   </a:t>
            </a:r>
            <a:r>
              <a:rPr lang="uk-UA" sz="4800" b="1" dirty="0">
                <a:solidFill>
                  <a:schemeClr val="tx1"/>
                </a:solidFill>
              </a:rPr>
              <a:t>У всіх словах потрібно писати літеру И в рядку: </a:t>
            </a:r>
          </a:p>
          <a:p>
            <a:pPr algn="l">
              <a:spcBef>
                <a:spcPts val="0"/>
              </a:spcBef>
            </a:pPr>
            <a:r>
              <a:rPr lang="uk-UA" sz="4800" noProof="1">
                <a:solidFill>
                  <a:schemeClr val="tx1"/>
                </a:solidFill>
              </a:rPr>
              <a:t>А зуп..нився, з..рнистий</a:t>
            </a:r>
          </a:p>
          <a:p>
            <a:pPr algn="l">
              <a:spcBef>
                <a:spcPts val="0"/>
              </a:spcBef>
            </a:pPr>
            <a:r>
              <a:rPr lang="uk-UA" sz="4800" noProof="1">
                <a:solidFill>
                  <a:schemeClr val="tx1"/>
                </a:solidFill>
              </a:rPr>
              <a:t>Б к..шеня, л..лека</a:t>
            </a:r>
          </a:p>
          <a:p>
            <a:pPr algn="l">
              <a:spcBef>
                <a:spcPts val="0"/>
              </a:spcBef>
            </a:pPr>
            <a:r>
              <a:rPr lang="uk-UA" sz="4800" noProof="1">
                <a:solidFill>
                  <a:schemeClr val="tx1"/>
                </a:solidFill>
              </a:rPr>
              <a:t>В виб..реш, кр..шити</a:t>
            </a:r>
          </a:p>
          <a:p>
            <a:pPr algn="l">
              <a:spcBef>
                <a:spcPts val="0"/>
              </a:spcBef>
            </a:pPr>
            <a:r>
              <a:rPr lang="uk-UA" sz="4800" noProof="1">
                <a:solidFill>
                  <a:schemeClr val="tx1"/>
                </a:solidFill>
              </a:rPr>
              <a:t>Г плет..во, крин..ця</a:t>
            </a:r>
          </a:p>
          <a:p>
            <a:pPr algn="l">
              <a:spcBef>
                <a:spcPts val="0"/>
              </a:spcBef>
            </a:pPr>
            <a:endParaRPr lang="uk-UA" sz="4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uk-UA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0"/>
            <a:ext cx="6732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>
              <a:solidFill>
                <a:srgbClr val="C00000"/>
              </a:solidFill>
            </a:endParaRPr>
          </a:p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6049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01"/>
            <a:ext cx="9144000" cy="686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924944"/>
            <a:ext cx="7772400" cy="169509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0"/>
            <a:ext cx="6876256" cy="594928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endParaRPr lang="uk-UA" sz="46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uk-UA" sz="5100" b="1" dirty="0">
                <a:solidFill>
                  <a:srgbClr val="002060"/>
                </a:solidFill>
              </a:rPr>
              <a:t>Тест </a:t>
            </a:r>
          </a:p>
          <a:p>
            <a:pPr fontAlgn="t"/>
            <a:r>
              <a:rPr lang="uk-UA" sz="4800" b="1" dirty="0">
                <a:solidFill>
                  <a:schemeClr val="tx1"/>
                </a:solidFill>
              </a:rPr>
              <a:t>Прочитайте речення.</a:t>
            </a:r>
            <a:endParaRPr lang="ru-RU" sz="4800" dirty="0">
              <a:solidFill>
                <a:schemeClr val="tx1"/>
              </a:solidFill>
            </a:endParaRPr>
          </a:p>
          <a:p>
            <a:pPr algn="l" fontAlgn="t"/>
            <a:r>
              <a:rPr lang="uk-UA" sz="4800" dirty="0">
                <a:solidFill>
                  <a:schemeClr val="tx1"/>
                </a:solidFill>
              </a:rPr>
              <a:t>    А з(1)</a:t>
            </a:r>
            <a:r>
              <a:rPr lang="uk-UA" sz="4800" dirty="0" err="1">
                <a:solidFill>
                  <a:schemeClr val="tx1"/>
                </a:solidFill>
              </a:rPr>
              <a:t>мля</a:t>
            </a:r>
            <a:r>
              <a:rPr lang="uk-UA" sz="4800" dirty="0">
                <a:solidFill>
                  <a:schemeClr val="tx1"/>
                </a:solidFill>
              </a:rPr>
              <a:t> л(2)</a:t>
            </a:r>
            <a:r>
              <a:rPr lang="uk-UA" sz="4800" dirty="0" err="1">
                <a:solidFill>
                  <a:schemeClr val="tx1"/>
                </a:solidFill>
              </a:rPr>
              <a:t>жить</a:t>
            </a:r>
            <a:r>
              <a:rPr lang="uk-UA" sz="4800" dirty="0">
                <a:solidFill>
                  <a:schemeClr val="tx1"/>
                </a:solidFill>
              </a:rPr>
              <a:t> м(3)</a:t>
            </a:r>
            <a:r>
              <a:rPr lang="uk-UA" sz="4800" dirty="0" err="1">
                <a:solidFill>
                  <a:schemeClr val="tx1"/>
                </a:solidFill>
              </a:rPr>
              <a:t>дова</a:t>
            </a:r>
            <a:r>
              <a:rPr lang="uk-UA" sz="4800" dirty="0">
                <a:solidFill>
                  <a:schemeClr val="tx1"/>
                </a:solidFill>
              </a:rPr>
              <a:t>, а поля мріють далекі, на городах </a:t>
            </a:r>
            <a:r>
              <a:rPr lang="uk-UA" sz="4800" dirty="0" err="1">
                <a:solidFill>
                  <a:schemeClr val="tx1"/>
                </a:solidFill>
              </a:rPr>
              <a:t>дост</a:t>
            </a:r>
            <a:r>
              <a:rPr lang="uk-UA" sz="4800" dirty="0">
                <a:solidFill>
                  <a:schemeClr val="tx1"/>
                </a:solidFill>
              </a:rPr>
              <a:t>(4)гають</a:t>
            </a:r>
            <a:r>
              <a:rPr lang="ru-RU" sz="4800" dirty="0">
                <a:solidFill>
                  <a:schemeClr val="tx1"/>
                </a:solidFill>
              </a:rPr>
              <a:t> </a:t>
            </a:r>
            <a:r>
              <a:rPr lang="uk-UA" sz="4800">
                <a:solidFill>
                  <a:schemeClr val="tx1"/>
                </a:solidFill>
              </a:rPr>
              <a:t>гарбузи з(5)</a:t>
            </a:r>
            <a:r>
              <a:rPr lang="uk-UA" sz="4800" dirty="0" err="1">
                <a:solidFill>
                  <a:schemeClr val="tx1"/>
                </a:solidFill>
              </a:rPr>
              <a:t>ленобокі</a:t>
            </a:r>
            <a:r>
              <a:rPr lang="uk-UA" sz="4800" dirty="0">
                <a:solidFill>
                  <a:schemeClr val="tx1"/>
                </a:solidFill>
              </a:rPr>
              <a:t>.</a:t>
            </a:r>
            <a:endParaRPr lang="ru-RU" sz="4800" dirty="0">
              <a:solidFill>
                <a:schemeClr val="tx1"/>
              </a:solidFill>
            </a:endParaRPr>
          </a:p>
          <a:p>
            <a:pPr algn="l" fontAlgn="t"/>
            <a:r>
              <a:rPr lang="uk-UA" sz="4800" b="1" dirty="0">
                <a:solidFill>
                  <a:schemeClr val="tx1"/>
                </a:solidFill>
              </a:rPr>
              <a:t>Літеру И треба писати замість цифри</a:t>
            </a:r>
            <a:endParaRPr lang="ru-RU" sz="4800" dirty="0">
              <a:solidFill>
                <a:schemeClr val="tx1"/>
              </a:solidFill>
            </a:endParaRPr>
          </a:p>
          <a:p>
            <a:pPr algn="l" fontAlgn="t"/>
            <a:r>
              <a:rPr lang="uk-UA" sz="4800" dirty="0">
                <a:solidFill>
                  <a:schemeClr val="tx1"/>
                </a:solidFill>
              </a:rPr>
              <a:t>А 1</a:t>
            </a:r>
            <a:endParaRPr lang="ru-RU" sz="4800" dirty="0">
              <a:solidFill>
                <a:schemeClr val="tx1"/>
              </a:solidFill>
            </a:endParaRPr>
          </a:p>
          <a:p>
            <a:pPr algn="l" fontAlgn="t"/>
            <a:r>
              <a:rPr lang="uk-UA" sz="4800" dirty="0">
                <a:solidFill>
                  <a:schemeClr val="tx1"/>
                </a:solidFill>
              </a:rPr>
              <a:t>Б  2</a:t>
            </a:r>
            <a:endParaRPr lang="ru-RU" sz="4800" dirty="0">
              <a:solidFill>
                <a:schemeClr val="tx1"/>
              </a:solidFill>
            </a:endParaRPr>
          </a:p>
          <a:p>
            <a:pPr algn="l" fontAlgn="t"/>
            <a:r>
              <a:rPr lang="uk-UA" sz="4800" dirty="0">
                <a:solidFill>
                  <a:schemeClr val="tx1"/>
                </a:solidFill>
              </a:rPr>
              <a:t>В З</a:t>
            </a:r>
            <a:endParaRPr lang="ru-RU" sz="4800" dirty="0">
              <a:solidFill>
                <a:schemeClr val="tx1"/>
              </a:solidFill>
            </a:endParaRPr>
          </a:p>
          <a:p>
            <a:pPr algn="l" fontAlgn="t"/>
            <a:r>
              <a:rPr lang="uk-UA" sz="4800" dirty="0">
                <a:solidFill>
                  <a:schemeClr val="tx1"/>
                </a:solidFill>
              </a:rPr>
              <a:t>Г 4</a:t>
            </a:r>
            <a:endParaRPr lang="ru-RU" sz="4800" dirty="0">
              <a:solidFill>
                <a:schemeClr val="tx1"/>
              </a:solidFill>
            </a:endParaRPr>
          </a:p>
          <a:p>
            <a:pPr algn="l" fontAlgn="t"/>
            <a:r>
              <a:rPr lang="uk-UA" sz="4800" dirty="0">
                <a:solidFill>
                  <a:schemeClr val="tx1"/>
                </a:solidFill>
              </a:rPr>
              <a:t>Д 5</a:t>
            </a:r>
            <a:endParaRPr lang="ru-RU" sz="4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uk-UA" sz="4800" noProof="1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uk-UA" sz="4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uk-UA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0"/>
            <a:ext cx="6732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>
              <a:solidFill>
                <a:srgbClr val="C00000"/>
              </a:solidFill>
            </a:endParaRPr>
          </a:p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050379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01"/>
            <a:ext cx="9144000" cy="686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924944"/>
            <a:ext cx="7772400" cy="169509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0"/>
            <a:ext cx="7668344" cy="5877272"/>
          </a:xfrm>
        </p:spPr>
        <p:txBody>
          <a:bodyPr>
            <a:normAutofit fontScale="70000" lnSpcReduction="20000"/>
          </a:bodyPr>
          <a:lstStyle/>
          <a:p>
            <a:pPr algn="l">
              <a:spcBef>
                <a:spcPts val="0"/>
              </a:spcBef>
            </a:pPr>
            <a:r>
              <a:rPr lang="uk-UA" sz="4000" b="1" dirty="0">
                <a:solidFill>
                  <a:srgbClr val="C00000"/>
                </a:solidFill>
              </a:rPr>
              <a:t>	 </a:t>
            </a:r>
            <a:r>
              <a:rPr lang="uk-UA" b="1" dirty="0">
                <a:solidFill>
                  <a:srgbClr val="002060"/>
                </a:solidFill>
              </a:rPr>
              <a:t>                            </a:t>
            </a:r>
            <a:r>
              <a:rPr lang="uk-UA" sz="4800" b="1" dirty="0">
                <a:solidFill>
                  <a:srgbClr val="002060"/>
                </a:solidFill>
              </a:rPr>
              <a:t>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uk-UA" sz="4400" b="1" dirty="0">
                <a:solidFill>
                  <a:srgbClr val="002060"/>
                </a:solidFill>
              </a:rPr>
              <a:t>			</a:t>
            </a:r>
            <a:r>
              <a:rPr lang="uk-UA" sz="4400" b="1" dirty="0">
                <a:solidFill>
                  <a:srgbClr val="C00000"/>
                </a:solidFill>
              </a:rPr>
              <a:t> </a:t>
            </a:r>
            <a:r>
              <a:rPr lang="uk-UA" sz="5100" b="1" dirty="0">
                <a:solidFill>
                  <a:srgbClr val="C00000"/>
                </a:solidFill>
              </a:rPr>
              <a:t>Мікрофон</a:t>
            </a:r>
          </a:p>
          <a:p>
            <a:pPr algn="l">
              <a:spcBef>
                <a:spcPts val="0"/>
              </a:spcBef>
            </a:pPr>
            <a:r>
              <a:rPr lang="uk-UA" sz="5100" b="1" dirty="0">
                <a:solidFill>
                  <a:srgbClr val="002060"/>
                </a:solidFill>
              </a:rPr>
              <a:t>                  Продовжити речення:</a:t>
            </a:r>
          </a:p>
          <a:p>
            <a:pPr algn="l">
              <a:spcBef>
                <a:spcPts val="0"/>
              </a:spcBef>
            </a:pPr>
            <a:endParaRPr lang="uk-UA" sz="4400" b="1" dirty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</a:pPr>
            <a:r>
              <a:rPr lang="uk-UA" sz="4400" dirty="0">
                <a:solidFill>
                  <a:srgbClr val="002060"/>
                </a:solidFill>
              </a:rPr>
              <a:t>1. Я повторив(</a:t>
            </a:r>
            <a:r>
              <a:rPr lang="uk-UA" sz="4400" dirty="0" err="1">
                <a:solidFill>
                  <a:srgbClr val="002060"/>
                </a:solidFill>
              </a:rPr>
              <a:t>-ла</a:t>
            </a:r>
            <a:r>
              <a:rPr lang="uk-UA" sz="4400" dirty="0">
                <a:solidFill>
                  <a:srgbClr val="002060"/>
                </a:solidFill>
              </a:rPr>
              <a:t>) раніше вивчений матеріал…</a:t>
            </a:r>
          </a:p>
          <a:p>
            <a:pPr algn="l">
              <a:spcBef>
                <a:spcPts val="0"/>
              </a:spcBef>
            </a:pPr>
            <a:r>
              <a:rPr lang="uk-UA" sz="4400" dirty="0">
                <a:solidFill>
                  <a:srgbClr val="002060"/>
                </a:solidFill>
              </a:rPr>
              <a:t>2. Я дізнався(</a:t>
            </a:r>
            <a:r>
              <a:rPr lang="uk-UA" sz="4400" dirty="0" err="1">
                <a:solidFill>
                  <a:srgbClr val="002060"/>
                </a:solidFill>
              </a:rPr>
              <a:t>-лася</a:t>
            </a:r>
            <a:r>
              <a:rPr lang="uk-UA" sz="4400" dirty="0">
                <a:solidFill>
                  <a:srgbClr val="002060"/>
                </a:solidFill>
              </a:rPr>
              <a:t>) , що таке…</a:t>
            </a:r>
          </a:p>
          <a:p>
            <a:pPr algn="l">
              <a:spcBef>
                <a:spcPts val="0"/>
              </a:spcBef>
            </a:pPr>
            <a:r>
              <a:rPr lang="uk-UA" sz="4400" dirty="0">
                <a:solidFill>
                  <a:srgbClr val="002060"/>
                </a:solidFill>
              </a:rPr>
              <a:t>3. Я активно працював(</a:t>
            </a:r>
            <a:r>
              <a:rPr lang="uk-UA" sz="4400" dirty="0" err="1">
                <a:solidFill>
                  <a:srgbClr val="002060"/>
                </a:solidFill>
              </a:rPr>
              <a:t>-ла</a:t>
            </a:r>
            <a:r>
              <a:rPr lang="uk-UA" sz="4400" dirty="0">
                <a:solidFill>
                  <a:srgbClr val="002060"/>
                </a:solidFill>
              </a:rPr>
              <a:t>)  і виконував(</a:t>
            </a:r>
            <a:r>
              <a:rPr lang="uk-UA" sz="4400" dirty="0" err="1">
                <a:solidFill>
                  <a:srgbClr val="002060"/>
                </a:solidFill>
              </a:rPr>
              <a:t>-ла</a:t>
            </a:r>
            <a:r>
              <a:rPr lang="uk-UA" sz="4400" dirty="0">
                <a:solidFill>
                  <a:srgbClr val="002060"/>
                </a:solidFill>
              </a:rPr>
              <a:t>)    такі завдання:…</a:t>
            </a:r>
          </a:p>
          <a:p>
            <a:pPr algn="l">
              <a:spcBef>
                <a:spcPts val="0"/>
              </a:spcBef>
            </a:pPr>
            <a:r>
              <a:rPr lang="uk-UA" sz="4400" dirty="0">
                <a:solidFill>
                  <a:srgbClr val="002060"/>
                </a:solidFill>
              </a:rPr>
              <a:t>4. Найцікавішим було…</a:t>
            </a:r>
          </a:p>
          <a:p>
            <a:pPr algn="l">
              <a:spcBef>
                <a:spcPts val="0"/>
              </a:spcBef>
            </a:pPr>
            <a:r>
              <a:rPr lang="uk-UA" sz="4400" dirty="0">
                <a:solidFill>
                  <a:srgbClr val="002060"/>
                </a:solidFill>
              </a:rPr>
              <a:t>5. Викликало труднощі…</a:t>
            </a:r>
          </a:p>
          <a:p>
            <a:pPr algn="l">
              <a:spcBef>
                <a:spcPts val="0"/>
              </a:spcBef>
            </a:pPr>
            <a:r>
              <a:rPr lang="uk-UA" sz="4400" dirty="0">
                <a:solidFill>
                  <a:srgbClr val="002060"/>
                </a:solidFill>
              </a:rPr>
              <a:t>6. На цьому уроці я навчився(</a:t>
            </a:r>
            <a:r>
              <a:rPr lang="uk-UA" sz="4400" dirty="0" err="1">
                <a:solidFill>
                  <a:srgbClr val="002060"/>
                </a:solidFill>
              </a:rPr>
              <a:t>-лася</a:t>
            </a:r>
            <a:r>
              <a:rPr lang="uk-UA" sz="4400" dirty="0">
                <a:solidFill>
                  <a:srgbClr val="002060"/>
                </a:solidFill>
              </a:rPr>
              <a:t>) …</a:t>
            </a:r>
          </a:p>
          <a:p>
            <a:pPr algn="l">
              <a:spcBef>
                <a:spcPts val="0"/>
              </a:spcBef>
            </a:pPr>
            <a:r>
              <a:rPr lang="uk-UA" sz="4400" dirty="0">
                <a:solidFill>
                  <a:srgbClr val="002060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uk-UA" sz="4400" b="1" dirty="0">
                <a:solidFill>
                  <a:srgbClr val="002060"/>
                </a:solidFill>
              </a:rPr>
              <a:t> </a:t>
            </a:r>
            <a:endParaRPr lang="uk-UA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0"/>
            <a:ext cx="6732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>
              <a:solidFill>
                <a:srgbClr val="C00000"/>
              </a:solidFill>
            </a:endParaRPr>
          </a:p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77725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01"/>
            <a:ext cx="9144000" cy="686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8640"/>
            <a:ext cx="7772400" cy="1470025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Мета уроку: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640960" cy="4032448"/>
          </a:xfrm>
        </p:spPr>
        <p:txBody>
          <a:bodyPr>
            <a:normAutofit fontScale="85000" lnSpcReduction="10000"/>
          </a:bodyPr>
          <a:lstStyle/>
          <a:p>
            <a:r>
              <a:rPr lang="uk-UA" sz="4000" b="1" dirty="0">
                <a:solidFill>
                  <a:srgbClr val="002060"/>
                </a:solidFill>
              </a:rPr>
              <a:t>повторити відомості про частини слова; знаходити вивчені орфограми та удосконалювати орфоепічні та орфографічні навички; навчитися працювати з орфографічним словником; розвивати увагу, мислення, пам'ять, творче мислення, культуру усного й писемного мовлення; виховувати любов до рідного слова. </a:t>
            </a:r>
          </a:p>
        </p:txBody>
      </p:sp>
    </p:spTree>
    <p:extLst>
      <p:ext uri="{BB962C8B-B14F-4D97-AF65-F5344CB8AC3E}">
        <p14:creationId xmlns:p14="http://schemas.microsoft.com/office/powerpoint/2010/main" val="340758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01"/>
            <a:ext cx="9144000" cy="686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924944"/>
            <a:ext cx="7772400" cy="169509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8532440" cy="3960440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endParaRPr lang="uk-UA" sz="1400" b="1" dirty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</a:pPr>
            <a:r>
              <a:rPr lang="uk-UA" sz="2800" b="1" dirty="0">
                <a:solidFill>
                  <a:srgbClr val="002060"/>
                </a:solidFill>
              </a:rPr>
              <a:t>Основа слова буває лише в незмінюваних словах…</a:t>
            </a:r>
          </a:p>
          <a:p>
            <a:pPr algn="l">
              <a:spcBef>
                <a:spcPts val="0"/>
              </a:spcBef>
            </a:pPr>
            <a:r>
              <a:rPr lang="uk-UA" sz="2800" b="1" dirty="0">
                <a:solidFill>
                  <a:srgbClr val="002060"/>
                </a:solidFill>
              </a:rPr>
              <a:t>Закінчення завжди буває звуковим…</a:t>
            </a:r>
          </a:p>
          <a:p>
            <a:pPr algn="l">
              <a:spcBef>
                <a:spcPts val="0"/>
              </a:spcBef>
            </a:pPr>
            <a:r>
              <a:rPr lang="uk-UA" sz="2800" b="1" dirty="0">
                <a:solidFill>
                  <a:srgbClr val="002060"/>
                </a:solidFill>
              </a:rPr>
              <a:t>Префікс – це значуща частина слова, яка стоїть перед коренем… </a:t>
            </a:r>
          </a:p>
          <a:p>
            <a:pPr algn="l">
              <a:spcBef>
                <a:spcPts val="0"/>
              </a:spcBef>
            </a:pPr>
            <a:r>
              <a:rPr lang="uk-UA" sz="2800" b="1" dirty="0">
                <a:solidFill>
                  <a:srgbClr val="002060"/>
                </a:solidFill>
              </a:rPr>
              <a:t>Префікс і суфікс служать для утворення нових слів…</a:t>
            </a:r>
          </a:p>
          <a:p>
            <a:pPr algn="l">
              <a:spcBef>
                <a:spcPts val="0"/>
              </a:spcBef>
            </a:pPr>
            <a:r>
              <a:rPr lang="uk-UA" sz="2800" b="1" dirty="0">
                <a:solidFill>
                  <a:srgbClr val="002060"/>
                </a:solidFill>
              </a:rPr>
              <a:t>Коренем слова називається значуща частина слова, яка змінюється…</a:t>
            </a:r>
          </a:p>
          <a:p>
            <a:pPr algn="l">
              <a:spcBef>
                <a:spcPts val="0"/>
              </a:spcBef>
            </a:pPr>
            <a:r>
              <a:rPr lang="uk-UA" sz="2800" b="1" dirty="0">
                <a:solidFill>
                  <a:srgbClr val="002060"/>
                </a:solidFill>
              </a:rPr>
              <a:t>Форми слова мають одну й ту ж саму основу, але різні закінчення…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7296" y="0"/>
            <a:ext cx="5796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Експрес-тест. </a:t>
            </a:r>
          </a:p>
          <a:p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Вправа «Так – ні»  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2436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01"/>
            <a:ext cx="9144000" cy="686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924944"/>
            <a:ext cx="7772400" cy="169509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8388424" cy="4392488"/>
          </a:xfrm>
        </p:spPr>
        <p:txBody>
          <a:bodyPr>
            <a:normAutofit fontScale="85000" lnSpcReduction="10000"/>
          </a:bodyPr>
          <a:lstStyle/>
          <a:p>
            <a:pPr algn="l">
              <a:spcBef>
                <a:spcPts val="0"/>
              </a:spcBef>
            </a:pPr>
            <a:endParaRPr lang="uk-UA" sz="1200" b="1" dirty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</a:pPr>
            <a:endParaRPr lang="uk-UA" sz="1000" b="1" dirty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</a:pPr>
            <a:endParaRPr lang="uk-UA" sz="1000" b="1" dirty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</a:pPr>
            <a:r>
              <a:rPr lang="uk-UA" sz="4800" b="1" dirty="0">
                <a:solidFill>
                  <a:srgbClr val="002060"/>
                </a:solidFill>
              </a:rPr>
              <a:t>1. Друг, дружний, другом, дружити.</a:t>
            </a:r>
          </a:p>
          <a:p>
            <a:pPr algn="l">
              <a:spcBef>
                <a:spcPts val="0"/>
              </a:spcBef>
            </a:pPr>
            <a:r>
              <a:rPr lang="uk-UA" sz="4800" b="1" dirty="0">
                <a:solidFill>
                  <a:srgbClr val="002060"/>
                </a:solidFill>
              </a:rPr>
              <a:t>2. Учень, учнем, учнівський, учня.</a:t>
            </a:r>
          </a:p>
          <a:p>
            <a:pPr algn="l">
              <a:spcBef>
                <a:spcPts val="0"/>
              </a:spcBef>
            </a:pPr>
            <a:r>
              <a:rPr lang="uk-UA" sz="4800" b="1" dirty="0">
                <a:solidFill>
                  <a:srgbClr val="002060"/>
                </a:solidFill>
              </a:rPr>
              <a:t>3. Прекрасний, невисокий, безхмарний, весняний.</a:t>
            </a:r>
          </a:p>
          <a:p>
            <a:pPr algn="l">
              <a:spcBef>
                <a:spcPts val="0"/>
              </a:spcBef>
            </a:pPr>
            <a:r>
              <a:rPr lang="uk-UA" sz="4800" b="1" dirty="0">
                <a:solidFill>
                  <a:srgbClr val="002060"/>
                </a:solidFill>
              </a:rPr>
              <a:t>4. Засніжений, осінній, літній, дощовий.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7296" y="0"/>
            <a:ext cx="57961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 </a:t>
            </a:r>
          </a:p>
          <a:p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Знайдіть зайве слово  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2124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01"/>
            <a:ext cx="9144000" cy="686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924944"/>
            <a:ext cx="7772400" cy="169509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676456" cy="3960440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endParaRPr lang="uk-UA" sz="1000" b="1" dirty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</a:pPr>
            <a:r>
              <a:rPr lang="uk-UA" sz="4800" b="1" dirty="0">
                <a:solidFill>
                  <a:srgbClr val="002060"/>
                </a:solidFill>
              </a:rPr>
              <a:t>Орфографія – це розділ мовознавства, що вивчає правила написання слів.</a:t>
            </a:r>
          </a:p>
          <a:p>
            <a:pPr algn="l">
              <a:spcBef>
                <a:spcPts val="0"/>
              </a:spcBef>
            </a:pPr>
            <a:endParaRPr lang="uk-UA" sz="1200" b="1" dirty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</a:pPr>
            <a:r>
              <a:rPr lang="uk-UA" sz="4800" b="1" dirty="0">
                <a:solidFill>
                  <a:srgbClr val="C00000"/>
                </a:solidFill>
              </a:rPr>
              <a:t>Орфограма</a:t>
            </a:r>
            <a:r>
              <a:rPr lang="uk-UA" sz="4800" b="1" dirty="0">
                <a:solidFill>
                  <a:schemeClr val="accent3">
                    <a:lumMod val="50000"/>
                  </a:schemeClr>
                </a:solidFill>
              </a:rPr>
              <a:t> – це написання слів, яке здійснюється на основі правил орфографії.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0"/>
            <a:ext cx="6732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1000" b="1" dirty="0">
              <a:solidFill>
                <a:srgbClr val="C00000"/>
              </a:solidFill>
            </a:endParaRPr>
          </a:p>
          <a:p>
            <a:pPr algn="ctr"/>
            <a:endParaRPr lang="uk-UA" sz="1000" b="1" dirty="0">
              <a:solidFill>
                <a:srgbClr val="C00000"/>
              </a:solidFill>
            </a:endParaRPr>
          </a:p>
          <a:p>
            <a:pPr algn="ctr"/>
            <a:r>
              <a:rPr lang="uk-UA" sz="4000" b="1" dirty="0">
                <a:solidFill>
                  <a:srgbClr val="C00000"/>
                </a:solidFill>
              </a:rPr>
              <a:t> </a:t>
            </a:r>
            <a:r>
              <a:rPr lang="uk-UA" sz="3600" b="1" dirty="0">
                <a:solidFill>
                  <a:srgbClr val="C00000"/>
                </a:solidFill>
              </a:rPr>
              <a:t>ОРФОГРАМИ </a:t>
            </a:r>
          </a:p>
          <a:p>
            <a:pPr algn="ctr"/>
            <a:r>
              <a:rPr lang="uk-UA" sz="3600" b="1" dirty="0">
                <a:solidFill>
                  <a:srgbClr val="C00000"/>
                </a:solidFill>
              </a:rPr>
              <a:t>В ЗНАЧУЩИХ ЧАСТИНАХ СЛОВА </a:t>
            </a:r>
          </a:p>
          <a:p>
            <a:pPr algn="ctr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6168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01"/>
            <a:ext cx="9144000" cy="686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924944"/>
            <a:ext cx="7772400" cy="169509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7956376" cy="396044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uk-UA" sz="4800" b="1" dirty="0">
                <a:solidFill>
                  <a:srgbClr val="002060"/>
                </a:solidFill>
              </a:rPr>
              <a:t>Назвіть префікси в словах: </a:t>
            </a:r>
            <a:r>
              <a:rPr lang="uk-UA" sz="4800" b="1" dirty="0">
                <a:solidFill>
                  <a:schemeClr val="accent3">
                    <a:lumMod val="50000"/>
                  </a:schemeClr>
                </a:solidFill>
              </a:rPr>
              <a:t>надписати, відбити, підвести, одкинути.</a:t>
            </a:r>
          </a:p>
          <a:p>
            <a:pPr algn="l">
              <a:spcBef>
                <a:spcPts val="0"/>
              </a:spcBef>
            </a:pPr>
            <a:r>
              <a:rPr lang="uk-UA" sz="4000" dirty="0">
                <a:solidFill>
                  <a:srgbClr val="002060"/>
                </a:solidFill>
              </a:rPr>
              <a:t>Що спільного в написанні цих префіксів?</a:t>
            </a:r>
          </a:p>
          <a:p>
            <a:pPr algn="l">
              <a:spcBef>
                <a:spcPts val="0"/>
              </a:spcBef>
            </a:pPr>
            <a:endParaRPr lang="uk-UA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0"/>
            <a:ext cx="6732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>
              <a:solidFill>
                <a:srgbClr val="C00000"/>
              </a:solidFill>
            </a:endParaRPr>
          </a:p>
          <a:p>
            <a:pPr algn="ctr"/>
            <a:r>
              <a:rPr lang="uk-UA" sz="4000" b="1" dirty="0">
                <a:solidFill>
                  <a:srgbClr val="C00000"/>
                </a:solidFill>
              </a:rPr>
              <a:t>Мовне дослідження</a:t>
            </a:r>
            <a:endParaRPr lang="uk-UA" sz="3600" b="1" dirty="0">
              <a:solidFill>
                <a:srgbClr val="C00000"/>
              </a:solidFill>
            </a:endParaRPr>
          </a:p>
          <a:p>
            <a:pPr algn="ctr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91197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01"/>
            <a:ext cx="9144000" cy="686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924944"/>
            <a:ext cx="7772400" cy="169509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676456" cy="396044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uk-UA" sz="1000" b="1" dirty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</a:pPr>
            <a:endParaRPr lang="uk-UA" sz="1000" b="1" dirty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</a:pPr>
            <a:r>
              <a:rPr lang="uk-UA" sz="4800" b="1" dirty="0">
                <a:solidFill>
                  <a:srgbClr val="002060"/>
                </a:solidFill>
              </a:rPr>
              <a:t>  </a:t>
            </a:r>
            <a:r>
              <a:rPr lang="uk-UA" sz="4000" b="1" dirty="0">
                <a:solidFill>
                  <a:srgbClr val="C00000"/>
                </a:solidFill>
              </a:rPr>
              <a:t>Запам'ятайте!</a:t>
            </a:r>
          </a:p>
          <a:p>
            <a:pPr algn="l">
              <a:spcBef>
                <a:spcPts val="0"/>
              </a:spcBef>
            </a:pPr>
            <a:r>
              <a:rPr lang="uk-UA" sz="4800" b="1" dirty="0">
                <a:solidFill>
                  <a:srgbClr val="002060"/>
                </a:solidFill>
              </a:rPr>
              <a:t>Префікси </a:t>
            </a:r>
            <a:r>
              <a:rPr lang="uk-UA" sz="4800" b="1" dirty="0" err="1">
                <a:solidFill>
                  <a:srgbClr val="002060"/>
                </a:solidFill>
              </a:rPr>
              <a:t>над-</a:t>
            </a:r>
            <a:r>
              <a:rPr lang="uk-UA" sz="4800" b="1" dirty="0">
                <a:solidFill>
                  <a:srgbClr val="002060"/>
                </a:solidFill>
              </a:rPr>
              <a:t>, </a:t>
            </a:r>
            <a:r>
              <a:rPr lang="uk-UA" sz="4800" b="1" dirty="0" err="1">
                <a:solidFill>
                  <a:srgbClr val="002060"/>
                </a:solidFill>
              </a:rPr>
              <a:t>під-</a:t>
            </a:r>
            <a:r>
              <a:rPr lang="uk-UA" sz="4800" b="1" dirty="0">
                <a:solidFill>
                  <a:srgbClr val="002060"/>
                </a:solidFill>
              </a:rPr>
              <a:t>, </a:t>
            </a:r>
            <a:r>
              <a:rPr lang="uk-UA" sz="4800" b="1" dirty="0" err="1">
                <a:solidFill>
                  <a:srgbClr val="002060"/>
                </a:solidFill>
              </a:rPr>
              <a:t>від-</a:t>
            </a:r>
            <a:r>
              <a:rPr lang="uk-UA" sz="4800" b="1" dirty="0">
                <a:solidFill>
                  <a:srgbClr val="002060"/>
                </a:solidFill>
              </a:rPr>
              <a:t>, </a:t>
            </a:r>
            <a:r>
              <a:rPr lang="uk-UA" sz="4800" b="1" dirty="0" err="1">
                <a:solidFill>
                  <a:srgbClr val="002060"/>
                </a:solidFill>
              </a:rPr>
              <a:t>од-</a:t>
            </a:r>
            <a:r>
              <a:rPr lang="uk-UA" sz="4800" b="1" dirty="0">
                <a:solidFill>
                  <a:srgbClr val="002060"/>
                </a:solidFill>
              </a:rPr>
              <a:t> пишемо з буквою </a:t>
            </a:r>
            <a:r>
              <a:rPr lang="uk-UA" sz="4800" b="1" dirty="0">
                <a:solidFill>
                  <a:srgbClr val="C00000"/>
                </a:solidFill>
              </a:rPr>
              <a:t>д!</a:t>
            </a:r>
          </a:p>
          <a:p>
            <a:pPr algn="l">
              <a:spcBef>
                <a:spcPts val="0"/>
              </a:spcBef>
            </a:pPr>
            <a:endParaRPr lang="uk-UA" sz="4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uk-UA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0"/>
            <a:ext cx="6732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>
              <a:solidFill>
                <a:srgbClr val="C00000"/>
              </a:solidFill>
            </a:endParaRPr>
          </a:p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Орфограми в префіксах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1830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01"/>
            <a:ext cx="9144000" cy="686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924944"/>
            <a:ext cx="7772400" cy="169509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8676456" cy="4752528"/>
          </a:xfrm>
        </p:spPr>
        <p:txBody>
          <a:bodyPr>
            <a:normAutofit fontScale="77500" lnSpcReduction="20000"/>
          </a:bodyPr>
          <a:lstStyle/>
          <a:p>
            <a:pPr algn="l">
              <a:spcBef>
                <a:spcPts val="0"/>
              </a:spcBef>
            </a:pPr>
            <a:r>
              <a:rPr lang="uk-UA" sz="1000" b="1" dirty="0">
                <a:solidFill>
                  <a:srgbClr val="002060"/>
                </a:solidFill>
              </a:rPr>
              <a:t> </a:t>
            </a:r>
            <a:endParaRPr lang="uk-UA" sz="4000" b="1" dirty="0">
              <a:solidFill>
                <a:srgbClr val="C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uk-UA" sz="4800" b="1" dirty="0">
                <a:solidFill>
                  <a:srgbClr val="C00000"/>
                </a:solidFill>
              </a:rPr>
              <a:t>			Е</a:t>
            </a:r>
            <a:r>
              <a:rPr lang="uk-UA" sz="4800" b="1" dirty="0">
                <a:solidFill>
                  <a:srgbClr val="002060"/>
                </a:solidFill>
              </a:rPr>
              <a:t> та </a:t>
            </a:r>
            <a:r>
              <a:rPr lang="uk-UA" sz="4800" b="1" dirty="0">
                <a:solidFill>
                  <a:srgbClr val="C00000"/>
                </a:solidFill>
              </a:rPr>
              <a:t>И</a:t>
            </a:r>
            <a:r>
              <a:rPr lang="uk-UA" sz="4800" b="1" dirty="0">
                <a:solidFill>
                  <a:srgbClr val="002060"/>
                </a:solidFill>
              </a:rPr>
              <a:t> в суфіксах: </a:t>
            </a:r>
          </a:p>
          <a:p>
            <a:pPr algn="l">
              <a:spcBef>
                <a:spcPts val="0"/>
              </a:spcBef>
            </a:pPr>
            <a:r>
              <a:rPr lang="uk-UA" sz="4800" b="1" dirty="0">
                <a:solidFill>
                  <a:srgbClr val="002060"/>
                </a:solidFill>
              </a:rPr>
              <a:t>• букву </a:t>
            </a:r>
            <a:r>
              <a:rPr lang="uk-UA" sz="4800" b="1" dirty="0">
                <a:solidFill>
                  <a:srgbClr val="C00000"/>
                </a:solidFill>
              </a:rPr>
              <a:t>и</a:t>
            </a:r>
            <a:r>
              <a:rPr lang="uk-UA" sz="4800" b="1" dirty="0">
                <a:solidFill>
                  <a:srgbClr val="002060"/>
                </a:solidFill>
              </a:rPr>
              <a:t> пишемо в суфіксах </a:t>
            </a:r>
          </a:p>
          <a:p>
            <a:pPr algn="l">
              <a:spcBef>
                <a:spcPts val="0"/>
              </a:spcBef>
            </a:pPr>
            <a:r>
              <a:rPr lang="uk-UA" sz="4800" b="1" dirty="0" err="1">
                <a:solidFill>
                  <a:srgbClr val="C00000"/>
                </a:solidFill>
              </a:rPr>
              <a:t>-ик</a:t>
            </a:r>
            <a:r>
              <a:rPr lang="uk-UA" sz="4800" b="1" dirty="0">
                <a:solidFill>
                  <a:srgbClr val="C00000"/>
                </a:solidFill>
              </a:rPr>
              <a:t>, </a:t>
            </a:r>
            <a:r>
              <a:rPr lang="uk-UA" sz="4800" b="1" dirty="0" err="1">
                <a:solidFill>
                  <a:srgbClr val="C00000"/>
                </a:solidFill>
              </a:rPr>
              <a:t>-иц</a:t>
            </a:r>
            <a:r>
              <a:rPr lang="uk-UA" sz="4800" b="1" dirty="0">
                <a:solidFill>
                  <a:srgbClr val="C00000"/>
                </a:solidFill>
              </a:rPr>
              <a:t>(я), </a:t>
            </a:r>
            <a:r>
              <a:rPr lang="uk-UA" sz="4800" b="1" dirty="0" err="1">
                <a:solidFill>
                  <a:srgbClr val="C00000"/>
                </a:solidFill>
              </a:rPr>
              <a:t>-чик</a:t>
            </a:r>
            <a:r>
              <a:rPr lang="uk-UA" sz="4800" b="1" dirty="0">
                <a:solidFill>
                  <a:srgbClr val="C00000"/>
                </a:solidFill>
              </a:rPr>
              <a:t>, </a:t>
            </a:r>
            <a:r>
              <a:rPr lang="uk-UA" sz="4800" b="1" dirty="0" err="1">
                <a:solidFill>
                  <a:srgbClr val="C00000"/>
                </a:solidFill>
              </a:rPr>
              <a:t>-ив</a:t>
            </a:r>
            <a:r>
              <a:rPr lang="uk-UA" sz="4800" b="1" dirty="0">
                <a:solidFill>
                  <a:srgbClr val="C00000"/>
                </a:solidFill>
              </a:rPr>
              <a:t>(о), </a:t>
            </a:r>
            <a:r>
              <a:rPr lang="uk-UA" sz="4800" b="1" dirty="0" err="1">
                <a:solidFill>
                  <a:srgbClr val="C00000"/>
                </a:solidFill>
              </a:rPr>
              <a:t>-ищ</a:t>
            </a:r>
            <a:r>
              <a:rPr lang="uk-UA" sz="4800" b="1" dirty="0">
                <a:solidFill>
                  <a:srgbClr val="C00000"/>
                </a:solidFill>
              </a:rPr>
              <a:t>(е), </a:t>
            </a:r>
          </a:p>
          <a:p>
            <a:pPr algn="l">
              <a:spcBef>
                <a:spcPts val="0"/>
              </a:spcBef>
            </a:pPr>
            <a:r>
              <a:rPr lang="uk-UA" sz="4800" b="1" dirty="0" err="1">
                <a:solidFill>
                  <a:srgbClr val="C00000"/>
                </a:solidFill>
              </a:rPr>
              <a:t>-иськ</a:t>
            </a:r>
            <a:r>
              <a:rPr lang="uk-UA" sz="4800" b="1" dirty="0">
                <a:solidFill>
                  <a:srgbClr val="C00000"/>
                </a:solidFill>
              </a:rPr>
              <a:t>(о): </a:t>
            </a:r>
            <a:r>
              <a:rPr lang="uk-UA" sz="4800" b="1" dirty="0">
                <a:solidFill>
                  <a:srgbClr val="002060"/>
                </a:solidFill>
              </a:rPr>
              <a:t>вогн</a:t>
            </a:r>
            <a:r>
              <a:rPr lang="uk-UA" sz="4800" b="1" dirty="0">
                <a:solidFill>
                  <a:srgbClr val="C00000"/>
                </a:solidFill>
              </a:rPr>
              <a:t>ик</a:t>
            </a:r>
            <a:r>
              <a:rPr lang="uk-UA" sz="4800" b="1" dirty="0">
                <a:solidFill>
                  <a:srgbClr val="002060"/>
                </a:solidFill>
              </a:rPr>
              <a:t>, крин</a:t>
            </a:r>
            <a:r>
              <a:rPr lang="uk-UA" sz="4800" b="1" dirty="0">
                <a:solidFill>
                  <a:srgbClr val="C00000"/>
                </a:solidFill>
              </a:rPr>
              <a:t>иц</a:t>
            </a:r>
            <a:r>
              <a:rPr lang="uk-UA" sz="4800" b="1" dirty="0">
                <a:solidFill>
                  <a:srgbClr val="002060"/>
                </a:solidFill>
              </a:rPr>
              <a:t>я, промін</a:t>
            </a:r>
            <a:r>
              <a:rPr lang="uk-UA" sz="4800" b="1" dirty="0">
                <a:solidFill>
                  <a:srgbClr val="C00000"/>
                </a:solidFill>
              </a:rPr>
              <a:t>чик</a:t>
            </a:r>
            <a:r>
              <a:rPr lang="uk-UA" sz="4800" b="1" dirty="0">
                <a:solidFill>
                  <a:srgbClr val="002060"/>
                </a:solidFill>
              </a:rPr>
              <a:t>, пал</a:t>
            </a:r>
            <a:r>
              <a:rPr lang="uk-UA" sz="4800" b="1" dirty="0">
                <a:solidFill>
                  <a:srgbClr val="C00000"/>
                </a:solidFill>
              </a:rPr>
              <a:t>ив</a:t>
            </a:r>
            <a:r>
              <a:rPr lang="uk-UA" sz="4800" b="1" dirty="0">
                <a:solidFill>
                  <a:srgbClr val="002060"/>
                </a:solidFill>
              </a:rPr>
              <a:t>о, вогн</a:t>
            </a:r>
            <a:r>
              <a:rPr lang="uk-UA" sz="4800" b="1" dirty="0">
                <a:solidFill>
                  <a:srgbClr val="C00000"/>
                </a:solidFill>
              </a:rPr>
              <a:t>ищ</a:t>
            </a:r>
            <a:r>
              <a:rPr lang="uk-UA" sz="4800" b="1" dirty="0">
                <a:solidFill>
                  <a:srgbClr val="002060"/>
                </a:solidFill>
              </a:rPr>
              <a:t>е, вовч</a:t>
            </a:r>
            <a:r>
              <a:rPr lang="uk-UA" sz="4800" b="1" dirty="0">
                <a:solidFill>
                  <a:srgbClr val="C00000"/>
                </a:solidFill>
              </a:rPr>
              <a:t>иськ</a:t>
            </a:r>
            <a:r>
              <a:rPr lang="uk-UA" sz="4800" b="1" dirty="0">
                <a:solidFill>
                  <a:srgbClr val="002060"/>
                </a:solidFill>
              </a:rPr>
              <a:t>о.</a:t>
            </a:r>
          </a:p>
          <a:p>
            <a:pPr algn="l">
              <a:spcBef>
                <a:spcPts val="0"/>
              </a:spcBef>
            </a:pPr>
            <a:r>
              <a:rPr lang="uk-UA" sz="4800" b="1" dirty="0">
                <a:solidFill>
                  <a:srgbClr val="002060"/>
                </a:solidFill>
              </a:rPr>
              <a:t>• букву </a:t>
            </a:r>
            <a:r>
              <a:rPr lang="uk-UA" sz="4800" b="1" dirty="0">
                <a:solidFill>
                  <a:srgbClr val="C00000"/>
                </a:solidFill>
              </a:rPr>
              <a:t>е</a:t>
            </a:r>
            <a:r>
              <a:rPr lang="uk-UA" sz="4800" b="1" dirty="0">
                <a:solidFill>
                  <a:srgbClr val="002060"/>
                </a:solidFill>
              </a:rPr>
              <a:t> пишемо в суфіксах </a:t>
            </a:r>
            <a:r>
              <a:rPr lang="uk-UA" sz="4800" b="1" dirty="0" err="1">
                <a:solidFill>
                  <a:srgbClr val="C00000"/>
                </a:solidFill>
              </a:rPr>
              <a:t>-ечк-</a:t>
            </a:r>
            <a:r>
              <a:rPr lang="uk-UA" sz="4800" b="1" dirty="0">
                <a:solidFill>
                  <a:srgbClr val="C00000"/>
                </a:solidFill>
              </a:rPr>
              <a:t>, </a:t>
            </a:r>
            <a:r>
              <a:rPr lang="uk-UA" sz="4800" b="1" dirty="0" err="1">
                <a:solidFill>
                  <a:srgbClr val="C00000"/>
                </a:solidFill>
              </a:rPr>
              <a:t>-еньк-</a:t>
            </a:r>
            <a:r>
              <a:rPr lang="uk-UA" sz="4800" b="1" dirty="0">
                <a:solidFill>
                  <a:srgbClr val="C00000"/>
                </a:solidFill>
              </a:rPr>
              <a:t>, </a:t>
            </a:r>
            <a:r>
              <a:rPr lang="uk-UA" sz="4800" b="1" dirty="0" err="1">
                <a:solidFill>
                  <a:srgbClr val="C00000"/>
                </a:solidFill>
              </a:rPr>
              <a:t>есеньк-</a:t>
            </a:r>
            <a:r>
              <a:rPr lang="uk-UA" sz="4800" b="1" dirty="0">
                <a:solidFill>
                  <a:srgbClr val="002060"/>
                </a:solidFill>
              </a:rPr>
              <a:t>, у словах із зменшено-пестливим значенням: сон</a:t>
            </a:r>
            <a:r>
              <a:rPr lang="uk-UA" sz="4800" b="1" dirty="0">
                <a:solidFill>
                  <a:srgbClr val="C00000"/>
                </a:solidFill>
              </a:rPr>
              <a:t>ечк</a:t>
            </a:r>
            <a:r>
              <a:rPr lang="uk-UA" sz="4800" b="1" dirty="0">
                <a:solidFill>
                  <a:srgbClr val="002060"/>
                </a:solidFill>
              </a:rPr>
              <a:t>о, мал</a:t>
            </a:r>
            <a:r>
              <a:rPr lang="uk-UA" sz="4800" b="1" dirty="0">
                <a:solidFill>
                  <a:srgbClr val="C00000"/>
                </a:solidFill>
              </a:rPr>
              <a:t>еньк</a:t>
            </a:r>
            <a:r>
              <a:rPr lang="uk-UA" sz="4800" b="1" dirty="0">
                <a:solidFill>
                  <a:srgbClr val="002060"/>
                </a:solidFill>
              </a:rPr>
              <a:t>ий, тон</a:t>
            </a:r>
            <a:r>
              <a:rPr lang="uk-UA" sz="4800" b="1" dirty="0">
                <a:solidFill>
                  <a:srgbClr val="C00000"/>
                </a:solidFill>
              </a:rPr>
              <a:t>есеньк</a:t>
            </a:r>
            <a:r>
              <a:rPr lang="uk-UA" sz="4800" b="1" dirty="0">
                <a:solidFill>
                  <a:srgbClr val="002060"/>
                </a:solidFill>
              </a:rPr>
              <a:t>ий.</a:t>
            </a:r>
          </a:p>
          <a:p>
            <a:pPr algn="l">
              <a:spcBef>
                <a:spcPts val="0"/>
              </a:spcBef>
            </a:pPr>
            <a:endParaRPr lang="uk-UA" sz="4800" b="1" dirty="0">
              <a:solidFill>
                <a:srgbClr val="C00000"/>
              </a:solidFill>
            </a:endParaRPr>
          </a:p>
          <a:p>
            <a:pPr algn="l">
              <a:spcBef>
                <a:spcPts val="0"/>
              </a:spcBef>
            </a:pPr>
            <a:endParaRPr lang="uk-UA" sz="4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uk-UA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0"/>
            <a:ext cx="6624736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1100" b="1" dirty="0">
              <a:solidFill>
                <a:srgbClr val="C00000"/>
              </a:solidFill>
            </a:endParaRPr>
          </a:p>
          <a:p>
            <a:pPr algn="ctr"/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Орфограми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5405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01"/>
            <a:ext cx="9144000" cy="686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924944"/>
            <a:ext cx="7772400" cy="1695093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57192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uk-UA" sz="4000" b="1" dirty="0">
                <a:solidFill>
                  <a:srgbClr val="C00000"/>
                </a:solidFill>
              </a:rPr>
              <a:t>	 </a:t>
            </a:r>
            <a:r>
              <a:rPr lang="uk-UA" b="1" dirty="0">
                <a:solidFill>
                  <a:srgbClr val="002060"/>
                </a:solidFill>
              </a:rPr>
              <a:t>                            </a:t>
            </a:r>
            <a:r>
              <a:rPr lang="uk-UA" sz="4800" b="1" dirty="0">
                <a:solidFill>
                  <a:srgbClr val="002060"/>
                </a:solidFill>
              </a:rPr>
              <a:t>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Зверни увагу!</a:t>
            </a:r>
          </a:p>
          <a:p>
            <a:pPr algn="l">
              <a:spcBef>
                <a:spcPts val="0"/>
              </a:spcBef>
            </a:pPr>
            <a:r>
              <a:rPr lang="uk-UA" sz="4400" b="1" dirty="0">
                <a:solidFill>
                  <a:srgbClr val="002060"/>
                </a:solidFill>
              </a:rPr>
              <a:t>			Написання слів, </a:t>
            </a:r>
          </a:p>
          <a:p>
            <a:pPr algn="l">
              <a:spcBef>
                <a:spcPts val="0"/>
              </a:spcBef>
            </a:pPr>
            <a:r>
              <a:rPr lang="uk-UA" sz="4400" b="1" dirty="0">
                <a:solidFill>
                  <a:srgbClr val="002060"/>
                </a:solidFill>
              </a:rPr>
              <a:t>	які не можна перевірити за 	допомогою правила, 	</a:t>
            </a:r>
            <a:r>
              <a:rPr lang="uk-UA" sz="4400" b="1" dirty="0">
                <a:solidFill>
                  <a:srgbClr val="C00000"/>
                </a:solidFill>
              </a:rPr>
              <a:t>визначаємо за орфографічним 	словником: </a:t>
            </a:r>
            <a:r>
              <a:rPr lang="uk-UA" sz="4400" b="1" dirty="0">
                <a:solidFill>
                  <a:srgbClr val="002060"/>
                </a:solidFill>
              </a:rPr>
              <a:t>кишеня,</a:t>
            </a:r>
            <a:r>
              <a:rPr lang="uk-UA" sz="4400" b="1" dirty="0">
                <a:solidFill>
                  <a:srgbClr val="C00000"/>
                </a:solidFill>
              </a:rPr>
              <a:t> </a:t>
            </a:r>
            <a:r>
              <a:rPr lang="uk-UA" sz="4400" b="1" dirty="0">
                <a:solidFill>
                  <a:srgbClr val="002060"/>
                </a:solidFill>
              </a:rPr>
              <a:t>детектор, 	електрон, килим, реклама, 	силует, циферблат, пиріг.</a:t>
            </a:r>
          </a:p>
          <a:p>
            <a:pPr algn="l">
              <a:spcBef>
                <a:spcPts val="0"/>
              </a:spcBef>
            </a:pPr>
            <a:endParaRPr lang="uk-UA" sz="4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uk-UA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0"/>
            <a:ext cx="6732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>
              <a:solidFill>
                <a:srgbClr val="C00000"/>
              </a:solidFill>
            </a:endParaRPr>
          </a:p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624076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662</Words>
  <Application>Microsoft Office PowerPoint</Application>
  <PresentationFormat>Екран (4:3)</PresentationFormat>
  <Paragraphs>116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 </vt:lpstr>
      <vt:lpstr>Мета уроку: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Перше листопада Дистанційна робота </dc:title>
  <cp:lastModifiedBy>Елена Зайцева</cp:lastModifiedBy>
  <cp:revision>51</cp:revision>
  <dcterms:modified xsi:type="dcterms:W3CDTF">2025-10-19T05:36:42Z</dcterms:modified>
</cp:coreProperties>
</file>