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EB479-067B-464E-9250-87B6E311EABB}" type="datetimeFigureOut">
              <a:rPr lang="uk-UA" smtClean="0"/>
              <a:t>13.10.2022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0D664-4CFA-4F92-9E2B-2F5C2AF2E8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050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50D664-4CFA-4F92-9E2B-2F5C2AF2E855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2894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D9DB2F-7F9D-4C20-A70B-4E25769ED2A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170917"/>
            <a:ext cx="6588228" cy="2736304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Тринадцяте</a:t>
            </a:r>
            <a:r>
              <a:rPr lang="ru-RU" sz="44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</a:t>
            </a:r>
            <a:r>
              <a:rPr lang="ru-RU" sz="440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жовтня</a:t>
            </a:r>
            <a:r>
              <a:rPr lang="ru-RU" sz="44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/>
            </a:r>
            <a:br>
              <a:rPr lang="ru-RU" sz="44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ru-RU" sz="440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Класна</a:t>
            </a:r>
            <a:r>
              <a:rPr lang="ru-RU" sz="44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робота</a:t>
            </a:r>
            <a:br>
              <a:rPr lang="ru-RU" sz="44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ru-RU" sz="44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Будова </a:t>
            </a:r>
            <a:r>
              <a:rPr lang="ru-RU" sz="44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слова. Основа та  </a:t>
            </a:r>
            <a:r>
              <a:rPr lang="ru-RU" sz="440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закінчення</a:t>
            </a:r>
            <a:r>
              <a:rPr lang="ru-RU" sz="44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. </a:t>
            </a:r>
            <a:r>
              <a:rPr lang="ru-RU" sz="440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Змінні</a:t>
            </a:r>
            <a:r>
              <a:rPr lang="ru-RU" sz="44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і </a:t>
            </a:r>
            <a:r>
              <a:rPr lang="ru-RU" sz="440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незмінні</a:t>
            </a:r>
            <a:r>
              <a:rPr lang="ru-RU" sz="44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слова</a:t>
            </a:r>
            <a:r>
              <a:rPr lang="ru-RU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/>
            </a:r>
            <a:br>
              <a:rPr lang="ru-RU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endParaRPr lang="ru-RU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-6" y="1938"/>
            <a:ext cx="1619677" cy="6856062"/>
            <a:chOff x="-6" y="1938"/>
            <a:chExt cx="1619677" cy="6856062"/>
          </a:xfrm>
        </p:grpSpPr>
        <p:pic>
          <p:nvPicPr>
            <p:cNvPr id="103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" name="Группа 37"/>
          <p:cNvGrpSpPr/>
          <p:nvPr/>
        </p:nvGrpSpPr>
        <p:grpSpPr>
          <a:xfrm>
            <a:off x="7760361" y="-1136"/>
            <a:ext cx="1383639" cy="6856062"/>
            <a:chOff x="-6" y="1938"/>
            <a:chExt cx="1619677" cy="6856062"/>
          </a:xfrm>
        </p:grpSpPr>
        <p:pic>
          <p:nvPicPr>
            <p:cNvPr id="39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4" name="Picture 3" descr="C:\Users\ТОЛЯ\Desktop\5555555555\5353207_353198be(1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014932"/>
            <a:ext cx="1440160" cy="181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3" descr="C:\Users\ТОЛЯ\Desktop\5555555555\5353207_353198be(1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775" y="4977473"/>
            <a:ext cx="1440160" cy="181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3" descr="C:\Users\ТОЛЯ\Desktop\5555555555\5353207_353198be(1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935" y="4974399"/>
            <a:ext cx="1440160" cy="181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3" descr="C:\Users\ТОЛЯ\Desktop\5555555555\5353207_353198be(1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873" y="4991270"/>
            <a:ext cx="1440160" cy="181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3" descr="C:\Users\ТОЛЯ\Desktop\5555555555\5353207_353198be(1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965938"/>
            <a:ext cx="1440160" cy="181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432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785"/>
            <a:ext cx="8532439" cy="6837215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Закінчення</a:t>
            </a:r>
            <a:r>
              <a:rPr lang="ru-RU" dirty="0"/>
              <a:t> – </a:t>
            </a:r>
            <a:r>
              <a:rPr lang="ru-RU" sz="44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це</a:t>
            </a:r>
            <a:r>
              <a:rPr lang="ru-RU" sz="4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44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змінна</a:t>
            </a:r>
            <a:r>
              <a:rPr lang="ru-RU" sz="4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44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частина</a:t>
            </a:r>
            <a:r>
              <a:rPr lang="ru-RU" sz="4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слова яка служить для </a:t>
            </a:r>
            <a:r>
              <a:rPr lang="ru-RU" sz="44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зв’язку</a:t>
            </a:r>
            <a:r>
              <a:rPr lang="ru-RU" sz="4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44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слів</a:t>
            </a:r>
            <a:r>
              <a:rPr lang="ru-RU" sz="4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у </a:t>
            </a:r>
            <a:r>
              <a:rPr lang="ru-RU" sz="44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реченні</a:t>
            </a:r>
            <a:r>
              <a:rPr lang="ru-RU" sz="4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br>
              <a:rPr lang="ru-RU" sz="4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Закінчення</a:t>
            </a:r>
            <a:r>
              <a:rPr lang="ru-RU" sz="4400" dirty="0">
                <a:solidFill>
                  <a:srgbClr val="FF0000"/>
                </a:solidFill>
              </a:rPr>
              <a:t> </a:t>
            </a:r>
            <a:r>
              <a:rPr lang="ru-RU" sz="44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позначають</a:t>
            </a:r>
            <a:r>
              <a:rPr lang="ru-RU" sz="4400" dirty="0">
                <a:solidFill>
                  <a:schemeClr val="tx1"/>
                </a:solidFill>
              </a:rPr>
              <a:t>  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/>
              <a:t> </a:t>
            </a:r>
            <a:endParaRPr lang="ru-RU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8334165" y="-3482"/>
            <a:ext cx="809835" cy="3536622"/>
            <a:chOff x="-6" y="1938"/>
            <a:chExt cx="1619677" cy="6856062"/>
          </a:xfrm>
        </p:grpSpPr>
        <p:pic>
          <p:nvPicPr>
            <p:cNvPr id="2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Группа 25"/>
          <p:cNvGrpSpPr/>
          <p:nvPr/>
        </p:nvGrpSpPr>
        <p:grpSpPr>
          <a:xfrm>
            <a:off x="8334168" y="3321378"/>
            <a:ext cx="809835" cy="3536622"/>
            <a:chOff x="-6" y="1938"/>
            <a:chExt cx="1619677" cy="6856062"/>
          </a:xfrm>
        </p:grpSpPr>
        <p:pic>
          <p:nvPicPr>
            <p:cNvPr id="27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" name="Picture 3" descr="C:\Users\ТОЛЯ\Desktop\5555555555\5353207_353198be(1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0" y="4411001"/>
            <a:ext cx="1872206" cy="244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BF9834EC-8228-45AB-B4EB-A19D7953A123}"/>
              </a:ext>
            </a:extLst>
          </p:cNvPr>
          <p:cNvSpPr/>
          <p:nvPr/>
        </p:nvSpPr>
        <p:spPr>
          <a:xfrm>
            <a:off x="7572659" y="2951537"/>
            <a:ext cx="648072" cy="572398"/>
          </a:xfrm>
          <a:prstGeom prst="rect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3294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785"/>
            <a:ext cx="8532439" cy="6837215"/>
          </a:xfrm>
        </p:spPr>
        <p:txBody>
          <a:bodyPr/>
          <a:lstStyle/>
          <a:p>
            <a:pPr marL="182880" indent="0">
              <a:lnSpc>
                <a:spcPct val="150000"/>
              </a:lnSpc>
              <a:buNone/>
            </a:pPr>
            <a:r>
              <a:rPr lang="ru-RU" sz="40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</a:t>
            </a:r>
            <a:r>
              <a:rPr lang="ru-RU" sz="40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40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Під</a:t>
            </a:r>
            <a:r>
              <a:rPr lang="ru-RU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вікном</a:t>
            </a:r>
            <a:r>
              <a:rPr lang="ru-RU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росте калин.</a:t>
            </a:r>
            <a:br>
              <a:rPr lang="ru-RU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Весною </a:t>
            </a:r>
            <a:r>
              <a:rPr lang="ru-RU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співають</a:t>
            </a:r>
            <a:r>
              <a:rPr lang="ru-RU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птахи на калин.</a:t>
            </a:r>
            <a:br>
              <a:rPr lang="ru-RU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Милує</a:t>
            </a:r>
            <a:r>
              <a:rPr lang="ru-RU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око </a:t>
            </a:r>
            <a:r>
              <a:rPr lang="ru-RU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цвіт</a:t>
            </a:r>
            <a:r>
              <a:rPr lang="ru-RU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калин.</a:t>
            </a:r>
            <a:br>
              <a:rPr lang="ru-RU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ru-RU" sz="3600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8334165" y="-3482"/>
            <a:ext cx="809835" cy="3536622"/>
            <a:chOff x="-6" y="1938"/>
            <a:chExt cx="1619677" cy="6856062"/>
          </a:xfrm>
        </p:grpSpPr>
        <p:pic>
          <p:nvPicPr>
            <p:cNvPr id="2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Группа 25"/>
          <p:cNvGrpSpPr/>
          <p:nvPr/>
        </p:nvGrpSpPr>
        <p:grpSpPr>
          <a:xfrm>
            <a:off x="8334168" y="3321378"/>
            <a:ext cx="809835" cy="3536622"/>
            <a:chOff x="-6" y="1938"/>
            <a:chExt cx="1619677" cy="6856062"/>
          </a:xfrm>
        </p:grpSpPr>
        <p:pic>
          <p:nvPicPr>
            <p:cNvPr id="27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" name="Picture 3" descr="C:\Users\ТОЛЯ\Desktop\5555555555\5353207_353198be(1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0" y="4411001"/>
            <a:ext cx="1872206" cy="244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AEE8140D-B678-4CA7-8241-BBF890D62F85}"/>
              </a:ext>
            </a:extLst>
          </p:cNvPr>
          <p:cNvSpPr/>
          <p:nvPr/>
        </p:nvSpPr>
        <p:spPr>
          <a:xfrm>
            <a:off x="5492038" y="2013707"/>
            <a:ext cx="521801" cy="5022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8" name="Прямокутник 17">
            <a:extLst>
              <a:ext uri="{FF2B5EF4-FFF2-40B4-BE49-F238E27FC236}">
                <a16:creationId xmlns:a16="http://schemas.microsoft.com/office/drawing/2014/main" id="{6416169C-DBBD-4952-AD5D-6726D6CCEB8A}"/>
              </a:ext>
            </a:extLst>
          </p:cNvPr>
          <p:cNvSpPr/>
          <p:nvPr/>
        </p:nvSpPr>
        <p:spPr>
          <a:xfrm>
            <a:off x="5076056" y="3607494"/>
            <a:ext cx="521801" cy="5022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19" name="Прямокутник 18">
            <a:extLst>
              <a:ext uri="{FF2B5EF4-FFF2-40B4-BE49-F238E27FC236}">
                <a16:creationId xmlns:a16="http://schemas.microsoft.com/office/drawing/2014/main" id="{795B87BE-B285-4174-958B-75DC2F49F920}"/>
              </a:ext>
            </a:extLst>
          </p:cNvPr>
          <p:cNvSpPr/>
          <p:nvPr/>
        </p:nvSpPr>
        <p:spPr>
          <a:xfrm>
            <a:off x="7524118" y="2819135"/>
            <a:ext cx="521801" cy="5022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FF0000"/>
                </a:solidFill>
              </a:rPr>
              <a:t>і</a:t>
            </a:r>
          </a:p>
        </p:txBody>
      </p:sp>
    </p:spTree>
    <p:extLst>
      <p:ext uri="{BB962C8B-B14F-4D97-AF65-F5344CB8AC3E}">
        <p14:creationId xmlns:p14="http://schemas.microsoft.com/office/powerpoint/2010/main" val="152368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4C35331-2400-4CA8-A535-E8BA62EA905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9512" y="116631"/>
            <a:ext cx="8797010" cy="6741369"/>
          </a:xfrm>
        </p:spPr>
        <p:txBody>
          <a:bodyPr>
            <a:normAutofit/>
          </a:bodyPr>
          <a:lstStyle/>
          <a:p>
            <a:pPr marL="45720" indent="0">
              <a:lnSpc>
                <a:spcPct val="250000"/>
              </a:lnSpc>
              <a:buNone/>
            </a:pPr>
            <a:r>
              <a:rPr lang="ru-RU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Вода                               </a:t>
            </a:r>
            <a:r>
              <a:rPr lang="ru-RU" sz="36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r>
              <a:rPr lang="ru-RU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водяний</a:t>
            </a:r>
            <a:r>
              <a:rPr lang="ru-RU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води</a:t>
            </a:r>
            <a:br>
              <a:rPr lang="ru-RU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підводний</a:t>
            </a:r>
            <a:r>
              <a:rPr lang="ru-RU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водою</a:t>
            </a:r>
            <a:br>
              <a:rPr lang="ru-RU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водолаз                           </a:t>
            </a:r>
            <a:r>
              <a:rPr lang="ru-RU" sz="36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воді</a:t>
            </a:r>
            <a:endParaRPr lang="uk-UA" sz="3200" b="1" dirty="0"/>
          </a:p>
        </p:txBody>
      </p:sp>
      <p:sp>
        <p:nvSpPr>
          <p:cNvPr id="8" name="Блок-схема: процес 7">
            <a:extLst>
              <a:ext uri="{FF2B5EF4-FFF2-40B4-BE49-F238E27FC236}">
                <a16:creationId xmlns:a16="http://schemas.microsoft.com/office/drawing/2014/main" id="{04632407-4B6B-4A7C-8AAA-F6C8B6CC99E2}"/>
              </a:ext>
            </a:extLst>
          </p:cNvPr>
          <p:cNvSpPr/>
          <p:nvPr/>
        </p:nvSpPr>
        <p:spPr>
          <a:xfrm>
            <a:off x="5601050" y="861942"/>
            <a:ext cx="406530" cy="432048"/>
          </a:xfrm>
          <a:prstGeom prst="flowChartProcess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Блок-схема: процес 8">
            <a:extLst>
              <a:ext uri="{FF2B5EF4-FFF2-40B4-BE49-F238E27FC236}">
                <a16:creationId xmlns:a16="http://schemas.microsoft.com/office/drawing/2014/main" id="{89D94E7F-737C-403E-A76E-2536E0958AFD}"/>
              </a:ext>
            </a:extLst>
          </p:cNvPr>
          <p:cNvSpPr/>
          <p:nvPr/>
        </p:nvSpPr>
        <p:spPr>
          <a:xfrm>
            <a:off x="5607679" y="2240084"/>
            <a:ext cx="406530" cy="432048"/>
          </a:xfrm>
          <a:prstGeom prst="flowChartProcess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Блок-схема: процес 9">
            <a:extLst>
              <a:ext uri="{FF2B5EF4-FFF2-40B4-BE49-F238E27FC236}">
                <a16:creationId xmlns:a16="http://schemas.microsoft.com/office/drawing/2014/main" id="{A3BCC3DA-4920-4BF6-AB25-FF54272C91F3}"/>
              </a:ext>
            </a:extLst>
          </p:cNvPr>
          <p:cNvSpPr/>
          <p:nvPr/>
        </p:nvSpPr>
        <p:spPr>
          <a:xfrm>
            <a:off x="5652120" y="3651925"/>
            <a:ext cx="405759" cy="405759"/>
          </a:xfrm>
          <a:prstGeom prst="flowChartProcess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Блок-схема: процес 10">
            <a:extLst>
              <a:ext uri="{FF2B5EF4-FFF2-40B4-BE49-F238E27FC236}">
                <a16:creationId xmlns:a16="http://schemas.microsoft.com/office/drawing/2014/main" id="{7A31AE40-3101-4670-8569-994CAF75410A}"/>
              </a:ext>
            </a:extLst>
          </p:cNvPr>
          <p:cNvSpPr/>
          <p:nvPr/>
        </p:nvSpPr>
        <p:spPr>
          <a:xfrm>
            <a:off x="5652120" y="5037477"/>
            <a:ext cx="405759" cy="414887"/>
          </a:xfrm>
          <a:prstGeom prst="flowChartProcess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3" name="Picture 2" descr="Вывести на чистую воду | Кот Шрёдингера">
            <a:extLst>
              <a:ext uri="{FF2B5EF4-FFF2-40B4-BE49-F238E27FC236}">
                <a16:creationId xmlns:a16="http://schemas.microsoft.com/office/drawing/2014/main" id="{237C2A09-CD0E-4911-B5B9-1A90224549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208" y="175211"/>
            <a:ext cx="1944216" cy="116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Вывести на чистую воду | Кот Шрёдингера">
            <a:extLst>
              <a:ext uri="{FF2B5EF4-FFF2-40B4-BE49-F238E27FC236}">
                <a16:creationId xmlns:a16="http://schemas.microsoft.com/office/drawing/2014/main" id="{69996EDD-02CB-438A-9291-21CB0307BC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792" y="1991808"/>
            <a:ext cx="2723580" cy="186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Хто такий водяний">
            <a:extLst>
              <a:ext uri="{FF2B5EF4-FFF2-40B4-BE49-F238E27FC236}">
                <a16:creationId xmlns:a16="http://schemas.microsoft.com/office/drawing/2014/main" id="{1280775E-4B9D-483E-8448-2F57A9A3C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208" y="1407565"/>
            <a:ext cx="1944216" cy="150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Підводний човен — Вікіпедія">
            <a:extLst>
              <a:ext uri="{FF2B5EF4-FFF2-40B4-BE49-F238E27FC236}">
                <a16:creationId xmlns:a16="http://schemas.microsoft.com/office/drawing/2014/main" id="{C3494A27-CFD0-4608-9314-153BB9259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911581"/>
            <a:ext cx="23812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Разница между водолазом и дайвером | Official blog of Diving Marine Service  Ltd.">
            <a:extLst>
              <a:ext uri="{FF2B5EF4-FFF2-40B4-BE49-F238E27FC236}">
                <a16:creationId xmlns:a16="http://schemas.microsoft.com/office/drawing/2014/main" id="{9E59755F-35DB-4922-B0FC-3158B2CC6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97" y="4340331"/>
            <a:ext cx="2381250" cy="1809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91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785"/>
            <a:ext cx="8532439" cy="6837215"/>
          </a:xfrm>
        </p:spPr>
        <p:txBody>
          <a:bodyPr/>
          <a:lstStyle/>
          <a:p>
            <a:pPr marL="182880" indent="0">
              <a:buNone/>
            </a:pPr>
            <a:r>
              <a:rPr lang="ru-RU" sz="40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Закінчення</a:t>
            </a:r>
            <a:r>
              <a:rPr lang="ru-RU" sz="4000" b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не </a:t>
            </a:r>
            <a:r>
              <a:rPr lang="ru-RU" sz="4000" b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утворює</a:t>
            </a:r>
            <a:r>
              <a:rPr lang="ru-RU" sz="4000" b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4000" b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нове</a:t>
            </a:r>
            <a:r>
              <a:rPr lang="ru-RU" sz="4000" b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4000" b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4000" b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4000" b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слово,воно</a:t>
            </a:r>
            <a:r>
              <a:rPr lang="ru-RU" sz="4000" b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4000" b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утворює</a:t>
            </a:r>
            <a:r>
              <a:rPr lang="ru-RU" sz="4000" b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4000" b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нову</a:t>
            </a:r>
            <a:r>
              <a:rPr lang="ru-RU" sz="4000" b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форму</a:t>
            </a:r>
            <a:br>
              <a:rPr lang="ru-RU" sz="4000" b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4000" b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слова.</a:t>
            </a:r>
            <a:br>
              <a:rPr lang="ru-RU" sz="4000" b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4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4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4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Волошка , </a:t>
            </a:r>
            <a:r>
              <a:rPr lang="ru-RU" sz="40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волошки</a:t>
            </a:r>
            <a:r>
              <a:rPr lang="ru-RU" sz="4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</a:t>
            </a:r>
            <a:r>
              <a:rPr lang="ru-RU" sz="40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волошкою</a:t>
            </a:r>
            <a:r>
              <a:rPr lang="ru-RU" sz="4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4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4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ромашка ,ромашки , ромашкою</a:t>
            </a:r>
            <a:br>
              <a:rPr lang="ru-RU" sz="4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4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сонях , соняха ,  </a:t>
            </a:r>
            <a:r>
              <a:rPr lang="ru-RU" sz="40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соняхом</a:t>
            </a:r>
            <a:endParaRPr lang="ru-RU" sz="4000" dirty="0">
              <a:solidFill>
                <a:srgbClr val="FF0000"/>
              </a:solidFill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8334165" y="-3482"/>
            <a:ext cx="809835" cy="3536622"/>
            <a:chOff x="-6" y="1938"/>
            <a:chExt cx="1619677" cy="6856062"/>
          </a:xfrm>
        </p:grpSpPr>
        <p:pic>
          <p:nvPicPr>
            <p:cNvPr id="2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Группа 25"/>
          <p:cNvGrpSpPr/>
          <p:nvPr/>
        </p:nvGrpSpPr>
        <p:grpSpPr>
          <a:xfrm>
            <a:off x="8334168" y="3321378"/>
            <a:ext cx="809835" cy="3536622"/>
            <a:chOff x="-6" y="1938"/>
            <a:chExt cx="1619677" cy="6856062"/>
          </a:xfrm>
        </p:grpSpPr>
        <p:pic>
          <p:nvPicPr>
            <p:cNvPr id="27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" name="Picture 3" descr="C:\Users\ТОЛЯ\Desktop\5555555555\5353207_353198be(1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0" y="4411001"/>
            <a:ext cx="1872206" cy="244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Блок-схема: процес 3">
            <a:extLst>
              <a:ext uri="{FF2B5EF4-FFF2-40B4-BE49-F238E27FC236}">
                <a16:creationId xmlns:a16="http://schemas.microsoft.com/office/drawing/2014/main" id="{273CB0DD-D4E8-4746-9E28-73B0E8FD9D25}"/>
              </a:ext>
            </a:extLst>
          </p:cNvPr>
          <p:cNvSpPr/>
          <p:nvPr/>
        </p:nvSpPr>
        <p:spPr>
          <a:xfrm>
            <a:off x="2051720" y="2602378"/>
            <a:ext cx="360040" cy="394574"/>
          </a:xfrm>
          <a:prstGeom prst="flowChartProcess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Блок-схема: процес 14">
            <a:extLst>
              <a:ext uri="{FF2B5EF4-FFF2-40B4-BE49-F238E27FC236}">
                <a16:creationId xmlns:a16="http://schemas.microsoft.com/office/drawing/2014/main" id="{DFF2D8F8-BD7E-4E82-BD65-36E912470F3B}"/>
              </a:ext>
            </a:extLst>
          </p:cNvPr>
          <p:cNvSpPr/>
          <p:nvPr/>
        </p:nvSpPr>
        <p:spPr>
          <a:xfrm>
            <a:off x="2055915" y="3231713"/>
            <a:ext cx="360040" cy="394574"/>
          </a:xfrm>
          <a:prstGeom prst="flowChartProcess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Блок-схема: процес 15">
            <a:extLst>
              <a:ext uri="{FF2B5EF4-FFF2-40B4-BE49-F238E27FC236}">
                <a16:creationId xmlns:a16="http://schemas.microsoft.com/office/drawing/2014/main" id="{6203925E-8730-4954-B67D-EBCBC7EAA417}"/>
              </a:ext>
            </a:extLst>
          </p:cNvPr>
          <p:cNvSpPr/>
          <p:nvPr/>
        </p:nvSpPr>
        <p:spPr>
          <a:xfrm>
            <a:off x="4471870" y="3301752"/>
            <a:ext cx="448810" cy="394574"/>
          </a:xfrm>
          <a:prstGeom prst="flowChartProcess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Блок-схема: процес 16">
            <a:extLst>
              <a:ext uri="{FF2B5EF4-FFF2-40B4-BE49-F238E27FC236}">
                <a16:creationId xmlns:a16="http://schemas.microsoft.com/office/drawing/2014/main" id="{6B0DEB46-BF38-4B0A-9A11-56F444586E68}"/>
              </a:ext>
            </a:extLst>
          </p:cNvPr>
          <p:cNvSpPr/>
          <p:nvPr/>
        </p:nvSpPr>
        <p:spPr>
          <a:xfrm>
            <a:off x="7101750" y="3321378"/>
            <a:ext cx="627423" cy="374948"/>
          </a:xfrm>
          <a:prstGeom prst="flowChartProcess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Блок-схема: процес 17">
            <a:extLst>
              <a:ext uri="{FF2B5EF4-FFF2-40B4-BE49-F238E27FC236}">
                <a16:creationId xmlns:a16="http://schemas.microsoft.com/office/drawing/2014/main" id="{E0F12813-70BC-4832-ACBF-E9734195E5E0}"/>
              </a:ext>
            </a:extLst>
          </p:cNvPr>
          <p:cNvSpPr/>
          <p:nvPr/>
        </p:nvSpPr>
        <p:spPr>
          <a:xfrm>
            <a:off x="7069560" y="2661972"/>
            <a:ext cx="627423" cy="394574"/>
          </a:xfrm>
          <a:prstGeom prst="flowChartProcess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Блок-схема: процес 18">
            <a:extLst>
              <a:ext uri="{FF2B5EF4-FFF2-40B4-BE49-F238E27FC236}">
                <a16:creationId xmlns:a16="http://schemas.microsoft.com/office/drawing/2014/main" id="{58A8F469-1893-4E4E-AEB2-CF3154E5D1B4}"/>
              </a:ext>
            </a:extLst>
          </p:cNvPr>
          <p:cNvSpPr/>
          <p:nvPr/>
        </p:nvSpPr>
        <p:spPr>
          <a:xfrm>
            <a:off x="4560640" y="2709891"/>
            <a:ext cx="360040" cy="394574"/>
          </a:xfrm>
          <a:prstGeom prst="flowChartProcess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Блок-схема: процес 19">
            <a:extLst>
              <a:ext uri="{FF2B5EF4-FFF2-40B4-BE49-F238E27FC236}">
                <a16:creationId xmlns:a16="http://schemas.microsoft.com/office/drawing/2014/main" id="{8982ADFA-9A0C-4DE8-9BCA-FF8B97E1E90A}"/>
              </a:ext>
            </a:extLst>
          </p:cNvPr>
          <p:cNvSpPr/>
          <p:nvPr/>
        </p:nvSpPr>
        <p:spPr>
          <a:xfrm>
            <a:off x="5732750" y="3864404"/>
            <a:ext cx="639450" cy="394574"/>
          </a:xfrm>
          <a:prstGeom prst="flowChartProcess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8" name="Блок-схема: процес 27">
            <a:extLst>
              <a:ext uri="{FF2B5EF4-FFF2-40B4-BE49-F238E27FC236}">
                <a16:creationId xmlns:a16="http://schemas.microsoft.com/office/drawing/2014/main" id="{006E68A5-4F04-4768-ADA8-ED6CFDF2CB08}"/>
              </a:ext>
            </a:extLst>
          </p:cNvPr>
          <p:cNvSpPr/>
          <p:nvPr/>
        </p:nvSpPr>
        <p:spPr>
          <a:xfrm>
            <a:off x="3411251" y="3864403"/>
            <a:ext cx="440161" cy="381853"/>
          </a:xfrm>
          <a:prstGeom prst="flowChartProcess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Блок-схема: процес 28">
            <a:extLst>
              <a:ext uri="{FF2B5EF4-FFF2-40B4-BE49-F238E27FC236}">
                <a16:creationId xmlns:a16="http://schemas.microsoft.com/office/drawing/2014/main" id="{38CB4263-720C-405A-A9E0-BDE5DCCDC1D9}"/>
              </a:ext>
            </a:extLst>
          </p:cNvPr>
          <p:cNvSpPr/>
          <p:nvPr/>
        </p:nvSpPr>
        <p:spPr>
          <a:xfrm>
            <a:off x="1655676" y="3912450"/>
            <a:ext cx="360040" cy="394574"/>
          </a:xfrm>
          <a:prstGeom prst="flowChartProcess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057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20785"/>
            <a:ext cx="8712967" cy="6837215"/>
          </a:xfrm>
        </p:spPr>
        <p:txBody>
          <a:bodyPr/>
          <a:lstStyle/>
          <a:p>
            <a:pPr marL="182880" indent="0">
              <a:buNone/>
            </a:pPr>
            <a:r>
              <a:rPr lang="ru-RU" sz="4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ru-RU" sz="44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З’єднай</a:t>
            </a:r>
            <a:r>
              <a:rPr lang="ru-RU" sz="4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слово </a:t>
            </a:r>
            <a:r>
              <a:rPr lang="ru-RU" sz="44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із</a:t>
            </a:r>
            <a:r>
              <a:rPr lang="ru-RU" sz="4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44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закінченням</a:t>
            </a:r>
            <a:r>
              <a:rPr lang="ru-RU" sz="4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4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4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4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4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 люблю </a:t>
            </a:r>
            <a:r>
              <a:rPr lang="ru-RU" sz="40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вирощувати</a:t>
            </a:r>
            <a:r>
              <a:rPr lang="ru-RU" sz="4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квіт</a:t>
            </a:r>
            <a:r>
              <a:rPr lang="ru-RU" sz="4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br>
              <a:rPr lang="ru-RU" sz="4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мене </a:t>
            </a:r>
            <a:r>
              <a:rPr lang="ru-RU" sz="40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4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квіт</a:t>
            </a:r>
            <a:r>
              <a:rPr lang="ru-RU" sz="4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ru-RU" sz="4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40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захоплююсь</a:t>
            </a:r>
            <a:r>
              <a:rPr lang="ru-RU" sz="4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квіт</a:t>
            </a:r>
            <a:r>
              <a:rPr lang="ru-RU" sz="4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ru-RU" sz="4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Виблискує</a:t>
            </a:r>
            <a:r>
              <a:rPr lang="ru-RU" sz="4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роса на </a:t>
            </a:r>
            <a:r>
              <a:rPr lang="ru-RU" sz="40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квіт</a:t>
            </a:r>
            <a:r>
              <a:rPr lang="ru-RU" sz="4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ru-RU" sz="4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8334165" y="-3482"/>
            <a:ext cx="809835" cy="3536622"/>
            <a:chOff x="-6" y="1938"/>
            <a:chExt cx="1619677" cy="6856062"/>
          </a:xfrm>
        </p:grpSpPr>
        <p:pic>
          <p:nvPicPr>
            <p:cNvPr id="2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Группа 25"/>
          <p:cNvGrpSpPr/>
          <p:nvPr/>
        </p:nvGrpSpPr>
        <p:grpSpPr>
          <a:xfrm>
            <a:off x="8334168" y="3321378"/>
            <a:ext cx="809835" cy="3536622"/>
            <a:chOff x="-6" y="1938"/>
            <a:chExt cx="1619677" cy="6856062"/>
          </a:xfrm>
        </p:grpSpPr>
        <p:pic>
          <p:nvPicPr>
            <p:cNvPr id="27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" name="Picture 3" descr="C:\Users\ТОЛЯ\Desktop\5555555555\5353207_353198be(1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50" y="4109737"/>
            <a:ext cx="1872206" cy="244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Блок-схема: процес 3">
            <a:extLst>
              <a:ext uri="{FF2B5EF4-FFF2-40B4-BE49-F238E27FC236}">
                <a16:creationId xmlns:a16="http://schemas.microsoft.com/office/drawing/2014/main" id="{F1B2139A-6D5B-4091-9A28-C204CE972233}"/>
              </a:ext>
            </a:extLst>
          </p:cNvPr>
          <p:cNvSpPr/>
          <p:nvPr/>
        </p:nvSpPr>
        <p:spPr>
          <a:xfrm>
            <a:off x="4175955" y="5135402"/>
            <a:ext cx="769826" cy="434598"/>
          </a:xfrm>
          <a:prstGeom prst="flowChartProcess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uk-UA" sz="4000" b="1" dirty="0"/>
              <a:t>ах</a:t>
            </a:r>
          </a:p>
        </p:txBody>
      </p:sp>
      <p:sp>
        <p:nvSpPr>
          <p:cNvPr id="18" name="Блок-схема: процес 17">
            <a:extLst>
              <a:ext uri="{FF2B5EF4-FFF2-40B4-BE49-F238E27FC236}">
                <a16:creationId xmlns:a16="http://schemas.microsoft.com/office/drawing/2014/main" id="{0690980D-247F-4042-9997-6F7F378F5715}"/>
              </a:ext>
            </a:extLst>
          </p:cNvPr>
          <p:cNvSpPr/>
          <p:nvPr/>
        </p:nvSpPr>
        <p:spPr>
          <a:xfrm>
            <a:off x="7352006" y="3840007"/>
            <a:ext cx="648072" cy="400686"/>
          </a:xfrm>
          <a:prstGeom prst="flowChartProcess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uk-UA" sz="4000" b="1" dirty="0"/>
              <a:t>и</a:t>
            </a:r>
          </a:p>
        </p:txBody>
      </p:sp>
      <p:sp>
        <p:nvSpPr>
          <p:cNvPr id="19" name="Блок-схема: процес 18">
            <a:extLst>
              <a:ext uri="{FF2B5EF4-FFF2-40B4-BE49-F238E27FC236}">
                <a16:creationId xmlns:a16="http://schemas.microsoft.com/office/drawing/2014/main" id="{547D22F7-C953-44FC-A1CA-3470E6BBCEF9}"/>
              </a:ext>
            </a:extLst>
          </p:cNvPr>
          <p:cNvSpPr/>
          <p:nvPr/>
        </p:nvSpPr>
        <p:spPr>
          <a:xfrm>
            <a:off x="6199950" y="5177968"/>
            <a:ext cx="1152056" cy="618593"/>
          </a:xfrm>
          <a:prstGeom prst="flowChartProcess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uk-UA" sz="4000" b="1" dirty="0" err="1"/>
              <a:t>ами</a:t>
            </a:r>
            <a:endParaRPr lang="uk-UA" sz="4000" b="1" dirty="0"/>
          </a:p>
        </p:txBody>
      </p:sp>
      <p:sp>
        <p:nvSpPr>
          <p:cNvPr id="20" name="Блок-схема: процес 19">
            <a:extLst>
              <a:ext uri="{FF2B5EF4-FFF2-40B4-BE49-F238E27FC236}">
                <a16:creationId xmlns:a16="http://schemas.microsoft.com/office/drawing/2014/main" id="{EE9E1A55-1C7C-4A33-A3A1-84DFE732EF02}"/>
              </a:ext>
            </a:extLst>
          </p:cNvPr>
          <p:cNvSpPr/>
          <p:nvPr/>
        </p:nvSpPr>
        <p:spPr>
          <a:xfrm>
            <a:off x="5520191" y="3976520"/>
            <a:ext cx="809832" cy="447942"/>
          </a:xfrm>
          <a:prstGeom prst="flowChartProcess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uk-UA" sz="4000" b="1" dirty="0" err="1"/>
              <a:t>ів</a:t>
            </a:r>
            <a:endParaRPr lang="uk-UA" sz="4000" b="1" dirty="0"/>
          </a:p>
        </p:txBody>
      </p:sp>
    </p:spTree>
    <p:extLst>
      <p:ext uri="{BB962C8B-B14F-4D97-AF65-F5344CB8AC3E}">
        <p14:creationId xmlns:p14="http://schemas.microsoft.com/office/powerpoint/2010/main" val="321171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7 L -0.12604 -0.331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2" y="-1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0718 L -0.10712 -0.280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60" y="-1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 L -0.17014 -0.3736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07" y="-18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44444E-6 L 0.11233 -0.2652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8" y="-1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785"/>
            <a:ext cx="8532439" cy="6837215"/>
          </a:xfrm>
        </p:spPr>
        <p:txBody>
          <a:bodyPr/>
          <a:lstStyle/>
          <a:p>
            <a:pPr marL="182880" indent="0">
              <a:buNone/>
            </a:pPr>
            <a:r>
              <a:rPr lang="ru-RU" sz="40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40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виділених</a:t>
            </a:r>
            <a:r>
              <a:rPr lang="ru-RU" sz="40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словах </a:t>
            </a:r>
            <a:r>
              <a:rPr lang="ru-RU" sz="40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познач</a:t>
            </a:r>
            <a:r>
              <a:rPr lang="ru-RU" sz="40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sz="40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40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0" i="1" dirty="0" err="1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Гнучка</a:t>
            </a:r>
            <a:r>
              <a:rPr lang="ru-RU" sz="4000" b="0" i="1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4000" i="1" dirty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верба.</a:t>
            </a:r>
            <a:br>
              <a:rPr lang="ru-RU" sz="4000" i="1" dirty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0" i="1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sz="4000" i="1" dirty="0" err="1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верби</a:t>
            </a:r>
            <a:r>
              <a:rPr lang="ru-RU" sz="4000" b="0" i="1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000" b="0" i="1" dirty="0" err="1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калини</a:t>
            </a:r>
            <a:r>
              <a:rPr lang="ru-RU" sz="4000" b="0" i="1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нема </a:t>
            </a:r>
            <a:r>
              <a:rPr lang="ru-RU" sz="4000" b="0" i="1" dirty="0" err="1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4000" b="0" i="1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4000" b="0" i="1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0" i="1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000" b="0" i="1" dirty="0" err="1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городі</a:t>
            </a:r>
            <a:r>
              <a:rPr lang="ru-RU" sz="4000" b="0" i="1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1" dirty="0" err="1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4000" b="0" i="1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вербою </a:t>
            </a:r>
            <a:r>
              <a:rPr lang="ru-RU" sz="4000" b="0" i="1" dirty="0" err="1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стоїть</a:t>
            </a:r>
            <a:r>
              <a:rPr lang="ru-RU" sz="4000" b="0" i="1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1" dirty="0" err="1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колодязь</a:t>
            </a:r>
            <a:r>
              <a:rPr lang="ru-RU" sz="4000" b="0" i="1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1" dirty="0" err="1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4000" b="0" i="1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водою.</a:t>
            </a:r>
            <a:br>
              <a:rPr lang="ru-RU" sz="4000" b="0" i="1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0" i="1" dirty="0" err="1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sz="4000" b="0" i="1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правда, як на </a:t>
            </a:r>
            <a:r>
              <a:rPr lang="ru-RU" sz="4000" i="1" dirty="0" err="1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вербі</a:t>
            </a:r>
            <a:r>
              <a:rPr lang="ru-RU" sz="4000" b="0" i="1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1" dirty="0" err="1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груші</a:t>
            </a:r>
            <a:r>
              <a:rPr lang="ru-RU" sz="4000" b="0" i="1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3600" b="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8334165" y="-3482"/>
            <a:ext cx="809835" cy="3536622"/>
            <a:chOff x="-6" y="1938"/>
            <a:chExt cx="1619677" cy="6856062"/>
          </a:xfrm>
        </p:grpSpPr>
        <p:pic>
          <p:nvPicPr>
            <p:cNvPr id="2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Группа 25"/>
          <p:cNvGrpSpPr/>
          <p:nvPr/>
        </p:nvGrpSpPr>
        <p:grpSpPr>
          <a:xfrm>
            <a:off x="8334168" y="3321378"/>
            <a:ext cx="809835" cy="3536622"/>
            <a:chOff x="-6" y="1938"/>
            <a:chExt cx="1619677" cy="6856062"/>
          </a:xfrm>
        </p:grpSpPr>
        <p:pic>
          <p:nvPicPr>
            <p:cNvPr id="27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" name="Picture 3" descr="C:\Users\ТОЛЯ\Desktop\5555555555\5353207_353198be(1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0" y="4411001"/>
            <a:ext cx="1872206" cy="244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914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785"/>
            <a:ext cx="8532439" cy="6837215"/>
          </a:xfrm>
        </p:spPr>
        <p:txBody>
          <a:bodyPr/>
          <a:lstStyle/>
          <a:p>
            <a:pPr marL="182880" indent="0">
              <a:lnSpc>
                <a:spcPct val="150000"/>
              </a:lnSpc>
              <a:buNone/>
            </a:pPr>
            <a:r>
              <a:rPr lang="ru-RU" sz="4000" i="1" dirty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Основа</a:t>
            </a:r>
            <a:r>
              <a:rPr lang="ru-RU" sz="40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0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0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слово без </a:t>
            </a:r>
            <a:r>
              <a:rPr lang="ru-RU" sz="40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sz="40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40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Основу </a:t>
            </a:r>
            <a:r>
              <a:rPr lang="ru-RU" sz="40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позначають</a:t>
            </a:r>
            <a:r>
              <a:rPr lang="ru-RU" sz="4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так </a:t>
            </a:r>
            <a:r>
              <a:rPr lang="ru-RU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 err="1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4000" i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0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калина   , верба</a:t>
            </a:r>
            <a:br>
              <a:rPr lang="ru-RU" sz="40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4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4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основу </a:t>
            </a:r>
            <a:r>
              <a:rPr lang="ru-RU" sz="40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40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40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а) </a:t>
            </a:r>
            <a:r>
              <a:rPr lang="ru-RU" sz="40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змінити</a:t>
            </a:r>
            <a:r>
              <a:rPr lang="ru-RU" sz="40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слово;</a:t>
            </a:r>
            <a:br>
              <a:rPr lang="ru-RU" sz="40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б) </a:t>
            </a:r>
            <a:r>
              <a:rPr lang="ru-RU" sz="40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позначити</a:t>
            </a:r>
            <a:r>
              <a:rPr lang="ru-RU" sz="40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sz="40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40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в) </a:t>
            </a:r>
            <a:r>
              <a:rPr lang="ru-RU" sz="40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позначити</a:t>
            </a:r>
            <a:r>
              <a:rPr lang="ru-RU" sz="40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основу.</a:t>
            </a:r>
            <a:endParaRPr lang="ru-RU" sz="3600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8334165" y="-3482"/>
            <a:ext cx="809835" cy="3536622"/>
            <a:chOff x="-6" y="1938"/>
            <a:chExt cx="1619677" cy="6856062"/>
          </a:xfrm>
        </p:grpSpPr>
        <p:pic>
          <p:nvPicPr>
            <p:cNvPr id="2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Группа 25"/>
          <p:cNvGrpSpPr/>
          <p:nvPr/>
        </p:nvGrpSpPr>
        <p:grpSpPr>
          <a:xfrm>
            <a:off x="8334168" y="3321378"/>
            <a:ext cx="809835" cy="3536622"/>
            <a:chOff x="-6" y="1938"/>
            <a:chExt cx="1619677" cy="6856062"/>
          </a:xfrm>
        </p:grpSpPr>
        <p:pic>
          <p:nvPicPr>
            <p:cNvPr id="27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" name="Picture 3" descr="C:\Users\ТОЛЯ\Desktop\5555555555\5353207_353198be(1)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0" y="4411001"/>
            <a:ext cx="1872206" cy="244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ава кругла дужка 14">
            <a:extLst>
              <a:ext uri="{FF2B5EF4-FFF2-40B4-BE49-F238E27FC236}">
                <a16:creationId xmlns:a16="http://schemas.microsoft.com/office/drawing/2014/main" id="{34BD2023-54E9-4D77-932C-CABB3023EC74}"/>
              </a:ext>
            </a:extLst>
          </p:cNvPr>
          <p:cNvSpPr/>
          <p:nvPr/>
        </p:nvSpPr>
        <p:spPr>
          <a:xfrm rot="5400000">
            <a:off x="6866012" y="897758"/>
            <a:ext cx="180020" cy="1359888"/>
          </a:xfrm>
          <a:prstGeom prst="rightBracket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accent6"/>
              </a:solidFill>
            </a:endParaRPr>
          </a:p>
        </p:txBody>
      </p:sp>
      <p:sp>
        <p:nvSpPr>
          <p:cNvPr id="16" name="Блок-схема: процес 15">
            <a:extLst>
              <a:ext uri="{FF2B5EF4-FFF2-40B4-BE49-F238E27FC236}">
                <a16:creationId xmlns:a16="http://schemas.microsoft.com/office/drawing/2014/main" id="{1E358AEF-9D44-4A76-9A82-5F81041D5E1A}"/>
              </a:ext>
            </a:extLst>
          </p:cNvPr>
          <p:cNvSpPr/>
          <p:nvPr/>
        </p:nvSpPr>
        <p:spPr>
          <a:xfrm>
            <a:off x="4361950" y="2105885"/>
            <a:ext cx="432048" cy="505511"/>
          </a:xfrm>
          <a:prstGeom prst="flowChartProcess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Права кругла дужка 16">
            <a:extLst>
              <a:ext uri="{FF2B5EF4-FFF2-40B4-BE49-F238E27FC236}">
                <a16:creationId xmlns:a16="http://schemas.microsoft.com/office/drawing/2014/main" id="{37A24CA5-BA50-4E31-8EAC-13A80B07814A}"/>
              </a:ext>
            </a:extLst>
          </p:cNvPr>
          <p:cNvSpPr/>
          <p:nvPr/>
        </p:nvSpPr>
        <p:spPr>
          <a:xfrm rot="5400000">
            <a:off x="3611373" y="2041350"/>
            <a:ext cx="146565" cy="1286658"/>
          </a:xfrm>
          <a:prstGeom prst="rightBracket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accent6"/>
              </a:solidFill>
            </a:endParaRPr>
          </a:p>
        </p:txBody>
      </p:sp>
      <p:sp>
        <p:nvSpPr>
          <p:cNvPr id="18" name="Блок-схема: процес 17">
            <a:extLst>
              <a:ext uri="{FF2B5EF4-FFF2-40B4-BE49-F238E27FC236}">
                <a16:creationId xmlns:a16="http://schemas.microsoft.com/office/drawing/2014/main" id="{F7EF35BC-33CD-4943-8414-F0D7FA404BB6}"/>
              </a:ext>
            </a:extLst>
          </p:cNvPr>
          <p:cNvSpPr/>
          <p:nvPr/>
        </p:nvSpPr>
        <p:spPr>
          <a:xfrm>
            <a:off x="6213077" y="2134331"/>
            <a:ext cx="432048" cy="505511"/>
          </a:xfrm>
          <a:prstGeom prst="flowChartProcess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Права кругла дужка 18">
            <a:extLst>
              <a:ext uri="{FF2B5EF4-FFF2-40B4-BE49-F238E27FC236}">
                <a16:creationId xmlns:a16="http://schemas.microsoft.com/office/drawing/2014/main" id="{3A758334-8E38-42DD-BE55-F0E8FDC96F81}"/>
              </a:ext>
            </a:extLst>
          </p:cNvPr>
          <p:cNvSpPr/>
          <p:nvPr/>
        </p:nvSpPr>
        <p:spPr>
          <a:xfrm rot="5400000">
            <a:off x="5600947" y="2186929"/>
            <a:ext cx="146567" cy="905826"/>
          </a:xfrm>
          <a:prstGeom prst="rightBracket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60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CE5F4B-3968-40FC-995B-309821BEE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6480720"/>
          </a:xfrm>
        </p:spPr>
        <p:txBody>
          <a:bodyPr/>
          <a:lstStyle/>
          <a:p>
            <a:pPr marL="0" indent="0" algn="l">
              <a:buNone/>
            </a:pPr>
            <a:r>
              <a:rPr lang="uk-UA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Знайди зайве слово, назви основу в цих словах.</a:t>
            </a:r>
            <a:br>
              <a:rPr lang="uk-UA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Вода,                 , води, водою.</a:t>
            </a:r>
            <a:br>
              <a:rPr lang="uk-UA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Вінок, вінка,                 вінком.</a:t>
            </a:r>
            <a:br>
              <a:rPr lang="uk-UA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Хата, хатою,                 хаті.</a:t>
            </a:r>
            <a:br>
              <a:rPr lang="uk-UA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Поле, поля, полем,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54F542-8206-479C-B5C8-F573E0435C41}"/>
              </a:ext>
            </a:extLst>
          </p:cNvPr>
          <p:cNvSpPr txBox="1"/>
          <p:nvPr/>
        </p:nvSpPr>
        <p:spPr>
          <a:xfrm>
            <a:off x="1907704" y="1606216"/>
            <a:ext cx="24482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600" b="1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водяний</a:t>
            </a:r>
            <a:endParaRPr lang="uk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0E13E0-EB77-4808-B963-DE84F6F54714}"/>
              </a:ext>
            </a:extLst>
          </p:cNvPr>
          <p:cNvSpPr txBox="1"/>
          <p:nvPr/>
        </p:nvSpPr>
        <p:spPr>
          <a:xfrm>
            <a:off x="3707904" y="2225638"/>
            <a:ext cx="24482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600" b="1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віночок,</a:t>
            </a:r>
            <a:endParaRPr lang="uk-U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672A6F-65D2-475B-9580-6028063DF974}"/>
              </a:ext>
            </a:extLst>
          </p:cNvPr>
          <p:cNvSpPr txBox="1"/>
          <p:nvPr/>
        </p:nvSpPr>
        <p:spPr>
          <a:xfrm>
            <a:off x="3923928" y="2956882"/>
            <a:ext cx="20162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600" b="1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хатній,</a:t>
            </a:r>
            <a:endParaRPr lang="uk-U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A9B151-2E3B-43A7-84BB-4C243F08B261}"/>
              </a:ext>
            </a:extLst>
          </p:cNvPr>
          <p:cNvSpPr txBox="1"/>
          <p:nvPr/>
        </p:nvSpPr>
        <p:spPr>
          <a:xfrm>
            <a:off x="5364088" y="3581697"/>
            <a:ext cx="288032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600" b="1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польовий.</a:t>
            </a:r>
            <a:endParaRPr lang="uk-UA" dirty="0"/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366791BE-CC3B-4769-803D-A544B12597E8}"/>
              </a:ext>
            </a:extLst>
          </p:cNvPr>
          <p:cNvSpPr/>
          <p:nvPr/>
        </p:nvSpPr>
        <p:spPr>
          <a:xfrm>
            <a:off x="1288097" y="3206654"/>
            <a:ext cx="547599" cy="375043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DB0EB1A5-0E5F-4E79-86B4-083AEA794BFA}"/>
              </a:ext>
            </a:extLst>
          </p:cNvPr>
          <p:cNvSpPr/>
          <p:nvPr/>
        </p:nvSpPr>
        <p:spPr>
          <a:xfrm>
            <a:off x="7365369" y="2452641"/>
            <a:ext cx="720080" cy="504056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рямокутник 9">
            <a:extLst>
              <a:ext uri="{FF2B5EF4-FFF2-40B4-BE49-F238E27FC236}">
                <a16:creationId xmlns:a16="http://schemas.microsoft.com/office/drawing/2014/main" id="{15838E32-0845-4A4A-91B4-93953A430AA8}"/>
              </a:ext>
            </a:extLst>
          </p:cNvPr>
          <p:cNvSpPr/>
          <p:nvPr/>
        </p:nvSpPr>
        <p:spPr>
          <a:xfrm>
            <a:off x="1812572" y="2435987"/>
            <a:ext cx="384268" cy="504056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рямокутник 10">
            <a:extLst>
              <a:ext uri="{FF2B5EF4-FFF2-40B4-BE49-F238E27FC236}">
                <a16:creationId xmlns:a16="http://schemas.microsoft.com/office/drawing/2014/main" id="{82A446D1-E472-4305-8B8B-0AB6B4E15C8C}"/>
              </a:ext>
            </a:extLst>
          </p:cNvPr>
          <p:cNvSpPr/>
          <p:nvPr/>
        </p:nvSpPr>
        <p:spPr>
          <a:xfrm>
            <a:off x="3265714" y="2429630"/>
            <a:ext cx="456276" cy="516770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рямокутник 11">
            <a:extLst>
              <a:ext uri="{FF2B5EF4-FFF2-40B4-BE49-F238E27FC236}">
                <a16:creationId xmlns:a16="http://schemas.microsoft.com/office/drawing/2014/main" id="{DD19B264-DD6F-43AA-909B-5DD9141485AE}"/>
              </a:ext>
            </a:extLst>
          </p:cNvPr>
          <p:cNvSpPr/>
          <p:nvPr/>
        </p:nvSpPr>
        <p:spPr>
          <a:xfrm>
            <a:off x="6948264" y="1672022"/>
            <a:ext cx="864096" cy="553616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Прямокутник 12">
            <a:extLst>
              <a:ext uri="{FF2B5EF4-FFF2-40B4-BE49-F238E27FC236}">
                <a16:creationId xmlns:a16="http://schemas.microsoft.com/office/drawing/2014/main" id="{66A43F8B-49D9-4995-BF2E-D6C148A30ECF}"/>
              </a:ext>
            </a:extLst>
          </p:cNvPr>
          <p:cNvSpPr/>
          <p:nvPr/>
        </p:nvSpPr>
        <p:spPr>
          <a:xfrm>
            <a:off x="1259632" y="1744593"/>
            <a:ext cx="576064" cy="504056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Прямокутник 13">
            <a:extLst>
              <a:ext uri="{FF2B5EF4-FFF2-40B4-BE49-F238E27FC236}">
                <a16:creationId xmlns:a16="http://schemas.microsoft.com/office/drawing/2014/main" id="{F775ED59-3868-4F07-A77D-78595FEACEC0}"/>
              </a:ext>
            </a:extLst>
          </p:cNvPr>
          <p:cNvSpPr/>
          <p:nvPr/>
        </p:nvSpPr>
        <p:spPr>
          <a:xfrm>
            <a:off x="5364088" y="1721582"/>
            <a:ext cx="576064" cy="504056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Прямокутник 14">
            <a:extLst>
              <a:ext uri="{FF2B5EF4-FFF2-40B4-BE49-F238E27FC236}">
                <a16:creationId xmlns:a16="http://schemas.microsoft.com/office/drawing/2014/main" id="{C5EC625E-EDBE-4647-B689-B760A25A922F}"/>
              </a:ext>
            </a:extLst>
          </p:cNvPr>
          <p:cNvSpPr/>
          <p:nvPr/>
        </p:nvSpPr>
        <p:spPr>
          <a:xfrm>
            <a:off x="1374190" y="3876610"/>
            <a:ext cx="547600" cy="504056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Прямокутник 15">
            <a:extLst>
              <a:ext uri="{FF2B5EF4-FFF2-40B4-BE49-F238E27FC236}">
                <a16:creationId xmlns:a16="http://schemas.microsoft.com/office/drawing/2014/main" id="{1E01A59B-91DF-468F-9FC6-6B8DFDF3138A}"/>
              </a:ext>
            </a:extLst>
          </p:cNvPr>
          <p:cNvSpPr/>
          <p:nvPr/>
        </p:nvSpPr>
        <p:spPr>
          <a:xfrm>
            <a:off x="4474210" y="3871933"/>
            <a:ext cx="720080" cy="504056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Прямокутник 16">
            <a:extLst>
              <a:ext uri="{FF2B5EF4-FFF2-40B4-BE49-F238E27FC236}">
                <a16:creationId xmlns:a16="http://schemas.microsoft.com/office/drawing/2014/main" id="{F080ECC4-2017-4FA8-BDB9-CDDAC615A76E}"/>
              </a:ext>
            </a:extLst>
          </p:cNvPr>
          <p:cNvSpPr/>
          <p:nvPr/>
        </p:nvSpPr>
        <p:spPr>
          <a:xfrm>
            <a:off x="6948264" y="3104963"/>
            <a:ext cx="432048" cy="504056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Прямокутник 17">
            <a:extLst>
              <a:ext uri="{FF2B5EF4-FFF2-40B4-BE49-F238E27FC236}">
                <a16:creationId xmlns:a16="http://schemas.microsoft.com/office/drawing/2014/main" id="{A11BC411-79CF-473C-B47E-61690AE9CAE4}"/>
              </a:ext>
            </a:extLst>
          </p:cNvPr>
          <p:cNvSpPr/>
          <p:nvPr/>
        </p:nvSpPr>
        <p:spPr>
          <a:xfrm>
            <a:off x="2766931" y="3142147"/>
            <a:ext cx="720080" cy="504056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Прямокутник 18">
            <a:extLst>
              <a:ext uri="{FF2B5EF4-FFF2-40B4-BE49-F238E27FC236}">
                <a16:creationId xmlns:a16="http://schemas.microsoft.com/office/drawing/2014/main" id="{4B396109-7C9E-4640-AD9E-4C7C4996EA35}"/>
              </a:ext>
            </a:extLst>
          </p:cNvPr>
          <p:cNvSpPr/>
          <p:nvPr/>
        </p:nvSpPr>
        <p:spPr>
          <a:xfrm>
            <a:off x="2924200" y="3853816"/>
            <a:ext cx="547600" cy="484647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Права кругла дужка 19">
            <a:extLst>
              <a:ext uri="{FF2B5EF4-FFF2-40B4-BE49-F238E27FC236}">
                <a16:creationId xmlns:a16="http://schemas.microsoft.com/office/drawing/2014/main" id="{CB316838-F85E-4514-97F5-9FCF8A38083E}"/>
              </a:ext>
            </a:extLst>
          </p:cNvPr>
          <p:cNvSpPr/>
          <p:nvPr/>
        </p:nvSpPr>
        <p:spPr>
          <a:xfrm rot="5400000">
            <a:off x="697443" y="1706433"/>
            <a:ext cx="73285" cy="965132"/>
          </a:xfrm>
          <a:prstGeom prst="rightBracket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accent6"/>
              </a:solidFill>
            </a:endParaRPr>
          </a:p>
        </p:txBody>
      </p:sp>
      <p:sp>
        <p:nvSpPr>
          <p:cNvPr id="21" name="Права кругла дужка 20">
            <a:extLst>
              <a:ext uri="{FF2B5EF4-FFF2-40B4-BE49-F238E27FC236}">
                <a16:creationId xmlns:a16="http://schemas.microsoft.com/office/drawing/2014/main" id="{3D19FA07-CAB0-4F81-ACB5-C1CA9A2613DC}"/>
              </a:ext>
            </a:extLst>
          </p:cNvPr>
          <p:cNvSpPr/>
          <p:nvPr/>
        </p:nvSpPr>
        <p:spPr>
          <a:xfrm rot="5400000">
            <a:off x="4933221" y="1839274"/>
            <a:ext cx="48155" cy="770599"/>
          </a:xfrm>
          <a:prstGeom prst="rightBracket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accent6"/>
              </a:solidFill>
            </a:endParaRPr>
          </a:p>
        </p:txBody>
      </p:sp>
      <p:sp>
        <p:nvSpPr>
          <p:cNvPr id="22" name="Права кругла дужка 21">
            <a:extLst>
              <a:ext uri="{FF2B5EF4-FFF2-40B4-BE49-F238E27FC236}">
                <a16:creationId xmlns:a16="http://schemas.microsoft.com/office/drawing/2014/main" id="{91095337-137B-456E-97A3-2E3777136038}"/>
              </a:ext>
            </a:extLst>
          </p:cNvPr>
          <p:cNvSpPr/>
          <p:nvPr/>
        </p:nvSpPr>
        <p:spPr>
          <a:xfrm rot="5400000">
            <a:off x="6472391" y="1766133"/>
            <a:ext cx="45719" cy="916880"/>
          </a:xfrm>
          <a:prstGeom prst="rightBracket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accent6"/>
              </a:solidFill>
            </a:endParaRPr>
          </a:p>
        </p:txBody>
      </p:sp>
      <p:sp>
        <p:nvSpPr>
          <p:cNvPr id="23" name="Права кругла дужка 22">
            <a:extLst>
              <a:ext uri="{FF2B5EF4-FFF2-40B4-BE49-F238E27FC236}">
                <a16:creationId xmlns:a16="http://schemas.microsoft.com/office/drawing/2014/main" id="{CB1026C7-C8D4-486B-86EA-9EC2DE28AFD5}"/>
              </a:ext>
            </a:extLst>
          </p:cNvPr>
          <p:cNvSpPr/>
          <p:nvPr/>
        </p:nvSpPr>
        <p:spPr>
          <a:xfrm rot="5400000">
            <a:off x="967203" y="2278274"/>
            <a:ext cx="77906" cy="1323538"/>
          </a:xfrm>
          <a:prstGeom prst="rightBracket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accent6"/>
              </a:solidFill>
            </a:endParaRPr>
          </a:p>
        </p:txBody>
      </p:sp>
      <p:sp>
        <p:nvSpPr>
          <p:cNvPr id="24" name="Права кругла дужка 23">
            <a:extLst>
              <a:ext uri="{FF2B5EF4-FFF2-40B4-BE49-F238E27FC236}">
                <a16:creationId xmlns:a16="http://schemas.microsoft.com/office/drawing/2014/main" id="{26F1A744-1D1A-441F-A9D1-CA63B3057067}"/>
              </a:ext>
            </a:extLst>
          </p:cNvPr>
          <p:cNvSpPr/>
          <p:nvPr/>
        </p:nvSpPr>
        <p:spPr>
          <a:xfrm rot="5400000">
            <a:off x="2698421" y="2489494"/>
            <a:ext cx="48495" cy="909623"/>
          </a:xfrm>
          <a:prstGeom prst="rightBracket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accent6"/>
              </a:solidFill>
            </a:endParaRPr>
          </a:p>
        </p:txBody>
      </p:sp>
      <p:sp>
        <p:nvSpPr>
          <p:cNvPr id="25" name="Права кругла дужка 24">
            <a:extLst>
              <a:ext uri="{FF2B5EF4-FFF2-40B4-BE49-F238E27FC236}">
                <a16:creationId xmlns:a16="http://schemas.microsoft.com/office/drawing/2014/main" id="{5199A26C-5C1E-4DC4-B6E0-E3E6162E36CE}"/>
              </a:ext>
            </a:extLst>
          </p:cNvPr>
          <p:cNvSpPr/>
          <p:nvPr/>
        </p:nvSpPr>
        <p:spPr>
          <a:xfrm rot="5400000">
            <a:off x="6767606" y="2449345"/>
            <a:ext cx="73285" cy="965132"/>
          </a:xfrm>
          <a:prstGeom prst="rightBracket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accent6"/>
              </a:solidFill>
            </a:endParaRPr>
          </a:p>
        </p:txBody>
      </p:sp>
      <p:sp>
        <p:nvSpPr>
          <p:cNvPr id="26" name="Права кругла дужка 25">
            <a:extLst>
              <a:ext uri="{FF2B5EF4-FFF2-40B4-BE49-F238E27FC236}">
                <a16:creationId xmlns:a16="http://schemas.microsoft.com/office/drawing/2014/main" id="{39E31973-52F4-4A9A-A638-798CBE51AA75}"/>
              </a:ext>
            </a:extLst>
          </p:cNvPr>
          <p:cNvSpPr/>
          <p:nvPr/>
        </p:nvSpPr>
        <p:spPr>
          <a:xfrm rot="5400000">
            <a:off x="697443" y="1706432"/>
            <a:ext cx="73285" cy="965132"/>
          </a:xfrm>
          <a:prstGeom prst="rightBracket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accent6"/>
              </a:solidFill>
            </a:endParaRPr>
          </a:p>
        </p:txBody>
      </p:sp>
      <p:sp>
        <p:nvSpPr>
          <p:cNvPr id="27" name="Права кругла дужка 26">
            <a:extLst>
              <a:ext uri="{FF2B5EF4-FFF2-40B4-BE49-F238E27FC236}">
                <a16:creationId xmlns:a16="http://schemas.microsoft.com/office/drawing/2014/main" id="{4D2826CC-84D2-4896-BEED-AF747886F3F3}"/>
              </a:ext>
            </a:extLst>
          </p:cNvPr>
          <p:cNvSpPr/>
          <p:nvPr/>
        </p:nvSpPr>
        <p:spPr>
          <a:xfrm rot="5400000">
            <a:off x="735554" y="3135774"/>
            <a:ext cx="73285" cy="965132"/>
          </a:xfrm>
          <a:prstGeom prst="rightBracket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accent6"/>
              </a:solidFill>
            </a:endParaRPr>
          </a:p>
        </p:txBody>
      </p:sp>
      <p:sp>
        <p:nvSpPr>
          <p:cNvPr id="28" name="Права кругла дужка 27">
            <a:extLst>
              <a:ext uri="{FF2B5EF4-FFF2-40B4-BE49-F238E27FC236}">
                <a16:creationId xmlns:a16="http://schemas.microsoft.com/office/drawing/2014/main" id="{91D32A9D-0034-4A3B-A56C-ACA176C41DCC}"/>
              </a:ext>
            </a:extLst>
          </p:cNvPr>
          <p:cNvSpPr/>
          <p:nvPr/>
        </p:nvSpPr>
        <p:spPr>
          <a:xfrm rot="5400000">
            <a:off x="6456854" y="3247369"/>
            <a:ext cx="51007" cy="744817"/>
          </a:xfrm>
          <a:prstGeom prst="rightBracket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accent6"/>
              </a:solidFill>
            </a:endParaRPr>
          </a:p>
        </p:txBody>
      </p:sp>
      <p:sp>
        <p:nvSpPr>
          <p:cNvPr id="29" name="Права кругла дужка 28">
            <a:extLst>
              <a:ext uri="{FF2B5EF4-FFF2-40B4-BE49-F238E27FC236}">
                <a16:creationId xmlns:a16="http://schemas.microsoft.com/office/drawing/2014/main" id="{CA045B31-3842-49A3-9710-F10A21532D19}"/>
              </a:ext>
            </a:extLst>
          </p:cNvPr>
          <p:cNvSpPr/>
          <p:nvPr/>
        </p:nvSpPr>
        <p:spPr>
          <a:xfrm rot="5400000">
            <a:off x="2266951" y="3249113"/>
            <a:ext cx="73287" cy="763611"/>
          </a:xfrm>
          <a:prstGeom prst="rightBracket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accent6"/>
              </a:solidFill>
            </a:endParaRPr>
          </a:p>
        </p:txBody>
      </p:sp>
      <p:sp>
        <p:nvSpPr>
          <p:cNvPr id="30" name="Права кругла дужка 29">
            <a:extLst>
              <a:ext uri="{FF2B5EF4-FFF2-40B4-BE49-F238E27FC236}">
                <a16:creationId xmlns:a16="http://schemas.microsoft.com/office/drawing/2014/main" id="{54DC6E46-68E1-4063-A6AC-5E01005C87F8}"/>
              </a:ext>
            </a:extLst>
          </p:cNvPr>
          <p:cNvSpPr/>
          <p:nvPr/>
        </p:nvSpPr>
        <p:spPr>
          <a:xfrm rot="5400000">
            <a:off x="790310" y="3852485"/>
            <a:ext cx="73285" cy="965132"/>
          </a:xfrm>
          <a:prstGeom prst="rightBracket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accent6"/>
              </a:solidFill>
            </a:endParaRPr>
          </a:p>
        </p:txBody>
      </p:sp>
      <p:sp>
        <p:nvSpPr>
          <p:cNvPr id="31" name="Права кругла дужка 30">
            <a:extLst>
              <a:ext uri="{FF2B5EF4-FFF2-40B4-BE49-F238E27FC236}">
                <a16:creationId xmlns:a16="http://schemas.microsoft.com/office/drawing/2014/main" id="{A73DC48A-FCC3-4356-99EE-519C5ECF70F2}"/>
              </a:ext>
            </a:extLst>
          </p:cNvPr>
          <p:cNvSpPr/>
          <p:nvPr/>
        </p:nvSpPr>
        <p:spPr>
          <a:xfrm rot="5400000">
            <a:off x="2388295" y="3891451"/>
            <a:ext cx="82705" cy="886375"/>
          </a:xfrm>
          <a:prstGeom prst="rightBracket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accent6"/>
              </a:solidFill>
            </a:endParaRPr>
          </a:p>
        </p:txBody>
      </p:sp>
      <p:sp>
        <p:nvSpPr>
          <p:cNvPr id="32" name="Права кругла дужка 31">
            <a:extLst>
              <a:ext uri="{FF2B5EF4-FFF2-40B4-BE49-F238E27FC236}">
                <a16:creationId xmlns:a16="http://schemas.microsoft.com/office/drawing/2014/main" id="{99D6E076-1CD4-4EF5-A159-CA667E32FA37}"/>
              </a:ext>
            </a:extLst>
          </p:cNvPr>
          <p:cNvSpPr/>
          <p:nvPr/>
        </p:nvSpPr>
        <p:spPr>
          <a:xfrm rot="5400000">
            <a:off x="3916955" y="3971646"/>
            <a:ext cx="82707" cy="795335"/>
          </a:xfrm>
          <a:prstGeom prst="rightBracket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56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Презентация-укр-5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Презентация-укр-8</Template>
  <TotalTime>383</TotalTime>
  <Words>68</Words>
  <Application>Microsoft Office PowerPoint</Application>
  <PresentationFormat>Экран (4:3)</PresentationFormat>
  <Paragraphs>21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Georgia</vt:lpstr>
      <vt:lpstr>Times New Roman</vt:lpstr>
      <vt:lpstr>Trebuchet MS</vt:lpstr>
      <vt:lpstr>Презентация-укр-5</vt:lpstr>
      <vt:lpstr>Тринадцяте  жовтня Класна робота Будова слова. Основа та  закінчення. Змінні і незмінні слова </vt:lpstr>
      <vt:lpstr>Закінчення – це змінна частина слова яка служить для зв’язку слів у реченні.  Закінчення позначають    </vt:lpstr>
      <vt:lpstr>Прочитайте речення:  Під вікном росте калин. Весною співають птахи на калин. Милує око цвіт калин. </vt:lpstr>
      <vt:lpstr>Презентация PowerPoint</vt:lpstr>
      <vt:lpstr>Закінчення не утворює нове  слово,воно утворює нову форму слова.  Волошка , волошки , волошкою ромашка ,ромашки , ромашкою сонях , соняха ,  соняхом</vt:lpstr>
      <vt:lpstr>  З’єднай слово із закінченням  Я люблю вирощувати квіт…  У мене багато квіт… Я захоплююсь квіт… Виблискує роса на квіт...</vt:lpstr>
      <vt:lpstr>У виділених словах познач закінчення: Гнучка, як верба. Без верби і калини нема України. На городі під вербою стоїть колодязь із водою. Така правда, як на вербі груші.  </vt:lpstr>
      <vt:lpstr>Основа – це слово без закінчення. Основу позначають так : Наприклад: калина   , верба Щоб визначити основу потрібно:              а) змінити слово;              б) позначити закінчення;              в) позначити основу.</vt:lpstr>
      <vt:lpstr>Знайди зайве слово, назви основу в цих словах. Вода,                 , води, водою. Вінок, вінка,                 вінком. Хата, хатою,                 хаті. Поле, поля, полем,   </vt:lpstr>
    </vt:vector>
  </TitlesOfParts>
  <Company>UralSOFT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Будова слова. Основа та  закінчення</dc:title>
  <dc:creator>User</dc:creator>
  <cp:lastModifiedBy>HP</cp:lastModifiedBy>
  <cp:revision>29</cp:revision>
  <dcterms:created xsi:type="dcterms:W3CDTF">2021-03-04T14:58:31Z</dcterms:created>
  <dcterms:modified xsi:type="dcterms:W3CDTF">2022-10-13T06:27:00Z</dcterms:modified>
</cp:coreProperties>
</file>