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6" r:id="rId3"/>
    <p:sldId id="294" r:id="rId4"/>
    <p:sldId id="295" r:id="rId5"/>
    <p:sldId id="263" r:id="rId6"/>
    <p:sldId id="265" r:id="rId7"/>
    <p:sldId id="297" r:id="rId8"/>
    <p:sldId id="298" r:id="rId9"/>
    <p:sldId id="299" r:id="rId10"/>
    <p:sldId id="269" r:id="rId11"/>
    <p:sldId id="287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9900CC"/>
    <a:srgbClr val="CCCCFF"/>
    <a:srgbClr val="9900FF"/>
    <a:srgbClr val="FF99CC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71A18-23C2-4588-8303-7407F47326B5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CFF2B-1975-48EC-9B03-D4ED9F84F4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15196-0D67-4C52-97FA-8AFE97B5CC12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FF726-ED5D-4CB9-8D20-2A81025E94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E2C-36D1-47E8-A368-8619376725DC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2CA2-422D-4EFF-B0C2-6C98C63A4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7D060-A1C4-45BA-A9BA-DD63AE7F41BC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3A53F-15CF-4CE5-8CCE-16C8F653DF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6427-96F0-487C-97CB-14B0C8502396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662A9-4CA1-4399-8109-4AD927A7F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A0576-B252-4A3E-B7E8-056F891F877A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1E47-CFEF-431C-8DD1-DE5EE909B3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DA1F-331D-4A9B-87B2-7A5C6CDABE2C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2A4E-5DE8-4A1B-A81B-CF1033A853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8204-62AA-4475-B9F0-121562DCB8F3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F17C4-C566-4963-9EA9-71CD844454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00E7-E587-4398-910A-5F3BF072A9C5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A439C-9F3A-4D64-A12B-C485718F97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6EB22-050D-4839-BDF2-8AEBFA729D70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ADA67-305E-4783-9FF3-B40A6166B0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22CA6-EB49-446D-91E2-74AA4E7E6AB3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60D58-17D3-4D55-A2F2-0B9F819C78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3A970B-5064-4C3D-81D9-B3229EC2A82F}" type="datetimeFigureOut">
              <a:rPr lang="ru-RU"/>
              <a:pPr>
                <a:defRPr/>
              </a:pPr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D8B3171-15B8-45DA-B267-DA70475EDEC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ua/url?q=http://usiter.com/cearch.php?tag=339&amp;sa=U&amp;ei=kjPNUqPsGIjmywPIrIHYDw&amp;ved=0CDEQ9QEwBDgU&amp;sig2=QlF5EnfNDSVBruv8V2RJfg&amp;usg=AFQjCNEQ0TjKRB7rGb495WOadHY0NSzU2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ua/url?q=http://namonitore.ru/catalog/animals/lebedi_2.html&amp;sa=U&amp;ei=Bi_NUvelD8GoyQPTtoCIBQ&amp;ved=0CDMQ9QEwBQ&amp;sig2=OCOpNE0RaJUSDLsiPdvzcg&amp;usg=AFQjCNEohpYwWi4Mq0AEzTsaAzoR-SnGk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ua/url?q=http://www.dykat-auction.com.ua/index.php?gall=3&amp;dec=60&amp;sa=U&amp;ei=czHNUtqUOumDyAOOoYH4Ag&amp;ved=0CEUQ9QEwDjgo&amp;sig2=rRnJd1SD0BF2OmgVesY1Gw&amp;usg=AFQjCNEqY0i4a6QxXWK4i-VBVBeCj1NRq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alibri" pitchFamily="34" charset="0"/>
              </a:rPr>
              <a:t>Одинадцяте жовтня </a:t>
            </a:r>
            <a:b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alibri" pitchFamily="34" charset="0"/>
              </a:rPr>
            </a:b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alibri" pitchFamily="34" charset="0"/>
              </a:rPr>
              <a:t>Класна робота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		</a:t>
            </a: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Засоби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художньої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виразності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в загадках, </a:t>
            </a: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прислів’ях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, </a:t>
            </a: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приказках</a:t>
            </a:r>
            <a:endParaRPr lang="uk-UA" sz="4400" b="1" i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t0.gstatic.com/images?q=tbn:ANd9GcTCHwQegeFtpA5LBI1-yYRyo5BBTAmNFle0GTH-pI-Z6GyXH3wKkj0_Zu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684834"/>
            <a:ext cx="4244482" cy="217316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042988" y="1071546"/>
            <a:ext cx="8101012" cy="49720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b="1" dirty="0" smtClean="0">
                <a:solidFill>
                  <a:srgbClr val="7030A0"/>
                </a:solidFill>
              </a:rPr>
              <a:t>   </a:t>
            </a:r>
            <a:r>
              <a:rPr lang="uk-UA" b="1" dirty="0" smtClean="0">
                <a:solidFill>
                  <a:schemeClr val="accent2"/>
                </a:solidFill>
              </a:rPr>
              <a:t>Т</a:t>
            </a:r>
            <a:r>
              <a:rPr lang="ru-RU" b="1" dirty="0" err="1" smtClean="0">
                <a:solidFill>
                  <a:schemeClr val="accent2"/>
                </a:solidFill>
                <a:latin typeface="Cambria" pitchFamily="18" charset="0"/>
              </a:rPr>
              <a:t>роп</a:t>
            </a:r>
            <a:r>
              <a:rPr lang="ru-RU" b="1" dirty="0" smtClean="0">
                <a:solidFill>
                  <a:schemeClr val="accent2"/>
                </a:solidFill>
                <a:latin typeface="Cambria" pitchFamily="18" charset="0"/>
              </a:rPr>
              <a:t>,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- </a:t>
            </a:r>
            <a:r>
              <a:rPr lang="ru-RU" b="1" dirty="0" err="1" smtClean="0">
                <a:solidFill>
                  <a:schemeClr val="accent2"/>
                </a:solidFill>
                <a:latin typeface="Arial" charset="0"/>
              </a:rPr>
              <a:t>художній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Arial" charset="0"/>
              </a:rPr>
              <a:t>засіб,</a:t>
            </a:r>
            <a:r>
              <a:rPr lang="ru-RU" b="1" dirty="0" err="1" smtClean="0">
                <a:solidFill>
                  <a:schemeClr val="accent2"/>
                </a:solidFill>
                <a:latin typeface="Cambria" pitchFamily="18" charset="0"/>
              </a:rPr>
              <a:t>який</a:t>
            </a:r>
            <a:r>
              <a:rPr lang="ru-RU" b="1" dirty="0" smtClean="0">
                <a:solidFill>
                  <a:schemeClr val="accent2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chemeClr val="accent2"/>
                </a:solidFill>
                <a:latin typeface="Cambria" pitchFamily="18" charset="0"/>
              </a:rPr>
              <a:t>пояснює</a:t>
            </a:r>
            <a:r>
              <a:rPr lang="ru-RU" b="1" dirty="0" smtClean="0">
                <a:solidFill>
                  <a:schemeClr val="accent2"/>
                </a:solidFill>
                <a:latin typeface="Cambria" pitchFamily="18" charset="0"/>
              </a:rPr>
              <a:t> один предмет через   </a:t>
            </a:r>
            <a:r>
              <a:rPr lang="ru-RU" b="1" dirty="0" err="1" smtClean="0">
                <a:solidFill>
                  <a:schemeClr val="accent2"/>
                </a:solidFill>
                <a:latin typeface="Cambria" pitchFamily="18" charset="0"/>
              </a:rPr>
              <a:t>інший</a:t>
            </a:r>
            <a:r>
              <a:rPr lang="ru-RU" b="1" dirty="0" smtClean="0">
                <a:solidFill>
                  <a:schemeClr val="accent2"/>
                </a:solidFill>
                <a:latin typeface="Cambria" pitchFamily="18" charset="0"/>
              </a:rPr>
              <a:t>, </a:t>
            </a:r>
            <a:r>
              <a:rPr lang="ru-RU" b="1" dirty="0" err="1" smtClean="0">
                <a:solidFill>
                  <a:schemeClr val="accent2"/>
                </a:solidFill>
                <a:latin typeface="Cambria" pitchFamily="18" charset="0"/>
              </a:rPr>
              <a:t>подібний</a:t>
            </a:r>
            <a:r>
              <a:rPr lang="ru-RU" b="1" dirty="0" smtClean="0">
                <a:solidFill>
                  <a:schemeClr val="accent2"/>
                </a:solidFill>
                <a:latin typeface="Cambria" pitchFamily="18" charset="0"/>
              </a:rPr>
              <a:t> до </a:t>
            </a:r>
            <a:r>
              <a:rPr lang="ru-RU" b="1" dirty="0" err="1" smtClean="0">
                <a:solidFill>
                  <a:schemeClr val="accent2"/>
                </a:solidFill>
                <a:latin typeface="Cambria" pitchFamily="18" charset="0"/>
              </a:rPr>
              <a:t>нього</a:t>
            </a:r>
            <a:r>
              <a:rPr lang="ru-RU" b="1" dirty="0" smtClean="0">
                <a:solidFill>
                  <a:schemeClr val="accent2"/>
                </a:solidFill>
                <a:latin typeface="Cambria" pitchFamily="18" charset="0"/>
              </a:rPr>
              <a:t>.</a:t>
            </a:r>
            <a:br>
              <a:rPr lang="ru-RU" b="1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      Над </a:t>
            </a:r>
            <a:r>
              <a:rPr lang="ru-RU" b="1" dirty="0" err="1" smtClean="0">
                <a:solidFill>
                  <a:srgbClr val="604A7B"/>
                </a:solidFill>
                <a:latin typeface="Cambria" pitchFamily="18" charset="0"/>
              </a:rPr>
              <a:t>сизим</a:t>
            </a: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rgbClr val="604A7B"/>
                </a:solidFill>
                <a:latin typeface="Cambria" pitchFamily="18" charset="0"/>
              </a:rPr>
              <a:t>смутком</a:t>
            </a: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rgbClr val="604A7B"/>
                </a:solidFill>
                <a:latin typeface="Cambria" pitchFamily="18" charset="0"/>
              </a:rPr>
              <a:t>ранньої</a:t>
            </a: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rgbClr val="604A7B"/>
                </a:solidFill>
                <a:latin typeface="Cambria" pitchFamily="18" charset="0"/>
              </a:rPr>
              <a:t>зими</a:t>
            </a: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  </a:t>
            </a:r>
            <a:r>
              <a:rPr lang="ru-RU" b="1" dirty="0" err="1" smtClean="0">
                <a:solidFill>
                  <a:srgbClr val="604A7B"/>
                </a:solidFill>
                <a:latin typeface="Cambria" pitchFamily="18" charset="0"/>
              </a:rPr>
              <a:t>Принишкли</a:t>
            </a: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948A54"/>
                </a:solidFill>
                <a:latin typeface="Cambria" pitchFamily="18" charset="0"/>
              </a:rPr>
              <a:t>хмари, </a:t>
            </a:r>
            <a:r>
              <a:rPr lang="ru-RU" b="1" dirty="0" err="1" smtClean="0">
                <a:solidFill>
                  <a:srgbClr val="948A54"/>
                </a:solidFill>
                <a:latin typeface="Cambria" pitchFamily="18" charset="0"/>
              </a:rPr>
              <a:t>мов</a:t>
            </a:r>
            <a:r>
              <a:rPr lang="ru-RU" b="1" dirty="0" smtClean="0">
                <a:solidFill>
                  <a:srgbClr val="948A54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948A54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948A54"/>
                </a:solidFill>
                <a:latin typeface="Cambria" pitchFamily="18" charset="0"/>
              </a:rPr>
              <a:t>   </a:t>
            </a:r>
            <a:r>
              <a:rPr lang="ru-RU" b="1" dirty="0" err="1" smtClean="0">
                <a:solidFill>
                  <a:srgbClr val="948A54"/>
                </a:solidFill>
                <a:latin typeface="Cambria" pitchFamily="18" charset="0"/>
              </a:rPr>
              <a:t>копиці</a:t>
            </a:r>
            <a:r>
              <a:rPr lang="ru-RU" b="1" dirty="0" smtClean="0">
                <a:solidFill>
                  <a:srgbClr val="948A54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rgbClr val="948A54"/>
                </a:solidFill>
                <a:latin typeface="Cambria" pitchFamily="18" charset="0"/>
              </a:rPr>
              <a:t>сіна</a:t>
            </a:r>
            <a:r>
              <a:rPr lang="ru-RU" b="1" dirty="0" smtClean="0">
                <a:solidFill>
                  <a:srgbClr val="948A54"/>
                </a:solidFill>
                <a:latin typeface="Cambria" pitchFamily="18" charset="0"/>
              </a:rPr>
              <a:t>.</a:t>
            </a: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604A7B"/>
                </a:solidFill>
                <a:latin typeface="Cambria" pitchFamily="18" charset="0"/>
              </a:rPr>
              <a:t>                                                       В. Симоненко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920038" cy="9175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x-none" sz="54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Порівняння </a:t>
            </a:r>
            <a:r>
              <a:rPr lang="ru-RU" altLang="x-none" sz="5400" b="1">
                <a:solidFill>
                  <a:srgbClr val="948A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98475" y="344488"/>
            <a:ext cx="8147050" cy="61690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b="1" dirty="0" smtClean="0"/>
              <a:t>               </a:t>
            </a:r>
            <a:endParaRPr lang="uk-UA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uk-UA" b="1" dirty="0" smtClean="0">
              <a:solidFill>
                <a:schemeClr val="accent2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uk-UA" b="1" dirty="0" smtClean="0">
                <a:latin typeface="Arial" charset="0"/>
              </a:rPr>
              <a:t>               </a:t>
            </a:r>
          </a:p>
          <a:p>
            <a:pPr>
              <a:buFont typeface="Arial" charset="0"/>
              <a:buNone/>
            </a:pPr>
            <a:endParaRPr lang="uk-UA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uk-UA" b="1" dirty="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uk-UA" b="1" dirty="0" smtClean="0">
                <a:latin typeface="Arial" charset="0"/>
              </a:rPr>
              <a:t>                                    </a:t>
            </a:r>
          </a:p>
          <a:p>
            <a:pPr>
              <a:buFont typeface="Arial" charset="0"/>
              <a:buNone/>
            </a:pPr>
            <a:endParaRPr lang="uk-UA" b="1" dirty="0" smtClean="0">
              <a:latin typeface="Arial" charset="0"/>
            </a:endParaRPr>
          </a:p>
          <a:p>
            <a:pPr algn="ctr">
              <a:buNone/>
            </a:pPr>
            <a:r>
              <a:rPr lang="uk-UA" b="1" dirty="0" smtClean="0">
                <a:solidFill>
                  <a:srgbClr val="669900"/>
                </a:solidFill>
                <a:latin typeface="Arial" charset="0"/>
              </a:rPr>
              <a:t> </a:t>
            </a:r>
            <a:r>
              <a:rPr lang="uk-UA" b="1" dirty="0" smtClean="0">
                <a:solidFill>
                  <a:schemeClr val="accent2"/>
                </a:solidFill>
                <a:latin typeface="Arial" charset="0"/>
              </a:rPr>
              <a:t>Бажаю успіхів!</a:t>
            </a:r>
            <a:r>
              <a:rPr lang="uk-UA" b="1" dirty="0" smtClean="0">
                <a:latin typeface="Arial" charset="0"/>
              </a:rPr>
              <a:t>   </a:t>
            </a:r>
            <a:endParaRPr lang="ru-RU" sz="2000" b="1" dirty="0" smtClean="0">
              <a:latin typeface="Arial" charset="0"/>
            </a:endParaRP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286000"/>
            <a:ext cx="215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286000"/>
            <a:ext cx="215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/>
          <a:lstStyle/>
          <a:p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alibri" pitchFamily="34" charset="0"/>
              </a:rPr>
              <a:t>Література</a:t>
            </a: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– це мистецтво!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		І в кожному виді мистецтва люди звертають увагу на щось дивовижне, чаруюче, прекрасне. У літературі такий ефект досягається завдяки вживанню </a:t>
            </a:r>
            <a:r>
              <a:rPr lang="uk-UA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mbria" pitchFamily="18" charset="0"/>
              </a:rPr>
              <a:t>художніх засобів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.</a:t>
            </a:r>
            <a:endParaRPr lang="uk-UA" b="1" i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9079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x-none" sz="7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Тропи</a:t>
            </a:r>
            <a:endParaRPr lang="ru-RU" altLang="x-none" sz="7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500063" y="1341438"/>
            <a:ext cx="8186737" cy="55165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latin typeface="Cambria" pitchFamily="18" charset="0"/>
              </a:rPr>
              <a:t>   </a:t>
            </a:r>
            <a:endParaRPr lang="ru-RU" dirty="0" smtClean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4400" b="1" i="1" dirty="0" smtClean="0">
                <a:solidFill>
                  <a:schemeClr val="accent2"/>
                </a:solidFill>
                <a:latin typeface="Cambria" pitchFamily="18" charset="0"/>
              </a:rPr>
              <a:t>Троп </a:t>
            </a:r>
            <a:r>
              <a:rPr lang="ru-RU" sz="4400" b="1" i="1" dirty="0" smtClean="0">
                <a:solidFill>
                  <a:schemeClr val="accent2"/>
                </a:solidFill>
                <a:latin typeface="Arial" charset="0"/>
              </a:rPr>
              <a:t> (</a:t>
            </a:r>
            <a:r>
              <a:rPr lang="ru-RU" sz="4400" b="1" i="1" dirty="0" err="1" smtClean="0">
                <a:solidFill>
                  <a:schemeClr val="accent2"/>
                </a:solidFill>
                <a:latin typeface="Arial" charset="0"/>
              </a:rPr>
              <a:t>художній</a:t>
            </a:r>
            <a:r>
              <a:rPr lang="ru-RU" sz="4400" b="1" i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4400" b="1" i="1" dirty="0" err="1" smtClean="0">
                <a:solidFill>
                  <a:schemeClr val="accent2"/>
                </a:solidFill>
                <a:latin typeface="Arial" charset="0"/>
              </a:rPr>
              <a:t>засіб</a:t>
            </a:r>
            <a:r>
              <a:rPr lang="ru-RU" sz="4400" b="1" i="1" dirty="0" smtClean="0">
                <a:solidFill>
                  <a:schemeClr val="accent2"/>
                </a:solidFill>
                <a:latin typeface="Arial" charset="0"/>
              </a:rPr>
              <a:t>) </a:t>
            </a:r>
          </a:p>
          <a:p>
            <a:pPr algn="ctr" eaLnBrk="1" hangingPunct="1">
              <a:buFont typeface="Arial" charset="0"/>
              <a:buNone/>
            </a:pPr>
            <a:r>
              <a:rPr lang="ru-RU" sz="4400" b="1" i="1" dirty="0" smtClean="0">
                <a:solidFill>
                  <a:schemeClr val="accent2"/>
                </a:solidFill>
                <a:latin typeface="Arial" charset="0"/>
              </a:rPr>
              <a:t>-   </a:t>
            </a:r>
            <a:r>
              <a:rPr lang="ru-RU" sz="4400" b="1" i="1" dirty="0" smtClean="0">
                <a:solidFill>
                  <a:schemeClr val="accent2"/>
                </a:solidFill>
                <a:latin typeface="Cambria" pitchFamily="18" charset="0"/>
              </a:rPr>
              <a:t>слово,</a:t>
            </a:r>
            <a:br>
              <a:rPr lang="ru-RU" sz="4400" b="1" i="1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sz="4400" b="1" i="1" dirty="0" err="1" smtClean="0">
                <a:solidFill>
                  <a:schemeClr val="accent2"/>
                </a:solidFill>
                <a:latin typeface="Cambria" pitchFamily="18" charset="0"/>
              </a:rPr>
              <a:t>уживане</a:t>
            </a:r>
            <a:r>
              <a:rPr lang="ru-RU" sz="4400" b="1" i="1" dirty="0" smtClean="0">
                <a:solidFill>
                  <a:schemeClr val="accent2"/>
                </a:solidFill>
                <a:latin typeface="Cambria" pitchFamily="18" charset="0"/>
              </a:rPr>
              <a:t> в переносному </a:t>
            </a:r>
            <a:r>
              <a:rPr lang="ru-RU" sz="4400" b="1" i="1" dirty="0" err="1" smtClean="0">
                <a:solidFill>
                  <a:schemeClr val="accent2"/>
                </a:solidFill>
                <a:latin typeface="Cambria" pitchFamily="18" charset="0"/>
              </a:rPr>
              <a:t>значенні</a:t>
            </a:r>
            <a:r>
              <a:rPr lang="ru-RU" sz="4400" b="1" i="1" dirty="0" smtClean="0">
                <a:solidFill>
                  <a:schemeClr val="accent2"/>
                </a:solidFill>
                <a:latin typeface="Cambria" pitchFamily="18" charset="0"/>
              </a:rPr>
              <a:t>.</a:t>
            </a:r>
          </a:p>
        </p:txBody>
      </p:sp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000504"/>
            <a:ext cx="2764294" cy="242887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Художні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засоби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 (тропи)</a:t>
            </a:r>
            <a:endParaRPr lang="uk-UA" dirty="0"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Епітет</a:t>
            </a:r>
          </a:p>
          <a:p>
            <a:pPr>
              <a:buFont typeface="Wingdings" pitchFamily="2" charset="2"/>
              <a:buChar char="v"/>
            </a:pPr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Метафора</a:t>
            </a:r>
          </a:p>
          <a:p>
            <a:pPr>
              <a:buFont typeface="Wingdings" pitchFamily="2" charset="2"/>
              <a:buChar char="v"/>
            </a:pPr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Порівняння</a:t>
            </a:r>
          </a:p>
          <a:p>
            <a:pPr>
              <a:buFont typeface="Wingdings" pitchFamily="2" charset="2"/>
              <a:buChar char="v"/>
            </a:pPr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Персоніфікація</a:t>
            </a:r>
            <a:endParaRPr lang="uk-UA" sz="44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x-none" sz="6000" b="1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Епітет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604A7B"/>
                </a:solidFill>
                <a:latin typeface="Arial" charset="0"/>
              </a:rPr>
              <a:t>   </a:t>
            </a:r>
            <a:r>
              <a:rPr lang="ru-RU" b="1" smtClean="0">
                <a:solidFill>
                  <a:schemeClr val="accent2"/>
                </a:solidFill>
                <a:latin typeface="Cambria" pitchFamily="18" charset="0"/>
              </a:rPr>
              <a:t>це особливе художнє означення</a:t>
            </a:r>
            <a:r>
              <a:rPr lang="ru-RU" b="1" smtClean="0">
                <a:solidFill>
                  <a:schemeClr val="accent2"/>
                </a:solidFill>
                <a:latin typeface="Arial" charset="0"/>
              </a:rPr>
              <a:t>,вжите в </a:t>
            </a:r>
            <a:r>
              <a:rPr lang="ru-RU" b="1" smtClean="0">
                <a:solidFill>
                  <a:schemeClr val="accent2"/>
                </a:solidFill>
                <a:latin typeface="Cambria" pitchFamily="18" charset="0"/>
              </a:rPr>
              <a:t> переносному значенні.</a:t>
            </a:r>
          </a:p>
          <a:p>
            <a:pPr eaLnBrk="1" hangingPunct="1">
              <a:buFont typeface="Arial" charset="0"/>
              <a:buNone/>
            </a:pPr>
            <a:r>
              <a:rPr lang="uk-UA" b="1" smtClean="0">
                <a:solidFill>
                  <a:schemeClr val="accent2"/>
                </a:solidFill>
                <a:latin typeface="Cambria" pitchFamily="18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uk-UA" b="1" smtClean="0">
                <a:solidFill>
                  <a:srgbClr val="604A7B"/>
                </a:solidFill>
                <a:latin typeface="Cambria" pitchFamily="18" charset="0"/>
              </a:rPr>
              <a:t>    </a:t>
            </a:r>
            <a:r>
              <a:rPr lang="ru-RU" b="1" smtClean="0">
                <a:solidFill>
                  <a:srgbClr val="604A7B"/>
                </a:solidFill>
                <a:latin typeface="Cambria" pitchFamily="18" charset="0"/>
              </a:rPr>
              <a:t>Мріють крилами з туману</a:t>
            </a:r>
            <a:br>
              <a:rPr lang="ru-RU" b="1" smtClean="0">
                <a:solidFill>
                  <a:srgbClr val="604A7B"/>
                </a:solidFill>
                <a:latin typeface="Cambria" pitchFamily="18" charset="0"/>
              </a:rPr>
            </a:br>
            <a:r>
              <a:rPr lang="ru-RU" b="1" smtClean="0">
                <a:solidFill>
                  <a:srgbClr val="604A7B"/>
                </a:solidFill>
                <a:latin typeface="Cambria" pitchFamily="18" charset="0"/>
              </a:rPr>
              <a:t>Лебеді</a:t>
            </a:r>
            <a:r>
              <a:rPr lang="ru-RU" b="1" smtClean="0">
                <a:solidFill>
                  <a:srgbClr val="948A54"/>
                </a:solidFill>
                <a:latin typeface="Cambria" pitchFamily="18" charset="0"/>
              </a:rPr>
              <a:t> рожеві</a:t>
            </a:r>
            <a:r>
              <a:rPr lang="ru-RU" b="1" smtClean="0">
                <a:solidFill>
                  <a:srgbClr val="604A7B"/>
                </a:solidFill>
                <a:latin typeface="Cambria" pitchFamily="18" charset="0"/>
              </a:rPr>
              <a:t>,</a:t>
            </a:r>
            <a:br>
              <a:rPr lang="ru-RU" b="1" smtClean="0">
                <a:solidFill>
                  <a:srgbClr val="604A7B"/>
                </a:solidFill>
                <a:latin typeface="Cambria" pitchFamily="18" charset="0"/>
              </a:rPr>
            </a:br>
            <a:r>
              <a:rPr lang="ru-RU" b="1" smtClean="0">
                <a:solidFill>
                  <a:srgbClr val="604A7B"/>
                </a:solidFill>
                <a:latin typeface="Cambria" pitchFamily="18" charset="0"/>
              </a:rPr>
              <a:t>Сиплють ночі у лимани</a:t>
            </a:r>
            <a:br>
              <a:rPr lang="ru-RU" b="1" smtClean="0">
                <a:solidFill>
                  <a:srgbClr val="604A7B"/>
                </a:solidFill>
                <a:latin typeface="Cambria" pitchFamily="18" charset="0"/>
              </a:rPr>
            </a:br>
            <a:r>
              <a:rPr lang="ru-RU" b="1" smtClean="0">
                <a:solidFill>
                  <a:srgbClr val="604A7B"/>
                </a:solidFill>
                <a:latin typeface="Cambria" pitchFamily="18" charset="0"/>
              </a:rPr>
              <a:t>Зорі </a:t>
            </a:r>
            <a:r>
              <a:rPr lang="ru-RU" b="1" smtClean="0">
                <a:solidFill>
                  <a:srgbClr val="948A54"/>
                </a:solidFill>
                <a:latin typeface="Cambria" pitchFamily="18" charset="0"/>
              </a:rPr>
              <a:t>сургучеві</a:t>
            </a:r>
            <a:r>
              <a:rPr lang="ru-RU" b="1" smtClean="0">
                <a:solidFill>
                  <a:srgbClr val="604A7B"/>
                </a:solidFill>
                <a:latin typeface="Cambria" pitchFamily="18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uk-UA" b="1" smtClean="0">
                <a:solidFill>
                  <a:srgbClr val="604A7B"/>
                </a:solidFill>
                <a:latin typeface="Cambria" pitchFamily="18" charset="0"/>
              </a:rPr>
              <a:t>                           </a:t>
            </a:r>
            <a:r>
              <a:rPr lang="ru-RU" b="1" smtClean="0">
                <a:solidFill>
                  <a:srgbClr val="604A7B"/>
                </a:solidFill>
                <a:latin typeface="Cambria" pitchFamily="18" charset="0"/>
              </a:rPr>
              <a:t>В. Симоненко</a:t>
            </a:r>
            <a:r>
              <a:rPr lang="uk-UA" b="1" smtClean="0">
                <a:solidFill>
                  <a:srgbClr val="604A7B"/>
                </a:solidFill>
                <a:latin typeface="Cambria" pitchFamily="18" charset="0"/>
              </a:rPr>
              <a:t>  </a:t>
            </a:r>
            <a:endParaRPr lang="ru-RU" b="1" smtClean="0">
              <a:solidFill>
                <a:srgbClr val="604A7B"/>
              </a:solidFill>
              <a:latin typeface="Cambria" pitchFamily="18" charset="0"/>
            </a:endParaRPr>
          </a:p>
        </p:txBody>
      </p:sp>
      <p:pic>
        <p:nvPicPr>
          <p:cNvPr id="17410" name="Picture 2" descr="http://t2.gstatic.com/images?q=tbn:ANd9GcR9rH1M-P4YgWoeDBL60-0JY0cI88LiZ9bQU7rfVRdR9ekqbRyfxaneHg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357562"/>
            <a:ext cx="2714644" cy="328614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0.gstatic.com/images?q=tbn:ANd9GcREy7kK5iyWKe-epEeIN8n0obXaZRJTO1t5DOIftvEtZfJKaDVnc0TgPjyy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6136" y="-99392"/>
            <a:ext cx="3714776" cy="388843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x-none" sz="54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Метафора</a:t>
            </a:r>
            <a:r>
              <a:rPr lang="ru-RU" altLang="x-none" dirty="0">
                <a:solidFill>
                  <a:srgbClr val="669900"/>
                </a:solidFill>
              </a:rPr>
              <a:t> </a:t>
            </a:r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457200" y="2276475"/>
            <a:ext cx="8686800" cy="4581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7030A0"/>
                </a:solidFill>
                <a:latin typeface="Arial" charset="0"/>
              </a:rPr>
              <a:t>   </a:t>
            </a:r>
            <a:r>
              <a:rPr lang="ru-RU" b="1" smtClean="0">
                <a:solidFill>
                  <a:srgbClr val="7030A0"/>
                </a:solidFill>
                <a:latin typeface="Cambria" pitchFamily="18" charset="0"/>
              </a:rPr>
              <a:t>— </a:t>
            </a:r>
            <a:r>
              <a:rPr lang="ru-RU" b="1" smtClean="0">
                <a:solidFill>
                  <a:schemeClr val="accent2"/>
                </a:solidFill>
                <a:latin typeface="Cambria" pitchFamily="18" charset="0"/>
              </a:rPr>
              <a:t>один з основних тропів поетичного мовлення, коли певні слова та словосполучення</a:t>
            </a:r>
            <a:br>
              <a:rPr lang="ru-RU" b="1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b="1" smtClean="0">
                <a:solidFill>
                  <a:schemeClr val="accent2"/>
                </a:solidFill>
                <a:latin typeface="Cambria" pitchFamily="18" charset="0"/>
              </a:rPr>
              <a:t>розкривають сутність одних явищ та</a:t>
            </a:r>
            <a:br>
              <a:rPr lang="ru-RU" b="1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b="1" smtClean="0">
                <a:solidFill>
                  <a:schemeClr val="accent2"/>
                </a:solidFill>
                <a:latin typeface="Cambria" pitchFamily="18" charset="0"/>
              </a:rPr>
              <a:t>предметів через інші за схожістю чи</a:t>
            </a:r>
            <a:br>
              <a:rPr lang="ru-RU" b="1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b="1" smtClean="0">
                <a:solidFill>
                  <a:schemeClr val="accent2"/>
                </a:solidFill>
                <a:latin typeface="Cambria" pitchFamily="18" charset="0"/>
              </a:rPr>
              <a:t>контрастністю.</a:t>
            </a:r>
            <a:r>
              <a:rPr lang="ru-RU" b="1" smtClean="0">
                <a:solidFill>
                  <a:srgbClr val="7030A0"/>
                </a:solidFill>
                <a:latin typeface="Cambria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uk-UA" b="1" smtClean="0">
                <a:solidFill>
                  <a:srgbClr val="7030A0"/>
                </a:solidFill>
                <a:latin typeface="Cambria" pitchFamily="18" charset="0"/>
              </a:rPr>
              <a:t>     </a:t>
            </a:r>
            <a:r>
              <a:rPr lang="ru-RU" b="1" smtClean="0">
                <a:solidFill>
                  <a:srgbClr val="7030A0"/>
                </a:solidFill>
                <a:latin typeface="Cambria" pitchFamily="18" charset="0"/>
              </a:rPr>
              <a:t>Осінній </a:t>
            </a:r>
            <a:r>
              <a:rPr lang="ru-RU" b="1" smtClean="0">
                <a:solidFill>
                  <a:srgbClr val="376092"/>
                </a:solidFill>
                <a:latin typeface="Cambria" pitchFamily="18" charset="0"/>
              </a:rPr>
              <a:t>вечір</a:t>
            </a:r>
            <a:r>
              <a:rPr lang="ru-RU" b="1" smtClean="0">
                <a:solidFill>
                  <a:srgbClr val="7030A0"/>
                </a:solidFill>
                <a:latin typeface="Cambria" pitchFamily="18" charset="0"/>
              </a:rPr>
              <a:t> морозом </a:t>
            </a:r>
            <a:r>
              <a:rPr lang="ru-RU" b="1" smtClean="0">
                <a:solidFill>
                  <a:srgbClr val="376092"/>
                </a:solidFill>
                <a:latin typeface="Cambria" pitchFamily="18" charset="0"/>
              </a:rPr>
              <a:t>дихав</a:t>
            </a:r>
            <a:r>
              <a:rPr lang="ru-RU" b="1" smtClean="0">
                <a:solidFill>
                  <a:srgbClr val="7030A0"/>
                </a:solidFill>
                <a:latin typeface="Cambria" pitchFamily="18" charset="0"/>
              </a:rPr>
              <a:t>.</a:t>
            </a:r>
            <a:br>
              <a:rPr lang="ru-RU" b="1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ru-RU" b="1" smtClean="0">
                <a:solidFill>
                  <a:srgbClr val="7030A0"/>
                </a:solidFill>
                <a:latin typeface="Cambria" pitchFamily="18" charset="0"/>
              </a:rPr>
              <a:t>                                     В. Симоненко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x-none" sz="5400" b="1" dirty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Метафора</a:t>
            </a:r>
            <a:r>
              <a:rPr lang="ru-RU" altLang="x-none" dirty="0">
                <a:solidFill>
                  <a:srgbClr val="66990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слова,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застосовуються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переносному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значенні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Приклади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метафор: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ходить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осінь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траві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чорна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душа,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хвилюється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море,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бушує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буревій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сміється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9595564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669900"/>
                </a:solidFill>
                <a:latin typeface="Open Sans"/>
              </a:rPr>
              <a:t>Зверніть</a:t>
            </a:r>
            <a:r>
              <a:rPr lang="ru-RU" b="1" dirty="0">
                <a:solidFill>
                  <a:srgbClr val="669900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rgbClr val="669900"/>
                </a:solidFill>
                <a:latin typeface="Open Sans"/>
              </a:rPr>
              <a:t>увагу</a:t>
            </a:r>
            <a:r>
              <a:rPr lang="ru-RU" b="1" dirty="0">
                <a:solidFill>
                  <a:srgbClr val="669900"/>
                </a:solidFill>
                <a:latin typeface="Open Sans"/>
              </a:rPr>
              <a:t> на метафору в </a:t>
            </a:r>
            <a:r>
              <a:rPr lang="ru-RU" b="1" dirty="0" err="1">
                <a:solidFill>
                  <a:srgbClr val="669900"/>
                </a:solidFill>
                <a:latin typeface="Open Sans"/>
              </a:rPr>
              <a:t>прислів’ях</a:t>
            </a:r>
            <a:r>
              <a:rPr lang="ru-RU" b="1" dirty="0">
                <a:solidFill>
                  <a:srgbClr val="669900"/>
                </a:solidFill>
                <a:latin typeface="Open Sans"/>
              </a:rPr>
              <a:t> та  </a:t>
            </a:r>
            <a:r>
              <a:rPr lang="ru-RU" b="1" dirty="0" err="1">
                <a:solidFill>
                  <a:srgbClr val="669900"/>
                </a:solidFill>
                <a:latin typeface="Open Sans"/>
              </a:rPr>
              <a:t>приказках</a:t>
            </a:r>
            <a:r>
              <a:rPr lang="ru-RU" b="1" dirty="0">
                <a:solidFill>
                  <a:srgbClr val="669900"/>
                </a:solidFill>
                <a:latin typeface="Open Sans"/>
              </a:rPr>
              <a:t>.</a:t>
            </a:r>
            <a:endParaRPr lang="ru-RU" dirty="0">
              <a:solidFill>
                <a:srgbClr val="669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хаті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кутки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помагають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Рідна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сторона —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чужа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мачуха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чужій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сторонці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звідти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сходить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2662901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Запишіть</a:t>
            </a:r>
            <a:r>
              <a:rPr lang="ru-RU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вислови</a:t>
            </a:r>
            <a:r>
              <a:rPr lang="ru-RU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знайдіть</a:t>
            </a:r>
            <a:r>
              <a:rPr lang="ru-RU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самостійно</a:t>
            </a:r>
            <a:r>
              <a:rPr lang="ru-RU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підкресліть</a:t>
            </a:r>
            <a:r>
              <a:rPr lang="ru-RU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метафору в </a:t>
            </a:r>
            <a:r>
              <a:rPr lang="ru-RU" sz="3200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прислів’ях</a:t>
            </a:r>
            <a:r>
              <a:rPr lang="ru-RU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 </a:t>
            </a:r>
            <a:r>
              <a:rPr lang="ru-RU" sz="3200" b="1" dirty="0" err="1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приказках</a:t>
            </a:r>
            <a:r>
              <a:rPr lang="ru-RU" sz="3200" b="1" dirty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Згода</a:t>
            </a:r>
            <a:r>
              <a:rPr lang="ru-RU" dirty="0"/>
              <a:t> </a:t>
            </a:r>
            <a:r>
              <a:rPr lang="ru-RU" dirty="0" err="1"/>
              <a:t>будує</a:t>
            </a:r>
            <a:r>
              <a:rPr lang="ru-RU" dirty="0"/>
              <a:t>, а </a:t>
            </a:r>
            <a:r>
              <a:rPr lang="ru-RU" dirty="0" err="1"/>
              <a:t>незгода</a:t>
            </a:r>
            <a:r>
              <a:rPr lang="ru-RU" dirty="0"/>
              <a:t> </a:t>
            </a:r>
            <a:r>
              <a:rPr lang="ru-RU" dirty="0" err="1"/>
              <a:t>руйнує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Сварка до добра не доводить.</a:t>
            </a:r>
          </a:p>
          <a:p>
            <a:endParaRPr lang="ru-RU" dirty="0"/>
          </a:p>
          <a:p>
            <a:r>
              <a:rPr lang="ru-RU" dirty="0"/>
              <a:t>Громада — великий </a:t>
            </a:r>
            <a:r>
              <a:rPr lang="ru-RU" dirty="0" err="1"/>
              <a:t>чоловік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err="1"/>
              <a:t>облагороджує</a:t>
            </a:r>
            <a:r>
              <a:rPr lang="ru-RU" dirty="0"/>
              <a:t> душу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4876508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C6D9F0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181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Open Sans</vt:lpstr>
      <vt:lpstr>Wingdings</vt:lpstr>
      <vt:lpstr>Тема Office</vt:lpstr>
      <vt:lpstr>Одинадцяте жовтня  Класна робота</vt:lpstr>
      <vt:lpstr>Література – це мистецтво!</vt:lpstr>
      <vt:lpstr>Тропи</vt:lpstr>
      <vt:lpstr>Художні засоби (тропи)</vt:lpstr>
      <vt:lpstr>Епітет</vt:lpstr>
      <vt:lpstr>Метафора </vt:lpstr>
      <vt:lpstr>Метафора </vt:lpstr>
      <vt:lpstr>Зверніть увагу на метафору в прислів’ях та  приказках.</vt:lpstr>
      <vt:lpstr>Запишіть вислови, знайдіть самостійно та підкресліть метафору в прислів’ях та  приказках.</vt:lpstr>
      <vt:lpstr>Порівняння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Художні засоби</dc:title>
  <dc:creator>User</dc:creator>
  <cp:lastModifiedBy>HP</cp:lastModifiedBy>
  <cp:revision>100</cp:revision>
  <dcterms:modified xsi:type="dcterms:W3CDTF">2022-10-11T04:39:42Z</dcterms:modified>
</cp:coreProperties>
</file>