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65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CC66FF"/>
    <a:srgbClr val="FF33CC"/>
    <a:srgbClr val="B526BC"/>
    <a:srgbClr val="99D75B"/>
    <a:srgbClr val="00FF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9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4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8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7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1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9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9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9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7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10/19/2022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0725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56" r:id="rId6"/>
    <p:sldLayoutId id="2147483852" r:id="rId7"/>
    <p:sldLayoutId id="2147483853" r:id="rId8"/>
    <p:sldLayoutId id="2147483854" r:id="rId9"/>
    <p:sldLayoutId id="2147483855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A5%D1%80%D0%B8%D1%81%D1%82%D0%B8%D1%8F%D0%BD%D1%81%D1%82%D0%B2%D0%BE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F4E480B-94D6-46F9-A2B6-B98D311FDC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6DC8E2D9-6729-4614-8667-C1016D3182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EB9B5A19-3592-48E2-BC31-90E092BD6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2548C40-4C00-4E91-BFA6-84B4D66225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6EE6BCA-C84E-4BED-B084-F599F7EE68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4695526-4BAA-4EFE-91C1-1E446117C0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0DF9B86-7987-40DC-85D6-479F5A2E87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A5465368-1AF5-43D6-BAD2-6BE8B04D94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CEB28D27-BDED-4D8C-94FC-58E932357130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77AC833D-449C-45F4-9851-216F3681F24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09528AAE-A1EB-446C-81BE-BA5E4490E4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F7C0F2C-B581-402B-B4C4-6DFB7131498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56A6B0D-707F-420B-BF4D-2CB60CCCA06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8B7A59E-D61A-4BEB-A38A-1E8E5EBB83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DD99E1B6-CBC4-4306-9DFC-847D6D1352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40000"/>
                </a:schemeClr>
              </a:gs>
              <a:gs pos="37000">
                <a:schemeClr val="bg2">
                  <a:alpha val="40000"/>
                </a:schemeClr>
              </a:gs>
              <a:gs pos="79000">
                <a:schemeClr val="bg2">
                  <a:alpha val="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0C10F9-78FE-4A02-A996-9A6378F4A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9590082" cy="42598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z="5400" b="1" kern="1200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Двадцяте жовтня</a:t>
            </a:r>
            <a:br>
              <a:rPr lang="uk-UA" sz="5400" b="1" kern="1200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</a:br>
            <a:r>
              <a:rPr lang="uk-UA" sz="54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Класна робота</a:t>
            </a:r>
            <a:br>
              <a:rPr lang="uk-UA" sz="54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</a:br>
            <a:r>
              <a:rPr lang="uk-UA" sz="5400" b="1" kern="1200" smtClean="0">
                <a:solidFill>
                  <a:srgbClr val="FFC000"/>
                </a:solidFill>
                <a:latin typeface="Monotype Corsiva" panose="03010101010201010101" pitchFamily="66" charset="0"/>
              </a:rPr>
              <a:t>Правопис  префіксів</a:t>
            </a:r>
            <a:br>
              <a:rPr lang="uk-UA" sz="5400" b="1" kern="1200" smtClean="0">
                <a:solidFill>
                  <a:srgbClr val="FFC000"/>
                </a:solidFill>
                <a:latin typeface="Monotype Corsiva" panose="03010101010201010101" pitchFamily="66" charset="0"/>
              </a:rPr>
            </a:br>
            <a:r>
              <a:rPr lang="uk-UA" sz="5400" b="1" kern="1200" smtClean="0">
                <a:solidFill>
                  <a:srgbClr val="FFC000"/>
                </a:solidFill>
                <a:latin typeface="Monotype Corsiva" panose="03010101010201010101" pitchFamily="66" charset="0"/>
              </a:rPr>
              <a:t> </a:t>
            </a:r>
            <a:r>
              <a:rPr lang="uk-UA" sz="5400" b="1" kern="1200">
                <a:solidFill>
                  <a:srgbClr val="FFC000"/>
                </a:solidFill>
                <a:latin typeface="Monotype Corsiva" panose="03010101010201010101" pitchFamily="66" charset="0"/>
              </a:rPr>
              <a:t>пре-</a:t>
            </a:r>
            <a:r>
              <a:rPr lang="uk-UA" sz="5400" b="1" kern="1200" smtClean="0">
                <a:solidFill>
                  <a:srgbClr val="FFC000"/>
                </a:solidFill>
                <a:latin typeface="Monotype Corsiva" panose="03010101010201010101" pitchFamily="66" charset="0"/>
              </a:rPr>
              <a:t>, </a:t>
            </a:r>
            <a:r>
              <a:rPr lang="uk-UA" sz="5400" b="1" kern="1200" dirty="0">
                <a:solidFill>
                  <a:srgbClr val="FFC000"/>
                </a:solidFill>
                <a:latin typeface="Monotype Corsiva" panose="03010101010201010101" pitchFamily="66" charset="0"/>
              </a:rPr>
              <a:t>при-</a:t>
            </a:r>
            <a:r>
              <a:rPr lang="uk-UA" sz="5400" b="1" kern="1200">
                <a:solidFill>
                  <a:srgbClr val="FFC000"/>
                </a:solidFill>
                <a:latin typeface="Monotype Corsiva" panose="03010101010201010101" pitchFamily="66" charset="0"/>
              </a:rPr>
              <a:t>, </a:t>
            </a:r>
            <a:r>
              <a:rPr lang="uk-UA" sz="5400" b="1" kern="1200" smtClean="0">
                <a:solidFill>
                  <a:srgbClr val="FFC000"/>
                </a:solidFill>
                <a:latin typeface="Monotype Corsiva" panose="03010101010201010101" pitchFamily="66" charset="0"/>
              </a:rPr>
              <a:t>прі-</a:t>
            </a:r>
            <a:endParaRPr lang="en-US" sz="5400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C16EB93-E299-481D-A004-769603D375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37600" y="3600"/>
            <a:ext cx="6854400" cy="6854400"/>
            <a:chOff x="0" y="3600"/>
            <a:chExt cx="6854400" cy="6854400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6CD13B55-E709-4E18-924B-655433A928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36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6A3B2E1D-0135-45FF-990A-436697D207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199202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62BD9E0F-507C-49AD-B619-B42B4D342D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" name="Picture 2" descr="Земля плавает в космосе">
            <a:extLst>
              <a:ext uri="{FF2B5EF4-FFF2-40B4-BE49-F238E27FC236}">
                <a16:creationId xmlns:a16="http://schemas.microsoft.com/office/drawing/2014/main" id="{8453EE3B-C100-4AC7-A75E-70D4316561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00" r="20000"/>
          <a:stretch/>
        </p:blipFill>
        <p:spPr>
          <a:xfrm>
            <a:off x="5718398" y="0"/>
            <a:ext cx="6858000" cy="6858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1016000"/>
          </a:effectLst>
        </p:spPr>
      </p:pic>
    </p:spTree>
    <p:extLst>
      <p:ext uri="{BB962C8B-B14F-4D97-AF65-F5344CB8AC3E}">
        <p14:creationId xmlns:p14="http://schemas.microsoft.com/office/powerpoint/2010/main" val="962729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231854-EAA9-4C21-A3EA-8F6F06C6D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2. </a:t>
            </a:r>
            <a:r>
              <a:rPr lang="uk-UA" sz="80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приєднання:</a:t>
            </a:r>
            <a:r>
              <a:rPr lang="uk-UA" sz="8000" dirty="0"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uk-UA" sz="8000" dirty="0"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8000" dirty="0"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</a:t>
            </a: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8000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єднати</a:t>
            </a:r>
            <a:b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пр</a:t>
            </a:r>
            <a:r>
              <a:rPr lang="uk-UA" sz="8000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шити </a:t>
            </a:r>
            <a:b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пр</a:t>
            </a:r>
            <a:r>
              <a:rPr lang="uk-UA" sz="8000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бити</a:t>
            </a:r>
            <a:b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пр</a:t>
            </a:r>
            <a:r>
              <a:rPr lang="uk-UA" sz="8000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будувати</a:t>
            </a:r>
            <a:endParaRPr lang="en-US" dirty="0">
              <a:solidFill>
                <a:srgbClr val="FF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3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CE9B15-32B5-46EA-825B-B6AACF71C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98323"/>
            <a:ext cx="11090275" cy="6210403"/>
          </a:xfrm>
        </p:spPr>
        <p:txBody>
          <a:bodyPr>
            <a:normAutofit fontScale="90000"/>
          </a:bodyPr>
          <a:lstStyle/>
          <a:p>
            <a:pPr marL="1879600" indent="-1879600"/>
            <a:r>
              <a:rPr lang="uk-UA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3. </a:t>
            </a:r>
            <a:r>
              <a:rPr lang="uk-UA" sz="80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неповнота дії та ознаки: </a:t>
            </a: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8000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чинити</a:t>
            </a:r>
            <a:b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8000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морозити</a:t>
            </a:r>
            <a:b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8000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сісти</a:t>
            </a:r>
            <a:b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8000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старкуватий </a:t>
            </a:r>
            <a:b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8000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80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тихлий</a:t>
            </a:r>
            <a:endParaRPr lang="en-US" dirty="0">
              <a:solidFill>
                <a:srgbClr val="FF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5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E92ECE-30F7-42D8-84DB-2544D81C3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435100" indent="-1435100"/>
            <a:r>
              <a:rPr lang="uk-UA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4. </a:t>
            </a:r>
            <a:r>
              <a:rPr lang="uk-UA" sz="66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 дії:</a:t>
            </a:r>
            <a:r>
              <a:rPr lang="uk-UA" sz="6600" b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uk-UA" sz="6600" b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66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6600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66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боркати </a:t>
            </a:r>
            <a:br>
              <a:rPr lang="uk-UA" sz="66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66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6600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66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чарувати</a:t>
            </a:r>
            <a:br>
              <a:rPr lang="uk-UA" sz="66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66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6600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66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вабити</a:t>
            </a:r>
            <a:endParaRPr lang="en-US" dirty="0">
              <a:solidFill>
                <a:srgbClr val="FF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007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3F1888-CC4D-45CF-BADE-6A74D97A8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968" y="0"/>
            <a:ext cx="11818373" cy="702023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uk-UA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5. </a:t>
            </a:r>
            <a:r>
              <a:rPr lang="uk-UA" sz="7300" b="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близьке розташування до чогось</a:t>
            </a:r>
            <a:r>
              <a:rPr lang="uk-UA" sz="7300" b="1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uk-UA" sz="7300" b="1" dirty="0"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uk-UA" sz="7300" b="1" dirty="0"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7300" b="1" dirty="0"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</a:t>
            </a:r>
            <a:r>
              <a:rPr lang="uk-UA" sz="73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7300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73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бережний  </a:t>
            </a:r>
            <a:br>
              <a:rPr lang="uk-UA" sz="73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73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пр</a:t>
            </a:r>
            <a:r>
              <a:rPr lang="uk-UA" sz="7300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73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морський </a:t>
            </a:r>
            <a:r>
              <a:rPr lang="en-US" sz="7300" b="1" dirty="0">
                <a:solidFill>
                  <a:srgbClr val="FFCC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7300" b="1" dirty="0">
                <a:solidFill>
                  <a:srgbClr val="FFCC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7300" b="1" dirty="0">
                <a:solidFill>
                  <a:srgbClr val="FFCC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uk-UA" sz="73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7300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sz="73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кордонний</a:t>
            </a:r>
            <a:br>
              <a:rPr lang="uk-UA" sz="73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73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</a:t>
            </a:r>
            <a:r>
              <a:rPr lang="uk-UA" sz="7300" b="0" dirty="0" err="1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</a:rPr>
              <a:t>пр</a:t>
            </a:r>
            <a:r>
              <a:rPr lang="uk-UA" sz="7300" b="0" dirty="0" err="1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</a:rPr>
              <a:t>и</a:t>
            </a:r>
            <a:r>
              <a:rPr lang="uk-UA" sz="7300" b="0" dirty="0" err="1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</a:rPr>
              <a:t>́</a:t>
            </a:r>
            <a:r>
              <a:rPr lang="uk-UA" sz="7300" b="0" dirty="0" err="1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Franklin Gothic Medium Cond" panose="020B0606030402020204" pitchFamily="34" charset="0"/>
              </a:rPr>
              <a:t>гірок</a:t>
            </a:r>
            <a:r>
              <a:rPr lang="uk-UA" sz="73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</a:rPr>
              <a:t> </a:t>
            </a:r>
            <a:br>
              <a:rPr lang="uk-UA" sz="73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</a:rPr>
            </a:br>
            <a:r>
              <a:rPr lang="uk-UA" sz="7300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</a:rPr>
              <a:t>         </a:t>
            </a:r>
            <a:r>
              <a:rPr lang="uk-UA" sz="7300" b="0" dirty="0" err="1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Franklin Gothic Medium Cond" panose="020B0606030402020204" pitchFamily="34" charset="0"/>
              </a:rPr>
              <a:t>пр</a:t>
            </a:r>
            <a:r>
              <a:rPr lang="uk-UA" sz="7300" b="0" dirty="0" err="1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Franklin Gothic Medium Cond" panose="020B0606030402020204" pitchFamily="34" charset="0"/>
              </a:rPr>
              <a:t>и</a:t>
            </a:r>
            <a:r>
              <a:rPr lang="uk-UA" sz="7300" b="0" dirty="0" err="1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</a:rPr>
              <a:t>́</a:t>
            </a:r>
            <a:r>
              <a:rPr lang="uk-UA" sz="7300" b="0" dirty="0" err="1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Franklin Gothic Medium Cond" panose="020B0606030402020204" pitchFamily="34" charset="0"/>
              </a:rPr>
              <a:t>ярок</a:t>
            </a:r>
            <a:endParaRPr lang="en-US" dirty="0">
              <a:solidFill>
                <a:srgbClr val="FFC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77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429EF2-93A8-44A9-9D6E-89145C85F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9600" dirty="0">
                <a:solidFill>
                  <a:srgbClr val="FF0000"/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</a:rPr>
              <a:t>Запам′ятай!</a:t>
            </a:r>
            <a:r>
              <a:rPr lang="uk-UA" sz="9600" dirty="0">
                <a:latin typeface="Franklin Gothic Medium Cond" panose="020B0606030402020204" pitchFamily="34" charset="0"/>
                <a:ea typeface="Times New Roman" panose="02020603050405020304" pitchFamily="18" charset="0"/>
              </a:rPr>
              <a:t>  </a:t>
            </a:r>
            <a:br>
              <a:rPr lang="uk-UA" sz="9600" dirty="0">
                <a:latin typeface="Franklin Gothic Medium Cond" panose="020B0606030402020204" pitchFamily="34" charset="0"/>
                <a:ea typeface="Times New Roman" panose="02020603050405020304" pitchFamily="18" charset="0"/>
              </a:rPr>
            </a:br>
            <a:r>
              <a:rPr lang="uk-UA" dirty="0">
                <a:solidFill>
                  <a:srgbClr val="99D75B"/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</a:rPr>
              <a:t>Пр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</a:rPr>
              <a:t>и</a:t>
            </a:r>
            <a:r>
              <a:rPr lang="uk-UA" dirty="0">
                <a:solidFill>
                  <a:srgbClr val="99D75B"/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</a:rPr>
              <a:t>вілей, пр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</a:rPr>
              <a:t>и</a:t>
            </a:r>
            <a:r>
              <a:rPr lang="uk-UA" dirty="0">
                <a:solidFill>
                  <a:srgbClr val="99D75B"/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</a:rPr>
              <a:t>мітив, пр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</a:rPr>
              <a:t>и</a:t>
            </a:r>
            <a:r>
              <a:rPr lang="uk-UA" dirty="0">
                <a:solidFill>
                  <a:srgbClr val="99D75B"/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</a:rPr>
              <a:t>зер, пр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</a:rPr>
              <a:t>и</a:t>
            </a:r>
            <a:r>
              <a:rPr lang="uk-UA" dirty="0">
                <a:solidFill>
                  <a:srgbClr val="99D75B"/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</a:rPr>
              <a:t>зма, пр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</a:rPr>
              <a:t>и</a:t>
            </a:r>
            <a:r>
              <a:rPr lang="uk-UA" dirty="0">
                <a:solidFill>
                  <a:srgbClr val="99D75B"/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</a:rPr>
              <a:t>мат, пр</a:t>
            </a:r>
            <a:r>
              <a:rPr lang="uk-UA" dirty="0">
                <a:solidFill>
                  <a:schemeClr val="accent5">
                    <a:lumMod val="75000"/>
                  </a:schemeClr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</a:rPr>
              <a:t>и</a:t>
            </a:r>
            <a:r>
              <a:rPr lang="uk-UA" dirty="0">
                <a:solidFill>
                  <a:srgbClr val="99D75B"/>
                </a:solidFill>
                <a:latin typeface="Franklin Gothic Medium Cond" panose="020B0606030402020204" pitchFamily="34" charset="0"/>
                <a:ea typeface="Times New Roman" panose="02020603050405020304" pitchFamily="18" charset="0"/>
              </a:rPr>
              <a:t>нцип</a:t>
            </a:r>
            <a:r>
              <a:rPr lang="en-US" dirty="0">
                <a:solidFill>
                  <a:srgbClr val="99D75B"/>
                </a:solidFill>
              </a:rPr>
              <a:t/>
            </a:r>
            <a:br>
              <a:rPr lang="en-US" dirty="0">
                <a:solidFill>
                  <a:srgbClr val="99D75B"/>
                </a:solidFill>
              </a:rPr>
            </a:br>
            <a:endParaRPr lang="en-US" dirty="0">
              <a:solidFill>
                <a:srgbClr val="99D7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966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F4F3CA-2353-4EC9-A6A3-C010D1CD3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260555"/>
            <a:ext cx="11090275" cy="6597445"/>
          </a:xfrm>
        </p:spPr>
        <p:txBody>
          <a:bodyPr>
            <a:noAutofit/>
          </a:bodyPr>
          <a:lstStyle/>
          <a:p>
            <a:pPr algn="ctr"/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Префікс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 ПРИ- пиши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тоді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, коли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мусиш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щось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зробити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: </a:t>
            </a:r>
            <a:b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</a:b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Принести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мамі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 води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чи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гачок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прибити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. </a:t>
            </a:r>
            <a:b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</a:b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ПРИ-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тоді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іще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напишемо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, коли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вкаже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він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наближення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: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прибережний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,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приморський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,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прикордонний</a:t>
            </a:r>
            <a:r>
              <a:rPr lang="ru-RU" sz="6000" b="0" i="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, </a:t>
            </a:r>
            <a:r>
              <a:rPr lang="ru-RU" sz="6000" b="0" i="0" dirty="0" err="1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Arial Narrow" panose="020B0606020202030204" pitchFamily="34" charset="0"/>
              </a:rPr>
              <a:t>приміський</a:t>
            </a:r>
            <a:endParaRPr lang="en-US" sz="6000" dirty="0">
              <a:solidFill>
                <a:schemeClr val="accent3">
                  <a:lumMod val="20000"/>
                  <a:lumOff val="8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36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24638-FD9F-494E-BDF5-5C56EAEAB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52" y="147484"/>
            <a:ext cx="11769867" cy="6781636"/>
          </a:xfrm>
        </p:spPr>
        <p:txBody>
          <a:bodyPr>
            <a:normAutofit/>
          </a:bodyPr>
          <a:lstStyle/>
          <a:p>
            <a:r>
              <a:rPr lang="uk-UA" sz="13800" dirty="0">
                <a:solidFill>
                  <a:srgbClr val="B526BC"/>
                </a:solidFill>
                <a:latin typeface="Franklin Gothic Medium Cond" panose="020B0606030402020204" pitchFamily="34" charset="0"/>
              </a:rPr>
              <a:t>            </a:t>
            </a:r>
            <a:r>
              <a:rPr lang="uk-UA" sz="11500" dirty="0" err="1">
                <a:solidFill>
                  <a:srgbClr val="B526BC"/>
                </a:solidFill>
                <a:latin typeface="Franklin Gothic Medium Cond" panose="020B0606030402020204" pitchFamily="34" charset="0"/>
              </a:rPr>
              <a:t>рва</a:t>
            </a:r>
            <a:r>
              <a:rPr lang="uk-UA" sz="11500" dirty="0">
                <a:solidFill>
                  <a:srgbClr val="B526BC"/>
                </a:solidFill>
                <a:latin typeface="Franklin Gothic Medium Cond" panose="020B0606030402020204" pitchFamily="34" charset="0"/>
              </a:rPr>
              <a:t/>
            </a:r>
            <a:br>
              <a:rPr lang="uk-UA" sz="11500" dirty="0">
                <a:solidFill>
                  <a:srgbClr val="B526BC"/>
                </a:solidFill>
                <a:latin typeface="Franklin Gothic Medium Cond" panose="020B0606030402020204" pitchFamily="34" charset="0"/>
              </a:rPr>
            </a:br>
            <a:r>
              <a:rPr lang="uk-UA" sz="11500" dirty="0">
                <a:solidFill>
                  <a:srgbClr val="B526BC"/>
                </a:solidFill>
                <a:latin typeface="Franklin Gothic Medium Cond" panose="020B0606030402020204" pitchFamily="34" charset="0"/>
              </a:rPr>
              <a:t>               </a:t>
            </a:r>
            <a:r>
              <a:rPr lang="uk-UA" sz="11500" dirty="0" err="1">
                <a:solidFill>
                  <a:srgbClr val="B526BC"/>
                </a:solidFill>
                <a:latin typeface="Franklin Gothic Medium Cond" panose="020B0606030402020204" pitchFamily="34" charset="0"/>
              </a:rPr>
              <a:t>звище</a:t>
            </a:r>
            <a:r>
              <a:rPr lang="uk-UA" sz="11500" dirty="0">
                <a:solidFill>
                  <a:srgbClr val="B526BC"/>
                </a:solidFill>
                <a:latin typeface="Franklin Gothic Medium Cond" panose="020B0606030402020204" pitchFamily="34" charset="0"/>
              </a:rPr>
              <a:t/>
            </a:r>
            <a:br>
              <a:rPr lang="uk-UA" sz="11500" dirty="0">
                <a:solidFill>
                  <a:srgbClr val="B526BC"/>
                </a:solidFill>
                <a:latin typeface="Franklin Gothic Medium Cond" panose="020B0606030402020204" pitchFamily="34" charset="0"/>
              </a:rPr>
            </a:br>
            <a:r>
              <a:rPr lang="uk-UA" sz="11500" dirty="0">
                <a:solidFill>
                  <a:srgbClr val="B526BC"/>
                </a:solidFill>
                <a:latin typeface="Franklin Gothic Medium Cond" panose="020B0606030402020204" pitchFamily="34" charset="0"/>
              </a:rPr>
              <a:t>               </a:t>
            </a:r>
            <a:r>
              <a:rPr lang="uk-UA" sz="11500" dirty="0" err="1">
                <a:solidFill>
                  <a:srgbClr val="B526BC"/>
                </a:solidFill>
                <a:latin typeface="Franklin Gothic Medium Cond" panose="020B0606030402020204" pitchFamily="34" charset="0"/>
              </a:rPr>
              <a:t>звисько</a:t>
            </a:r>
            <a:endParaRPr lang="en-US" sz="13800" dirty="0">
              <a:solidFill>
                <a:srgbClr val="B526BC"/>
              </a:solidFill>
              <a:latin typeface="Franklin Gothic Medium Cond" panose="020B0606030402020204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607AC1CE-AA9C-4807-B17E-82A0D13951F8}"/>
              </a:ext>
            </a:extLst>
          </p:cNvPr>
          <p:cNvCxnSpPr>
            <a:cxnSpLocks/>
          </p:cNvCxnSpPr>
          <p:nvPr/>
        </p:nvCxnSpPr>
        <p:spPr>
          <a:xfrm>
            <a:off x="658761" y="619433"/>
            <a:ext cx="0" cy="5338915"/>
          </a:xfrm>
          <a:prstGeom prst="line">
            <a:avLst/>
          </a:prstGeom>
          <a:ln w="76200">
            <a:solidFill>
              <a:srgbClr val="B526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522F759E-EACB-4801-8AFC-B1684CD595ED}"/>
              </a:ext>
            </a:extLst>
          </p:cNvPr>
          <p:cNvCxnSpPr/>
          <p:nvPr/>
        </p:nvCxnSpPr>
        <p:spPr>
          <a:xfrm>
            <a:off x="658761" y="619433"/>
            <a:ext cx="1248697" cy="0"/>
          </a:xfrm>
          <a:prstGeom prst="line">
            <a:avLst/>
          </a:prstGeom>
          <a:ln w="76200">
            <a:solidFill>
              <a:srgbClr val="B526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4E3F3F1F-CCC7-4BED-830A-16653BBF2344}"/>
              </a:ext>
            </a:extLst>
          </p:cNvPr>
          <p:cNvCxnSpPr>
            <a:cxnSpLocks/>
          </p:cNvCxnSpPr>
          <p:nvPr/>
        </p:nvCxnSpPr>
        <p:spPr>
          <a:xfrm>
            <a:off x="1907458" y="619433"/>
            <a:ext cx="0" cy="5338915"/>
          </a:xfrm>
          <a:prstGeom prst="line">
            <a:avLst/>
          </a:prstGeom>
          <a:ln w="76200">
            <a:solidFill>
              <a:srgbClr val="B526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53F3BFD1-5948-4212-843C-582831E0AA63}"/>
              </a:ext>
            </a:extLst>
          </p:cNvPr>
          <p:cNvCxnSpPr/>
          <p:nvPr/>
        </p:nvCxnSpPr>
        <p:spPr>
          <a:xfrm>
            <a:off x="2192594" y="619433"/>
            <a:ext cx="0" cy="5338915"/>
          </a:xfrm>
          <a:prstGeom prst="line">
            <a:avLst/>
          </a:prstGeom>
          <a:ln w="76200">
            <a:solidFill>
              <a:srgbClr val="B526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авая круглая скобка 16">
            <a:extLst>
              <a:ext uri="{FF2B5EF4-FFF2-40B4-BE49-F238E27FC236}">
                <a16:creationId xmlns:a16="http://schemas.microsoft.com/office/drawing/2014/main" id="{6E7D4F88-DF36-4FDF-894D-BE6EFD6E0A3F}"/>
              </a:ext>
            </a:extLst>
          </p:cNvPr>
          <p:cNvSpPr/>
          <p:nvPr/>
        </p:nvSpPr>
        <p:spPr>
          <a:xfrm>
            <a:off x="2192593" y="619434"/>
            <a:ext cx="1189703" cy="3154843"/>
          </a:xfrm>
          <a:prstGeom prst="rightBracket">
            <a:avLst/>
          </a:prstGeom>
          <a:ln w="76200">
            <a:solidFill>
              <a:srgbClr val="B526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0E472665-83D9-462E-8676-715EDE4AE960}"/>
              </a:ext>
            </a:extLst>
          </p:cNvPr>
          <p:cNvCxnSpPr/>
          <p:nvPr/>
        </p:nvCxnSpPr>
        <p:spPr>
          <a:xfrm>
            <a:off x="3844413" y="1219200"/>
            <a:ext cx="0" cy="4739148"/>
          </a:xfrm>
          <a:prstGeom prst="line">
            <a:avLst/>
          </a:prstGeom>
          <a:ln w="762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>
            <a:extLst>
              <a:ext uri="{FF2B5EF4-FFF2-40B4-BE49-F238E27FC236}">
                <a16:creationId xmlns:a16="http://schemas.microsoft.com/office/drawing/2014/main" id="{57B502A2-6E09-4253-9096-220D50D580DB}"/>
              </a:ext>
            </a:extLst>
          </p:cNvPr>
          <p:cNvSpPr/>
          <p:nvPr/>
        </p:nvSpPr>
        <p:spPr>
          <a:xfrm>
            <a:off x="3726426" y="619433"/>
            <a:ext cx="255639" cy="403122"/>
          </a:xfrm>
          <a:prstGeom prst="ellipse">
            <a:avLst/>
          </a:prstGeom>
          <a:solidFill>
            <a:srgbClr val="FF33CC"/>
          </a:solidFill>
          <a:ln w="762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A91FA7F8-8D95-4AE4-B5E0-2BDF466A395A}"/>
              </a:ext>
            </a:extLst>
          </p:cNvPr>
          <p:cNvCxnSpPr>
            <a:cxnSpLocks/>
          </p:cNvCxnSpPr>
          <p:nvPr/>
        </p:nvCxnSpPr>
        <p:spPr>
          <a:xfrm>
            <a:off x="412955" y="363794"/>
            <a:ext cx="3677264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036AECEE-8F7C-4ED9-BC44-5E568D90570B}"/>
              </a:ext>
            </a:extLst>
          </p:cNvPr>
          <p:cNvCxnSpPr>
            <a:cxnSpLocks/>
          </p:cNvCxnSpPr>
          <p:nvPr/>
        </p:nvCxnSpPr>
        <p:spPr>
          <a:xfrm>
            <a:off x="4080386" y="344130"/>
            <a:ext cx="0" cy="117987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571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883639-F452-416E-90E2-4E686D3D0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Запам′ятай!</a:t>
            </a:r>
            <a:r>
              <a:rPr lang="uk-UA" b="1" dirty="0"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uk-UA" sz="11500" b="1" dirty="0">
                <a:solidFill>
                  <a:srgbClr val="FFCC99"/>
                </a:solidFill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11500" b="1" dirty="0">
                <a:solidFill>
                  <a:srgbClr val="FF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11500" b="1" dirty="0">
                <a:solidFill>
                  <a:srgbClr val="FFCC99"/>
                </a:solidFill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оритет, пр</a:t>
            </a:r>
            <a:r>
              <a:rPr lang="uk-UA" sz="11500" b="1" dirty="0">
                <a:solidFill>
                  <a:srgbClr val="FF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11500" b="1" dirty="0">
                <a:solidFill>
                  <a:srgbClr val="FFCC99"/>
                </a:solidFill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лий, пр</a:t>
            </a:r>
            <a:r>
              <a:rPr lang="uk-UA" sz="11500" b="1" dirty="0">
                <a:solidFill>
                  <a:srgbClr val="FF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11500" b="1" dirty="0">
                <a:solidFill>
                  <a:srgbClr val="FFCC99"/>
                </a:solidFill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сний, пр</a:t>
            </a:r>
            <a:r>
              <a:rPr lang="uk-UA" sz="11500" b="1" dirty="0">
                <a:solidFill>
                  <a:srgbClr val="FF0000"/>
                </a:solidFill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</a:t>
            </a:r>
            <a:r>
              <a:rPr lang="uk-UA" sz="11500" b="1" dirty="0">
                <a:solidFill>
                  <a:srgbClr val="FFCC99"/>
                </a:solidFill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</a:t>
            </a:r>
            <a:r>
              <a:rPr lang="uk-UA" sz="6600" b="1" dirty="0">
                <a:solidFill>
                  <a:srgbClr val="FFCC99"/>
                </a:solidFill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3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D29FB9-17C9-4BC7-8B0B-6AC9E544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44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Пре-</a:t>
            </a:r>
            <a:endParaRPr lang="en-US" sz="344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DA156075-BDB2-4633-8C40-CF6851BBBDD9}"/>
              </a:ext>
            </a:extLst>
          </p:cNvPr>
          <p:cNvCxnSpPr/>
          <p:nvPr/>
        </p:nvCxnSpPr>
        <p:spPr>
          <a:xfrm>
            <a:off x="904240" y="965200"/>
            <a:ext cx="8493760" cy="0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A12E78F0-B1C3-4936-9823-F26CD4F1ECDB}"/>
              </a:ext>
            </a:extLst>
          </p:cNvPr>
          <p:cNvCxnSpPr/>
          <p:nvPr/>
        </p:nvCxnSpPr>
        <p:spPr>
          <a:xfrm>
            <a:off x="9362440" y="965200"/>
            <a:ext cx="71120" cy="1869440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99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4816B0-77B6-4B38-ADE8-C0F76A889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549276"/>
            <a:ext cx="11985523" cy="5759450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FFC000"/>
                </a:solidFill>
                <a:latin typeface="Franklin Gothic Demi" panose="020B0703020102020204" pitchFamily="34" charset="0"/>
              </a:rPr>
              <a:t>Пре- = дуже</a:t>
            </a:r>
            <a:br>
              <a:rPr lang="uk-UA" dirty="0">
                <a:solidFill>
                  <a:srgbClr val="FFC000"/>
                </a:solidFill>
                <a:latin typeface="Franklin Gothic Demi" panose="020B0703020102020204" pitchFamily="34" charset="0"/>
              </a:rPr>
            </a:br>
            <a:r>
              <a:rPr lang="uk-UA" sz="7200" dirty="0" err="1">
                <a:solidFill>
                  <a:srgbClr val="FFC000"/>
                </a:solidFill>
                <a:latin typeface="Franklin Gothic Medium Cond" panose="020B0606030402020204" pitchFamily="34" charset="0"/>
              </a:rPr>
              <a:t>пре</a:t>
            </a:r>
            <a:r>
              <a:rPr lang="uk-UA" sz="72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 Cond" panose="020B0606030402020204" pitchFamily="34" charset="0"/>
              </a:rPr>
              <a:t>сильний</a:t>
            </a:r>
            <a:r>
              <a:rPr lang="uk-UA" sz="72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 Cond" panose="020B0606030402020204" pitchFamily="34" charset="0"/>
              </a:rPr>
              <a:t> = дуже сильний</a:t>
            </a:r>
            <a:br>
              <a:rPr lang="uk-UA" sz="72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 Cond" panose="020B0606030402020204" pitchFamily="34" charset="0"/>
              </a:rPr>
            </a:br>
            <a:r>
              <a:rPr lang="uk-UA" sz="7200" dirty="0" err="1">
                <a:solidFill>
                  <a:srgbClr val="FFC000"/>
                </a:solidFill>
                <a:latin typeface="Franklin Gothic Medium Cond" panose="020B0606030402020204" pitchFamily="34" charset="0"/>
              </a:rPr>
              <a:t>пре</a:t>
            </a:r>
            <a:r>
              <a:rPr lang="uk-UA" sz="72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 Cond" panose="020B0606030402020204" pitchFamily="34" charset="0"/>
              </a:rPr>
              <a:t>малий</a:t>
            </a:r>
            <a:r>
              <a:rPr lang="uk-UA" sz="72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 Cond" panose="020B0606030402020204" pitchFamily="34" charset="0"/>
              </a:rPr>
              <a:t> = дуже малий</a:t>
            </a:r>
            <a:br>
              <a:rPr lang="uk-UA" sz="72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 Cond" panose="020B0606030402020204" pitchFamily="34" charset="0"/>
              </a:rPr>
            </a:br>
            <a:r>
              <a:rPr lang="uk-UA" sz="7200" dirty="0">
                <a:solidFill>
                  <a:srgbClr val="FFC000"/>
                </a:solidFill>
                <a:latin typeface="Franklin Gothic Medium Cond" panose="020B0606030402020204" pitchFamily="34" charset="0"/>
              </a:rPr>
              <a:t>пре</a:t>
            </a:r>
            <a:r>
              <a:rPr lang="uk-UA" sz="72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 Cond" panose="020B0606030402020204" pitchFamily="34" charset="0"/>
              </a:rPr>
              <a:t>смачний = дуже смачний</a:t>
            </a:r>
            <a:br>
              <a:rPr lang="uk-UA" sz="72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 Cond" panose="020B0606030402020204" pitchFamily="34" charset="0"/>
              </a:rPr>
            </a:br>
            <a:r>
              <a:rPr lang="uk-UA" sz="7200" dirty="0">
                <a:solidFill>
                  <a:srgbClr val="FFC000"/>
                </a:solidFill>
                <a:latin typeface="Franklin Gothic Medium Cond" panose="020B0606030402020204" pitchFamily="34" charset="0"/>
              </a:rPr>
              <a:t>пре</a:t>
            </a:r>
            <a:r>
              <a:rPr lang="uk-UA" sz="72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 Cond" panose="020B0606030402020204" pitchFamily="34" charset="0"/>
              </a:rPr>
              <a:t>гарний = дуже гарний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Franklin Gothic Medium Cond" panose="020B060603040202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490256F9-ACA6-4C78-B0E8-56C53D88B927}"/>
              </a:ext>
            </a:extLst>
          </p:cNvPr>
          <p:cNvCxnSpPr/>
          <p:nvPr/>
        </p:nvCxnSpPr>
        <p:spPr>
          <a:xfrm>
            <a:off x="3205317" y="717754"/>
            <a:ext cx="175997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8F261206-B4F2-4846-B4C6-41BEA5E1F57D}"/>
              </a:ext>
            </a:extLst>
          </p:cNvPr>
          <p:cNvCxnSpPr/>
          <p:nvPr/>
        </p:nvCxnSpPr>
        <p:spPr>
          <a:xfrm>
            <a:off x="4965291" y="717754"/>
            <a:ext cx="0" cy="4424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38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DE06EC-E488-4920-9E28-39059E28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974" y="549276"/>
            <a:ext cx="11857703" cy="5759450"/>
          </a:xfrm>
        </p:spPr>
        <p:txBody>
          <a:bodyPr>
            <a:noAutofit/>
          </a:bodyPr>
          <a:lstStyle/>
          <a:p>
            <a:pPr algn="ctr"/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Що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писати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 ПРЕ-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чи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 ПРИ-? </a:t>
            </a:r>
            <a:b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</a:b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Не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турбуйся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,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друже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. </a:t>
            </a:r>
            <a:b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</a:b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Префікс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 ПРЕ- пиши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завжди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замість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 слова ”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дуже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  <a:t> “. </a:t>
            </a:r>
            <a:b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Franklin Gothic Medium Cond" panose="020B0606030402020204" pitchFamily="34" charset="0"/>
              </a:rPr>
            </a:b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Хто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премилий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 –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дуже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милий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,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престарий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 –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дуже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старий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.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Хто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премудрий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 –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дуже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мудрий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,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премалий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 –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дуже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 </a:t>
            </a:r>
            <a:r>
              <a:rPr lang="ru-RU" sz="6000" b="0" i="0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малий</a:t>
            </a:r>
            <a:r>
              <a:rPr lang="ru-RU" sz="6000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hnschrift SemiLight Condensed" panose="020B0502040204020203" pitchFamily="34" charset="0"/>
              </a:rPr>
              <a:t>.</a:t>
            </a:r>
            <a:endParaRPr lang="en-US" sz="6000" dirty="0">
              <a:solidFill>
                <a:schemeClr val="accent1">
                  <a:lumMod val="60000"/>
                  <a:lumOff val="40000"/>
                </a:schemeClr>
              </a:solidFill>
              <a:latin typeface="Bahnschrift Semi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70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1950A-12A5-4E3E-872C-185B17672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23" y="549276"/>
            <a:ext cx="12093677" cy="575945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uk-UA" sz="6000" b="0" dirty="0">
                <a:solidFill>
                  <a:srgbClr val="33CC33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Слова старослов′янського походження:</a:t>
            </a:r>
            <a:r>
              <a:rPr lang="uk-UA" sz="6000" b="0" dirty="0">
                <a:solidFill>
                  <a:srgbClr val="FF33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4800" b="0" dirty="0">
                <a:solidFill>
                  <a:srgbClr val="FF33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</a:t>
            </a:r>
            <a:r>
              <a:rPr lang="uk-UA" sz="6000" b="0" dirty="0">
                <a:solidFill>
                  <a:srgbClr val="FFCC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60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6000" b="0" dirty="0">
                <a:solidFill>
                  <a:srgbClr val="FFCC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освященний</a:t>
            </a:r>
            <a:r>
              <a:rPr lang="uk-UA" sz="60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uk-UA" sz="60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60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</a:t>
            </a:r>
            <a:r>
              <a:rPr lang="uk-UA" sz="6000" b="0" dirty="0">
                <a:solidFill>
                  <a:srgbClr val="FFCC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60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6000" b="0" dirty="0">
                <a:solidFill>
                  <a:srgbClr val="FFCC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подобний</a:t>
            </a:r>
            <a:r>
              <a:rPr lang="uk-UA" sz="60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uk-UA" sz="60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60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</a:t>
            </a:r>
            <a:r>
              <a:rPr lang="uk-UA" sz="6000" b="0" dirty="0">
                <a:solidFill>
                  <a:srgbClr val="FFCC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60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6000" b="0" dirty="0">
                <a:solidFill>
                  <a:srgbClr val="FFCC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велебний</a:t>
            </a:r>
            <a:r>
              <a:rPr lang="uk-UA" sz="60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uk-UA" sz="60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60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</a:t>
            </a:r>
            <a:r>
              <a:rPr lang="uk-UA" sz="6000" b="0" dirty="0">
                <a:solidFill>
                  <a:srgbClr val="FFCC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60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6000" b="0" dirty="0">
                <a:solidFill>
                  <a:srgbClr val="FFCC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світер</a:t>
            </a:r>
            <a:r>
              <a:rPr lang="uk-UA" sz="60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6000" b="0" dirty="0">
                <a:solidFill>
                  <a:srgbClr val="FFCC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700" b="0" i="0" dirty="0">
                <a:solidFill>
                  <a:schemeClr val="tx1">
                    <a:lumMod val="85000"/>
                  </a:schemeClr>
                </a:solidFill>
                <a:effectLst/>
                <a:latin typeface="Arial Narrow" panose="020B0606020202030204" pitchFamily="34" charset="0"/>
              </a:rPr>
              <a:t>голова </a:t>
            </a:r>
            <a:r>
              <a:rPr lang="ru-RU" sz="2700" b="0" i="0" dirty="0" err="1">
                <a:solidFill>
                  <a:schemeClr val="tx1">
                    <a:lumMod val="85000"/>
                  </a:schemeClr>
                </a:solidFill>
                <a:effectLst/>
                <a:latin typeface="Arial Narrow" panose="020B0606020202030204" pitchFamily="34" charset="0"/>
              </a:rPr>
              <a:t>релігійної</a:t>
            </a:r>
            <a:r>
              <a:rPr lang="ru-RU" sz="2700" b="0" i="0" dirty="0">
                <a:solidFill>
                  <a:schemeClr val="tx1">
                    <a:lumMod val="85000"/>
                  </a:schemeClr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ru-RU" sz="2700" b="0" i="0" dirty="0" err="1">
                <a:solidFill>
                  <a:schemeClr val="tx1">
                    <a:lumMod val="85000"/>
                  </a:schemeClr>
                </a:solidFill>
                <a:effectLst/>
                <a:latin typeface="Arial Narrow" panose="020B0606020202030204" pitchFamily="34" charset="0"/>
              </a:rPr>
              <a:t>громади</a:t>
            </a:r>
            <a:r>
              <a:rPr lang="ru-RU" sz="2700" b="0" i="0" dirty="0">
                <a:solidFill>
                  <a:schemeClr val="tx1">
                    <a:lumMod val="85000"/>
                  </a:schemeClr>
                </a:solidFill>
                <a:effectLst/>
                <a:latin typeface="Arial Narrow" panose="020B0606020202030204" pitchFamily="34" charset="0"/>
              </a:rPr>
              <a:t> </a:t>
            </a:r>
            <a:r>
              <a:rPr lang="ru-RU" sz="2700" b="0" i="0" u="none" strike="noStrike" dirty="0" err="1">
                <a:solidFill>
                  <a:schemeClr val="tx1">
                    <a:lumMod val="85000"/>
                  </a:schemeClr>
                </a:solidFill>
                <a:effectLst/>
                <a:latin typeface="Arial Narrow" panose="020B0606020202030204" pitchFamily="34" charset="0"/>
                <a:hlinkClick r:id="rId2" tooltip="Християнство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християн</a:t>
            </a:r>
            <a:r>
              <a:rPr lang="uk-UA" sz="6000" b="0" dirty="0">
                <a:solidFill>
                  <a:srgbClr val="FFCC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uk-UA" sz="60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uk-UA" sz="60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60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</a:t>
            </a:r>
            <a:r>
              <a:rPr lang="uk-UA" sz="6000" b="0" dirty="0">
                <a:solidFill>
                  <a:srgbClr val="FFCC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60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6000" b="0" dirty="0">
                <a:solidFill>
                  <a:srgbClr val="FFCC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стол</a:t>
            </a:r>
            <a:r>
              <a:rPr lang="en-US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1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2E1624-4A55-49E6-8738-10AD00B5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13800" b="0" dirty="0">
                <a:solidFill>
                  <a:srgbClr val="92D05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словах </a:t>
            </a:r>
            <a:r>
              <a:rPr lang="uk-UA" sz="13800" b="0" dirty="0">
                <a:solidFill>
                  <a:srgbClr val="FFCC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138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13800" b="0" dirty="0">
                <a:solidFill>
                  <a:srgbClr val="FFCC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зирливий</a:t>
            </a:r>
            <a:r>
              <a:rPr lang="uk-UA" sz="138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13800" b="0" dirty="0">
                <a:solidFill>
                  <a:srgbClr val="FFCC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138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13800" b="0" dirty="0">
                <a:solidFill>
                  <a:srgbClr val="FFCC99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зирство</a:t>
            </a:r>
            <a:endParaRPr lang="en-US" sz="177700" dirty="0"/>
          </a:p>
        </p:txBody>
      </p:sp>
    </p:spTree>
    <p:extLst>
      <p:ext uri="{BB962C8B-B14F-4D97-AF65-F5344CB8AC3E}">
        <p14:creationId xmlns:p14="http://schemas.microsoft.com/office/powerpoint/2010/main" val="2036982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E071DA-E933-4F5C-875E-3CDC71EE7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226142"/>
            <a:ext cx="11090275" cy="6082584"/>
          </a:xfrm>
        </p:spPr>
        <p:txBody>
          <a:bodyPr>
            <a:normAutofit fontScale="90000"/>
          </a:bodyPr>
          <a:lstStyle/>
          <a:p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</a:t>
            </a:r>
            <a:r>
              <a:rPr lang="uk-UA" sz="4900" b="0" u="heavy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Запам′ятай!!!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b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амбула,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валювати,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вентивний,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дикат,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зент,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зентувати,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зентація,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зидент,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зидія,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зумпція,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йскурант,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людія,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м′єр,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мія,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парат,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параторська,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рія,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рогатива,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с-аташе,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синг, </a:t>
            </a:r>
            <a:r>
              <a:rPr lang="uk-UA" sz="4900" b="0" dirty="0" err="1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sz="4900" b="0" dirty="0" err="1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 err="1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сингувати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с-пап′є,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с-реліз,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стиж,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тендент,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тензія,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фектура,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фікс, пр</a:t>
            </a:r>
            <a:r>
              <a:rPr lang="uk-UA" sz="4900" b="0" dirty="0">
                <a:solidFill>
                  <a:srgbClr val="FF0000"/>
                </a:solidFill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</a:t>
            </a:r>
            <a:r>
              <a:rPr lang="uk-UA" sz="4900" b="0" dirty="0">
                <a:effectLst/>
                <a:latin typeface="Franklin Gothic Medium" panose="020B06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цедент.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74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C2890E-6F2A-440B-A374-18ECBF3DD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5800" b="1" dirty="0">
                <a:solidFill>
                  <a:srgbClr val="99FF33"/>
                </a:solidFill>
                <a:latin typeface="Century Gothic" panose="020B0502020202020204" pitchFamily="34" charset="0"/>
              </a:rPr>
              <a:t>При-</a:t>
            </a:r>
            <a:r>
              <a:rPr lang="uk-UA" sz="31000" b="1" dirty="0">
                <a:solidFill>
                  <a:srgbClr val="99FF33"/>
                </a:solidFill>
                <a:latin typeface="Century Gothic" panose="020B0502020202020204" pitchFamily="34" charset="0"/>
              </a:rPr>
              <a:t/>
            </a:r>
            <a:br>
              <a:rPr lang="uk-UA" sz="31000" b="1" dirty="0">
                <a:solidFill>
                  <a:srgbClr val="99FF33"/>
                </a:solidFill>
                <a:latin typeface="Century Gothic" panose="020B0502020202020204" pitchFamily="34" charset="0"/>
              </a:rPr>
            </a:br>
            <a:r>
              <a:rPr lang="uk-UA" sz="115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значення:</a:t>
            </a:r>
            <a:endParaRPr lang="en-US" sz="31000" b="1" dirty="0">
              <a:solidFill>
                <a:srgbClr val="92D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452D6F8E-F702-43A5-B6ED-6F76397F25D9}"/>
              </a:ext>
            </a:extLst>
          </p:cNvPr>
          <p:cNvCxnSpPr>
            <a:cxnSpLocks/>
          </p:cNvCxnSpPr>
          <p:nvPr/>
        </p:nvCxnSpPr>
        <p:spPr>
          <a:xfrm>
            <a:off x="2428568" y="782320"/>
            <a:ext cx="6542712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272A5D89-F082-4BC2-99BF-F0128DA60A28}"/>
              </a:ext>
            </a:extLst>
          </p:cNvPr>
          <p:cNvCxnSpPr/>
          <p:nvPr/>
        </p:nvCxnSpPr>
        <p:spPr>
          <a:xfrm>
            <a:off x="8971280" y="772160"/>
            <a:ext cx="0" cy="153416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77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F4F3CA-2353-4EC9-A6A3-C010D1CD3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3">
                    <a:lumMod val="60000"/>
                    <a:lumOff val="40000"/>
                  </a:schemeClr>
                </a:solidFill>
                <a:latin typeface="Franklin Gothic Medium Cond" panose="020B0606030402020204" pitchFamily="34" charset="0"/>
              </a:rPr>
              <a:t>1.</a:t>
            </a:r>
            <a:r>
              <a:rPr lang="uk-UA" dirty="0">
                <a:latin typeface="Franklin Gothic Medium Cond" panose="020B0606030402020204" pitchFamily="34" charset="0"/>
              </a:rPr>
              <a:t> </a:t>
            </a:r>
            <a:r>
              <a:rPr lang="uk-UA" dirty="0">
                <a:solidFill>
                  <a:schemeClr val="accent3">
                    <a:lumMod val="60000"/>
                    <a:lumOff val="40000"/>
                  </a:schemeClr>
                </a:solidFill>
                <a:latin typeface="Franklin Gothic Medium Cond" panose="020B0606030402020204" pitchFamily="34" charset="0"/>
              </a:rPr>
              <a:t>наближення:</a:t>
            </a:r>
            <a:br>
              <a:rPr lang="uk-UA" dirty="0">
                <a:solidFill>
                  <a:schemeClr val="accent3">
                    <a:lumMod val="60000"/>
                    <a:lumOff val="40000"/>
                  </a:schemeClr>
                </a:solidFill>
                <a:latin typeface="Franklin Gothic Medium Cond" panose="020B0606030402020204" pitchFamily="34" charset="0"/>
              </a:rPr>
            </a:br>
            <a:r>
              <a:rPr lang="uk-UA" dirty="0">
                <a:solidFill>
                  <a:schemeClr val="accent3">
                    <a:lumMod val="60000"/>
                    <a:lumOff val="40000"/>
                  </a:schemeClr>
                </a:solidFill>
                <a:latin typeface="Franklin Gothic Medium Cond" panose="020B0606030402020204" pitchFamily="34" charset="0"/>
              </a:rPr>
              <a:t>          </a:t>
            </a:r>
            <a:r>
              <a:rPr lang="uk-UA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</a:t>
            </a:r>
            <a:r>
              <a:rPr lang="uk-UA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блукати </a:t>
            </a:r>
            <a:br>
              <a:rPr lang="uk-UA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пр</a:t>
            </a:r>
            <a:r>
              <a:rPr lang="uk-UA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повзти</a:t>
            </a:r>
            <a:br>
              <a:rPr lang="uk-UA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пр</a:t>
            </a:r>
            <a:r>
              <a:rPr lang="uk-UA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летіти</a:t>
            </a:r>
            <a:br>
              <a:rPr lang="uk-UA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пр</a:t>
            </a:r>
            <a:r>
              <a:rPr lang="uk-UA" b="0" dirty="0">
                <a:solidFill>
                  <a:srgbClr val="FF0000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uk-UA" b="0" dirty="0">
                <a:solidFill>
                  <a:srgbClr val="FFCC99"/>
                </a:solidFill>
                <a:effectLst/>
                <a:latin typeface="Franklin Gothic Medium Cond" panose="020B06060304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бути</a:t>
            </a:r>
            <a:endParaRPr lang="en-US" dirty="0">
              <a:solidFill>
                <a:srgbClr val="FFCC99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518816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Glow">
      <a:dk1>
        <a:sysClr val="windowText" lastClr="000000"/>
      </a:dk1>
      <a:lt1>
        <a:sysClr val="window" lastClr="FFFFFF"/>
      </a:lt1>
      <a:dk2>
        <a:srgbClr val="00000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404040"/>
      </a:accent6>
      <a:hlink>
        <a:srgbClr val="3E8FF1"/>
      </a:hlink>
      <a:folHlink>
        <a:srgbClr val="939393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84</TotalTime>
  <Words>75</Words>
  <Application>Microsoft Office PowerPoint</Application>
  <PresentationFormat>Широкоэкранный</PresentationFormat>
  <Paragraphs>17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9" baseType="lpstr">
      <vt:lpstr>Arial</vt:lpstr>
      <vt:lpstr>Arial Narrow</vt:lpstr>
      <vt:lpstr>Avenir Next LT Pro</vt:lpstr>
      <vt:lpstr>Bahnschrift SemiLight Condensed</vt:lpstr>
      <vt:lpstr>Bell MT</vt:lpstr>
      <vt:lpstr>Century Gothic</vt:lpstr>
      <vt:lpstr>Franklin Gothic Demi</vt:lpstr>
      <vt:lpstr>Franklin Gothic Medium</vt:lpstr>
      <vt:lpstr>Franklin Gothic Medium Cond</vt:lpstr>
      <vt:lpstr>Monotype Corsiva</vt:lpstr>
      <vt:lpstr>Times New Roman</vt:lpstr>
      <vt:lpstr>GlowVTI</vt:lpstr>
      <vt:lpstr>Двадцяте жовтня Класна робота Правопис  префіксів  пре-, при-, прі-</vt:lpstr>
      <vt:lpstr>Пре-</vt:lpstr>
      <vt:lpstr>Пре- = дуже пресильний = дуже сильний премалий = дуже малий пресмачний = дуже смачний прегарний = дуже гарний</vt:lpstr>
      <vt:lpstr>Що писати ПРЕ- чи ПРИ-?  Не турбуйся, друже.  Префікс ПРЕ- пиши завжди замість слова ” дуже “.  Хто премилий – дуже милий, престарий – дуже старий. Хто премудрий – дуже мудрий, премалий – дуже малий.</vt:lpstr>
      <vt:lpstr>Слова старослов′янського походження:                         преосвященний                    преподобний                    превелебний                   пресвітер (голова релігійної громади християн)                    престол </vt:lpstr>
      <vt:lpstr>У словах презирливий презирство</vt:lpstr>
      <vt:lpstr>                            Запам′ятай!!!   Преамбула, превалювати, превентивний, предикат, презент, презентувати, презентація, президент, президія, презумпція, прейскурант, прелюдія, прем′єр, премія, препарат, препараторська, прерія, прерогатива, преса, прес-аташе, пресинг, пресингувати, прес-пап′є, прес-реліз, престиж, претендент, претензія, префектура, префікс, прецедент. </vt:lpstr>
      <vt:lpstr>При- значення:</vt:lpstr>
      <vt:lpstr>1. наближення:           приблукати            приповзти           прилетіти           прибути</vt:lpstr>
      <vt:lpstr>2. приєднання:              приєднати             пришити              прибити             прибудувати</vt:lpstr>
      <vt:lpstr>3. неповнота дії та ознаки: причинити приморозити присісти пристаркуватий  притихлий</vt:lpstr>
      <vt:lpstr>4. результат дії:  приборкати  причарувати привабити</vt:lpstr>
      <vt:lpstr>5. близьке розташування до чогось:           прибережний            приморський         прикордонний          при́гірок           при́ярок</vt:lpstr>
      <vt:lpstr>Запам′ятай!   Привілей, примітив, призер, призма, примат, принцип </vt:lpstr>
      <vt:lpstr>Префікс ПРИ- пиши тоді, коли мусиш щось зробити:  Принести мамі води чи гачок прибити.  ПРИ- тоді іще напишемо, коли вкаже він наближення: прибережний, приморський, прикордонний, приміський</vt:lpstr>
      <vt:lpstr>            рва                звище                звисько</vt:lpstr>
      <vt:lpstr>Запам′ятай!  Пріоритет, прілий, прісний, пріор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 префіксів пре-, при-, прі</dc:title>
  <dc:creator>Дарина Шаталіна</dc:creator>
  <cp:lastModifiedBy>HP</cp:lastModifiedBy>
  <cp:revision>26</cp:revision>
  <dcterms:created xsi:type="dcterms:W3CDTF">2021-11-01T19:18:13Z</dcterms:created>
  <dcterms:modified xsi:type="dcterms:W3CDTF">2022-10-19T11:29:19Z</dcterms:modified>
</cp:coreProperties>
</file>