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8F90A0-DB69-4AB1-B1D5-1E4C41795A3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88CC0-C313-4F4B-8262-1332E5B5586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A45D7-E8F7-4A38-920F-2145C0696EE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3B22A-13F0-4685-AA5E-BB2D37E209B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A2FA0-A71F-4D6A-8859-FBD71C015E3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B1DB2-C8D6-4CD0-84B2-604BB8260E9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BDF45-0709-4F04-9F3E-DC3B2BA50BF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D06C-FAF3-4076-A37E-037E8AC9C55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CA6DB-3403-44D5-9CF9-D677C2F8A26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040C-6A0C-466D-90A9-425C59AA78D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9AA43-C30D-48E0-BABE-7746BAB027B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B1286477-CC0B-47A5-9027-7BA780090C2A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8213" y="3033713"/>
            <a:ext cx="6262687" cy="1470025"/>
          </a:xfrm>
        </p:spPr>
        <p:txBody>
          <a:bodyPr/>
          <a:lstStyle/>
          <a:p>
            <a:pPr algn="ctr"/>
            <a:r>
              <a:rPr lang="ru-RU" sz="4800" dirty="0" err="1">
                <a:solidFill>
                  <a:srgbClr val="C00000"/>
                </a:solidFill>
                <a:latin typeface="Cambria" pitchFamily="18" charset="0"/>
              </a:rPr>
              <a:t>Дев’яте</a:t>
            </a:r>
            <a:r>
              <a:rPr lang="ru-RU" sz="48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4800" dirty="0" err="1">
                <a:solidFill>
                  <a:srgbClr val="C00000"/>
                </a:solidFill>
                <a:latin typeface="Cambria" pitchFamily="18" charset="0"/>
              </a:rPr>
              <a:t>жовтня</a:t>
            </a:r>
            <a:br>
              <a:rPr lang="ru-RU" sz="48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800" dirty="0" err="1">
                <a:solidFill>
                  <a:srgbClr val="C00000"/>
                </a:solidFill>
                <a:latin typeface="Cambria" pitchFamily="18" charset="0"/>
              </a:rPr>
              <a:t>Класна</a:t>
            </a:r>
            <a:r>
              <a:rPr lang="ru-RU" sz="4800" dirty="0">
                <a:solidFill>
                  <a:srgbClr val="C00000"/>
                </a:solidFill>
                <a:latin typeface="Cambria" pitchFamily="18" charset="0"/>
              </a:rPr>
              <a:t> робота</a:t>
            </a:r>
            <a:br>
              <a:rPr lang="ru-RU" sz="48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800" dirty="0">
                <a:solidFill>
                  <a:srgbClr val="C00000"/>
                </a:solidFill>
                <a:latin typeface="Cambria" pitchFamily="18" charset="0"/>
              </a:rPr>
              <a:t>Простор</a:t>
            </a:r>
            <a:r>
              <a:rPr lang="uk-UA" sz="4800" dirty="0" err="1">
                <a:solidFill>
                  <a:srgbClr val="C00000"/>
                </a:solidFill>
                <a:latin typeface="Cambria" pitchFamily="18" charset="0"/>
              </a:rPr>
              <a:t>ічні</a:t>
            </a:r>
            <a:r>
              <a:rPr lang="uk-UA" sz="4800" dirty="0">
                <a:solidFill>
                  <a:srgbClr val="C00000"/>
                </a:solidFill>
                <a:latin typeface="Cambria" pitchFamily="18" charset="0"/>
              </a:rPr>
              <a:t> слова</a:t>
            </a:r>
            <a:endParaRPr lang="ru-RU" sz="48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786346"/>
          </a:xfrm>
        </p:spPr>
        <p:txBody>
          <a:bodyPr/>
          <a:lstStyle/>
          <a:p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людський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 </a:t>
            </a:r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Одного разу, як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розповідають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історики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філософ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античної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Греції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Ксанф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запросив гостей. Перед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цим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дав наказ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своєму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рабові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Езопу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подати на вечерю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найкращу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страву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Езоп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купив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приготував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них страви.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Ксанф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поцікавився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чому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Езоп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подає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почув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мудру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наказав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купити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найкраще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бути на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світі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ніж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За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допомогою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язика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будують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будинки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розвивають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культуру. За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допомогою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вивчаємо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науки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отримуємо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знання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допомогою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язика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люди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можуть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спілкуватися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одним,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вирішувати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різні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просити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вітати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миритись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отримувати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виконувати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прохання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свою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освідчуватися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коханні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Ось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чому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й треба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думати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нема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нічого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кращого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Іншого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разу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Ксанф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дав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розпорядження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Езоп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приніс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обіду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найгірше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Езоп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знову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пішов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купувати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Господар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здивувався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Тоді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Езоп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став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пояснювати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наказав принести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найгірше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є на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світі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гірше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За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допомогою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язика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люди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засмучують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розчаровують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одного,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лицемірять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брешуть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обдурюють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хитрують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сваряться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запродати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образити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бути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що-небудь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гірше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язик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1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Це цікаво!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Рисунок 5" descr="загруженное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2143140" cy="157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агруженное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5000636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378456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5072074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05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50" y="5357826"/>
            <a:ext cx="1785950" cy="119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Мета уроку: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0322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/>
              <a:t>поглибити знання про групи слів за сферою вживання;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виробити навички знаходити слова певних груп у текстах;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навчити правильно і доречно використовувати у мовленні стилістично забарвлені слова; 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розвивати культуру мовлення</a:t>
            </a:r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6296025" cy="1000132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Мозковий штурм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728" y="2285992"/>
            <a:ext cx="5929354" cy="3286148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uk-UA" b="1" dirty="0">
                <a:solidFill>
                  <a:srgbClr val="C00000"/>
                </a:solidFill>
              </a:rPr>
              <a:t>Що є предметом вивчення лексикології?</a:t>
            </a:r>
          </a:p>
          <a:p>
            <a:pPr algn="ctr">
              <a:buFontTx/>
              <a:buChar char="-"/>
            </a:pPr>
            <a:r>
              <a:rPr lang="uk-UA" b="1" dirty="0">
                <a:solidFill>
                  <a:srgbClr val="C00000"/>
                </a:solidFill>
              </a:rPr>
              <a:t>Що називають лексичним значенням слова? Наведіть приклади.</a:t>
            </a:r>
          </a:p>
          <a:p>
            <a:pPr algn="ctr">
              <a:buFontTx/>
              <a:buChar char="-"/>
            </a:pPr>
            <a:r>
              <a:rPr lang="uk-UA" b="1" dirty="0">
                <a:solidFill>
                  <a:srgbClr val="C00000"/>
                </a:solidFill>
              </a:rPr>
              <a:t>Пригадайте,які ви знаєте групи слів за сферою вживання.</a:t>
            </a:r>
          </a:p>
          <a:p>
            <a:pPr algn="ctr">
              <a:buFontTx/>
              <a:buChar char="-"/>
            </a:pPr>
            <a:r>
              <a:rPr lang="uk-UA" b="1" dirty="0">
                <a:solidFill>
                  <a:srgbClr val="C00000"/>
                </a:solidFill>
              </a:rPr>
              <a:t>Яка лексика обмежена у вживанні? </a:t>
            </a:r>
          </a:p>
          <a:p>
            <a:pPr algn="ctr">
              <a:buFontTx/>
              <a:buChar char="-"/>
            </a:pPr>
            <a:r>
              <a:rPr lang="uk-UA" b="1" dirty="0">
                <a:solidFill>
                  <a:srgbClr val="C00000"/>
                </a:solidFill>
              </a:rPr>
              <a:t>Чому?</a:t>
            </a:r>
          </a:p>
          <a:p>
            <a:pPr algn="ctr">
              <a:buFontTx/>
              <a:buChar char="-"/>
            </a:pP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Проблемне питання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032250"/>
          </a:xfrm>
        </p:spPr>
        <p:txBody>
          <a:bodyPr/>
          <a:lstStyle/>
          <a:p>
            <a:pPr algn="ctr">
              <a:buNone/>
            </a:pPr>
            <a:r>
              <a:rPr lang="uk-UA" sz="4800" b="1" dirty="0">
                <a:latin typeface="Cambria" pitchFamily="18" charset="0"/>
              </a:rPr>
              <a:t>Чи сумісні поняття </a:t>
            </a:r>
          </a:p>
          <a:p>
            <a:pPr algn="ctr">
              <a:buNone/>
            </a:pPr>
            <a:r>
              <a:rPr lang="uk-UA" sz="4800" b="1" dirty="0" err="1">
                <a:latin typeface="Cambria" pitchFamily="18" charset="0"/>
              </a:rPr>
              <a:t>“культура</a:t>
            </a:r>
            <a:r>
              <a:rPr lang="uk-UA" sz="4800" b="1" dirty="0">
                <a:latin typeface="Cambria" pitchFamily="18" charset="0"/>
              </a:rPr>
              <a:t> мовлення “ і</a:t>
            </a:r>
          </a:p>
          <a:p>
            <a:pPr algn="ctr">
              <a:buNone/>
            </a:pPr>
            <a:r>
              <a:rPr lang="uk-UA" sz="4800" b="1" dirty="0">
                <a:latin typeface="Cambria" pitchFamily="18" charset="0"/>
              </a:rPr>
              <a:t> </a:t>
            </a:r>
            <a:r>
              <a:rPr lang="uk-UA" sz="4800" b="1" dirty="0" err="1">
                <a:latin typeface="Cambria" pitchFamily="18" charset="0"/>
              </a:rPr>
              <a:t>“просторічні</a:t>
            </a:r>
            <a:r>
              <a:rPr lang="uk-UA" sz="4800" b="1" dirty="0">
                <a:latin typeface="Cambria" pitchFamily="18" charset="0"/>
              </a:rPr>
              <a:t> </a:t>
            </a:r>
            <a:r>
              <a:rPr lang="uk-UA" sz="4800" b="1" dirty="0" err="1">
                <a:latin typeface="Cambria" pitchFamily="18" charset="0"/>
              </a:rPr>
              <a:t>слова”</a:t>
            </a:r>
            <a:r>
              <a:rPr lang="uk-UA" sz="4800" b="1" dirty="0">
                <a:latin typeface="Cambria" pitchFamily="18" charset="0"/>
              </a:rPr>
              <a:t>?</a:t>
            </a:r>
          </a:p>
        </p:txBody>
      </p:sp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22" y="4413534"/>
            <a:ext cx="3029300" cy="201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Сидить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дід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Свирид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на колодках.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Сидить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стружить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верболозину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— Як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діла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дідусю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?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Драстуйте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!</a:t>
            </a:r>
          </a:p>
          <a:p>
            <a:pPr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—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Драстуйте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!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Діла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?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Діла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—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нічого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!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Діла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як казали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оті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песиголовці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— гут!</a:t>
            </a:r>
          </a:p>
          <a:p>
            <a:pPr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— І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по-німецькому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дідусю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навчились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?</a:t>
            </a:r>
          </a:p>
          <a:p>
            <a:pPr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—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Атож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. У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соприкосновенії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з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ворогом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був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— от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і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навчився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— І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довго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дідусю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соприкасалися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?</a:t>
            </a:r>
          </a:p>
          <a:p>
            <a:pPr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— Та не так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щоб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дуже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й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довго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а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проте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й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од мене «у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соприкосновеніє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з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землею»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пішли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. Загребли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трьох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отам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на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вигоні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... І могилу вони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були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насипали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й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хреста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поставили; так як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наші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оце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повернулись, я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й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хреста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порубав,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і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могилу по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вітру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розвіяв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...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Щоб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і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сліду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од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погані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не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було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Розказати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кажете? Ну,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слухайте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…</a:t>
            </a:r>
          </a:p>
          <a:p>
            <a:pPr>
              <a:buNone/>
            </a:pPr>
            <a:r>
              <a:rPr lang="uk-UA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                                                                                     О. </a:t>
            </a:r>
            <a:r>
              <a:rPr lang="uk-UA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Вишня”</a:t>
            </a:r>
            <a:r>
              <a:rPr lang="uk-UA" sz="1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uk-UA" sz="1800" b="1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Зенітка”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Робота з текстом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5786478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1925"/>
            <a:ext cx="7972452" cy="12380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2857488" y="1857364"/>
            <a:ext cx="2786082" cy="2714644"/>
          </a:xfrm>
          <a:prstGeom prst="quadArrowCallou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ПРОСТО-</a:t>
            </a:r>
          </a:p>
          <a:p>
            <a:pPr algn="ctr"/>
            <a:r>
              <a:rPr lang="uk-UA" sz="16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РІЧНІ </a:t>
            </a:r>
          </a:p>
          <a:p>
            <a:pPr algn="ctr"/>
            <a:r>
              <a:rPr lang="uk-UA" sz="16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СЛОВА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4929198"/>
            <a:ext cx="2143140" cy="107157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Росіянізми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r>
              <a:rPr lang="uk-UA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слідуючий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столова, </a:t>
            </a:r>
            <a:r>
              <a:rPr lang="uk-UA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канєшно</a:t>
            </a:r>
            <a:endParaRPr lang="ru-RU" dirty="0">
              <a:solidFill>
                <a:schemeClr val="tx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2500306"/>
            <a:ext cx="2286016" cy="135732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Вульгаризми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r>
              <a:rPr lang="uk-UA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бабки-гроші,</a:t>
            </a:r>
          </a:p>
          <a:p>
            <a:pPr algn="ctr"/>
            <a:r>
              <a:rPr lang="uk-UA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попертися-піти</a:t>
            </a:r>
            <a:endParaRPr lang="ru-RU" dirty="0">
              <a:solidFill>
                <a:schemeClr val="tx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2643182"/>
            <a:ext cx="2214578" cy="128588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Сленг:</a:t>
            </a:r>
          </a:p>
          <a:p>
            <a:pPr algn="ctr"/>
            <a:r>
              <a:rPr lang="uk-UA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чьотко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фота, </a:t>
            </a:r>
            <a:r>
              <a:rPr lang="uk-UA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фенька</a:t>
            </a:r>
            <a:endParaRPr lang="ru-RU" dirty="0">
              <a:solidFill>
                <a:schemeClr val="tx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1802" y="357166"/>
            <a:ext cx="2286016" cy="121444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Перекручені слова:</a:t>
            </a:r>
          </a:p>
          <a:p>
            <a:pPr algn="ctr"/>
            <a:r>
              <a:rPr lang="uk-UA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Хвельдшер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uk-UA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транвай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uk-UA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калідор</a:t>
            </a:r>
            <a:endParaRPr lang="ru-RU" dirty="0">
              <a:solidFill>
                <a:schemeClr val="tx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643470"/>
          </a:xfrm>
        </p:spPr>
        <p:txBody>
          <a:bodyPr/>
          <a:lstStyle/>
          <a:p>
            <a:r>
              <a:rPr lang="ru-RU" sz="1600" b="1" dirty="0" err="1">
                <a:solidFill>
                  <a:srgbClr val="C00000"/>
                </a:solidFill>
                <a:latin typeface="Cambria" pitchFamily="18" charset="0"/>
              </a:rPr>
              <a:t>Знайдіть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у </a:t>
            </a:r>
            <a:r>
              <a:rPr lang="ru-RU" sz="1600" b="1" dirty="0" err="1">
                <a:solidFill>
                  <a:srgbClr val="C00000"/>
                </a:solidFill>
                <a:latin typeface="Cambria" pitchFamily="18" charset="0"/>
              </a:rPr>
              <a:t>наведених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mbria" pitchFamily="18" charset="0"/>
              </a:rPr>
              <a:t>реченнях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mbria" pitchFamily="18" charset="0"/>
              </a:rPr>
              <a:t>вульгаризми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. </a:t>
            </a:r>
            <a:r>
              <a:rPr lang="ru-RU" sz="1600" b="1" dirty="0" err="1">
                <a:solidFill>
                  <a:srgbClr val="C00000"/>
                </a:solidFill>
                <a:latin typeface="Cambria" pitchFamily="18" charset="0"/>
              </a:rPr>
              <a:t>Поясніть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mbria" pitchFamily="18" charset="0"/>
              </a:rPr>
              <a:t>їх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mbria" pitchFamily="18" charset="0"/>
              </a:rPr>
              <a:t>навантаження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в </a:t>
            </a:r>
            <a:r>
              <a:rPr lang="ru-RU" sz="1600" b="1" dirty="0" err="1">
                <a:solidFill>
                  <a:srgbClr val="C00000"/>
                </a:solidFill>
                <a:latin typeface="Cambria" pitchFamily="18" charset="0"/>
              </a:rPr>
              <a:t>авторському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mbria" pitchFamily="18" charset="0"/>
              </a:rPr>
              <a:t>тексті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  <a:p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тобі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сучий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сину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тії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уразки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їздив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поміж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миром без всякой опаски (М. Костомаров). 2.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чуєш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мурмило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будь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уїдливий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впертий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 оса… 3.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Бач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шкапо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бісова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чого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наробила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4. –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Чого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паскудо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боки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пхаєш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– на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Конопляночку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степу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Будяк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гукав. 5. Аж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потіють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товпляться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ближче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стати коло самих: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вдарять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дулю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дати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благоволять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маленьку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півдулі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аби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самую пику (Т. Шевченко). 6.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вилупив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баньки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лоба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</a:t>
            </a: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затрусилось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(Т. Шевченко)</a:t>
            </a:r>
            <a:endParaRPr lang="uk-UA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Пошуково-вибіркова робота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643470"/>
          </a:xfrm>
        </p:spPr>
        <p:txBody>
          <a:bodyPr/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Cambria" pitchFamily="18" charset="0"/>
              </a:rPr>
              <a:t>Які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слова, на Вашу думку, </a:t>
            </a:r>
            <a:r>
              <a:rPr lang="ru-RU" sz="2000" b="1" dirty="0" err="1">
                <a:solidFill>
                  <a:srgbClr val="C00000"/>
                </a:solidFill>
                <a:latin typeface="Cambria" pitchFamily="18" charset="0"/>
              </a:rPr>
              <a:t>невиправдані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  <a:latin typeface="Cambria" pitchFamily="18" charset="0"/>
              </a:rPr>
              <a:t>наведених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mbria" pitchFamily="18" charset="0"/>
              </a:rPr>
              <a:t>реченнях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? З </a:t>
            </a:r>
            <a:r>
              <a:rPr lang="ru-RU" sz="2000" b="1" dirty="0" err="1">
                <a:solidFill>
                  <a:srgbClr val="C00000"/>
                </a:solidFill>
                <a:latin typeface="Cambria" pitchFamily="18" charset="0"/>
              </a:rPr>
              <a:t>якою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метою </a:t>
            </a:r>
            <a:r>
              <a:rPr lang="ru-RU" sz="2000" b="1" dirty="0" err="1">
                <a:solidFill>
                  <a:srgbClr val="C00000"/>
                </a:solidFill>
                <a:latin typeface="Cambria" pitchFamily="18" charset="0"/>
              </a:rPr>
              <a:t>вживає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mbria" pitchFamily="18" charset="0"/>
              </a:rPr>
              <a:t>їх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автор?</a:t>
            </a:r>
          </a:p>
          <a:p>
            <a:endParaRPr lang="ru-RU" sz="2400" i="1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1. Случилось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це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так. На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любиму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машину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відразу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я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сів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, як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вернувся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з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війни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. </a:t>
            </a:r>
          </a:p>
          <a:p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2. Жалко,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що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не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удався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в батька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ти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! А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він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відомий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тут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рибалка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(В. Соколов). </a:t>
            </a:r>
          </a:p>
          <a:p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3. Угощайтесь! На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скатерті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білій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– чарка,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хліб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і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сіль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(Ю. </a:t>
            </a:r>
            <a:r>
              <a:rPr lang="ru-RU" sz="2400" i="1" dirty="0" err="1">
                <a:solidFill>
                  <a:schemeClr val="tx1"/>
                </a:solidFill>
                <a:latin typeface="Cambria" pitchFamily="18" charset="0"/>
              </a:rPr>
              <a:t>Боршош-Кум’ятський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). </a:t>
            </a:r>
          </a:p>
          <a:p>
            <a:pPr algn="ctr"/>
            <a:endParaRPr lang="uk-UA" sz="20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Cambria" pitchFamily="18" charset="0"/>
              </a:rPr>
              <a:t>До поданих форм просторічних слів доберіть та запишіть літературні відповідники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Дослідження-зіставлення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64347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1800" b="1" dirty="0">
                <a:solidFill>
                  <a:srgbClr val="C00000"/>
                </a:solidFill>
                <a:latin typeface="Cambria" pitchFamily="18" charset="0"/>
              </a:rPr>
              <a:t>Відредагуйте словосполучення відповідно до норм сучасної літературної мови</a:t>
            </a:r>
            <a:endParaRPr lang="ru-RU" sz="1800" b="1" dirty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1400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І </a:t>
            </a:r>
            <a:r>
              <a:rPr lang="ru-RU" sz="1400" b="1" i="1" dirty="0" err="1">
                <a:solidFill>
                  <a:srgbClr val="C00000"/>
                </a:solidFill>
              </a:rPr>
              <a:t>в</a:t>
            </a:r>
            <a:r>
              <a:rPr lang="ru-RU" sz="1400" b="1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аріант</a:t>
            </a:r>
            <a:r>
              <a:rPr lang="ru-RU" sz="1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Безналічний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розрахунок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битком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набитий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автобус,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вичеркніть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мене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зі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списку, не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відказуйся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пропозиції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головокружіння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успіху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для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наглядності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 принесли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таблицю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був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жарений сом,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знає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толк у машинах,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чудовий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зимній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пейзаж,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печатати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копірку</a:t>
            </a:r>
            <a:endParaRPr lang="ru-RU" sz="1400" b="1" i="1" dirty="0"/>
          </a:p>
          <a:p>
            <a:endParaRPr lang="ru-RU" sz="1400" i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Відредагуйте словосполучення відповідно до норм сучасної літературної мови</a:t>
            </a: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endParaRPr lang="ru-RU" sz="1400" i="1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r>
              <a:rPr lang="ru-RU" sz="1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ІІ </a:t>
            </a:r>
            <a:r>
              <a:rPr lang="ru-RU" sz="1400" b="1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варіант</a:t>
            </a:r>
            <a:r>
              <a:rPr lang="ru-RU" sz="1400" b="1" i="1" dirty="0">
                <a:solidFill>
                  <a:srgbClr val="C00000"/>
                </a:solidFill>
              </a:rPr>
              <a:t>. </a:t>
            </a:r>
          </a:p>
          <a:p>
            <a:r>
              <a:rPr lang="ru-RU" sz="1400" b="1" i="1" dirty="0"/>
              <a:t>М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агазин «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Східні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лакомства»,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заслуговує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уваги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треба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мені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напоминати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лишній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</a:t>
            </a:r>
            <a:r>
              <a:rPr lang="ru-RU" sz="1400" b="1" i="1" dirty="0"/>
              <a:t>,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приміщення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непригодне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ми почали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освоюватися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квартирі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напиши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пояснюючу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записку,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постороннім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заходити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прихожій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темно,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протирічить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логіці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лід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товщиною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25 см</a:t>
            </a:r>
          </a:p>
          <a:p>
            <a:endParaRPr lang="ru-RU" sz="1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Я-редактор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pl-Shablon1</Template>
  <TotalTime>253</TotalTime>
  <Words>845</Words>
  <Application>Microsoft Office PowerPoint</Application>
  <PresentationFormat>Екран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Cambria</vt:lpstr>
      <vt:lpstr>Wingdings</vt:lpstr>
      <vt:lpstr>pl-Shablon1</vt:lpstr>
      <vt:lpstr>Дев’яте жовтня Класна робота Просторічні слова</vt:lpstr>
      <vt:lpstr>Мета уроку:</vt:lpstr>
      <vt:lpstr>Мозковий штурм</vt:lpstr>
      <vt:lpstr>Проблемне питання</vt:lpstr>
      <vt:lpstr>Робота з текстом</vt:lpstr>
      <vt:lpstr>Презентація PowerPoint</vt:lpstr>
      <vt:lpstr>Пошуково-вибіркова робота</vt:lpstr>
      <vt:lpstr>Дослідження-зіставлення</vt:lpstr>
      <vt:lpstr>Я-редактор</vt:lpstr>
      <vt:lpstr>Це цікаво!</vt:lpstr>
    </vt:vector>
  </TitlesOfParts>
  <Company>Microsoft</Company>
  <LinksUpToDate>false</LinksUpToDate>
  <SharedDoc>false</SharedDoc>
  <HyperlinkBase>http://www.powerlexis.ru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Просторічні слова</dc:title>
  <dc:creator>мастер</dc:creator>
  <cp:keywords>"PowerLexis" - Презентационное агентство</cp:keywords>
  <cp:lastModifiedBy>Виктория Зайцева</cp:lastModifiedBy>
  <cp:revision>24</cp:revision>
  <dcterms:created xsi:type="dcterms:W3CDTF">2012-01-24T17:07:42Z</dcterms:created>
  <dcterms:modified xsi:type="dcterms:W3CDTF">2023-10-08T16:23:18Z</dcterms:modified>
</cp:coreProperties>
</file>