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5"/>
  </p:notesMasterIdLst>
  <p:sldIdLst>
    <p:sldId id="275" r:id="rId2"/>
    <p:sldId id="257" r:id="rId3"/>
    <p:sldId id="259" r:id="rId4"/>
    <p:sldId id="262" r:id="rId5"/>
    <p:sldId id="260" r:id="rId6"/>
    <p:sldId id="266" r:id="rId7"/>
    <p:sldId id="269" r:id="rId8"/>
    <p:sldId id="268" r:id="rId9"/>
    <p:sldId id="276" r:id="rId10"/>
    <p:sldId id="281" r:id="rId11"/>
    <p:sldId id="271" r:id="rId12"/>
    <p:sldId id="272" r:id="rId13"/>
    <p:sldId id="27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10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9E8D3-4791-46D0-A28A-6BC2C30F036E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7907E-6C56-479D-8DB2-C1483D07931E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78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013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420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7140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597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977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405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284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21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29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30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75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07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827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57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4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3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C94AE-B762-406D-AD01-67386EBCAF11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4CC36A8-6C17-472B-BA60-0DCEFC23B962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750" y="159027"/>
            <a:ext cx="8596668" cy="5971430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           </a:t>
            </a:r>
            <a:br>
              <a:rPr lang="uk-UA" dirty="0"/>
            </a:br>
            <a:r>
              <a:rPr lang="uk-UA" dirty="0"/>
              <a:t>Тридцяте листопада</a:t>
            </a:r>
            <a:br>
              <a:rPr lang="uk-UA" dirty="0"/>
            </a:br>
            <a:r>
              <a:rPr lang="uk-UA"/>
              <a:t>Класна робота</a:t>
            </a:r>
            <a:br>
              <a:rPr lang="uk-UA"/>
            </a:br>
            <a:r>
              <a:rPr lang="uk-UA" sz="4800" i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Володимир </a:t>
            </a:r>
            <a:r>
              <a:rPr lang="uk-UA" sz="4800" i="1" dirty="0" err="1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Рутківський</a:t>
            </a:r>
            <a:r>
              <a:rPr lang="uk-UA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uk-UA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uk-UA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Джури козака Швайки» </a:t>
            </a:r>
            <a:br>
              <a:rPr lang="uk-UA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i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(«На Козацьких островах»)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638" y="3363403"/>
            <a:ext cx="4476585" cy="2780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63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76077"/>
          </a:xfrm>
        </p:spPr>
        <p:txBody>
          <a:bodyPr/>
          <a:lstStyle/>
          <a:p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                  Джура (</a:t>
            </a:r>
            <a:r>
              <a:rPr lang="uk-UA" dirty="0" err="1">
                <a:solidFill>
                  <a:schemeClr val="accent3">
                    <a:lumMod val="75000"/>
                  </a:schemeClr>
                </a:solidFill>
              </a:rPr>
              <a:t>чура</a:t>
            </a:r>
            <a:r>
              <a:rPr lang="uk-UA" dirty="0">
                <a:solidFill>
                  <a:schemeClr val="accent3">
                    <a:lumMod val="75000"/>
                  </a:schemeClr>
                </a:solidFill>
              </a:rPr>
              <a:t>)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10254" y="1590262"/>
            <a:ext cx="3991555" cy="404721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/>
              <a:t>    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Первісно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джура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-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перське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слово,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означає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товариш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в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українську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потрапило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запозичення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тюркської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В Україні в ХІ-ХІІІ століттях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зброєносець, помічник у козацької старшини. </a:t>
            </a:r>
          </a:p>
          <a:p>
            <a:pPr marL="0" indent="0" algn="just">
              <a:buNone/>
            </a:pPr>
            <a:r>
              <a:rPr lang="uk-UA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Зазвичай джурами були хлопці. Разом із козаками джури ходили в походи, брали участь у боях.</a:t>
            </a:r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6" y="1932167"/>
            <a:ext cx="4183062" cy="3212326"/>
          </a:xfrm>
        </p:spPr>
      </p:pic>
    </p:spTree>
    <p:extLst>
      <p:ext uri="{BB962C8B-B14F-4D97-AF65-F5344CB8AC3E}">
        <p14:creationId xmlns:p14="http://schemas.microsoft.com/office/powerpoint/2010/main" val="3755989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37537"/>
          </a:xfrm>
        </p:spPr>
        <p:txBody>
          <a:bodyPr/>
          <a:lstStyle/>
          <a:p>
            <a:r>
              <a:rPr lang="uk-UA" dirty="0"/>
              <a:t>              </a:t>
            </a:r>
            <a:r>
              <a:rPr lang="uk-UA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герої твору 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75668" y="1606164"/>
            <a:ext cx="4881438" cy="4691269"/>
          </a:xfrm>
        </p:spPr>
        <p:txBody>
          <a:bodyPr>
            <a:normAutofit/>
          </a:bodyPr>
          <a:lstStyle/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Дванадцятирічні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Санько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ворожбит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Грицик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Санька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Мокрина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Пилип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Швайка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розвідник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Вітрик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вовк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Барвінок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Кібчик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онук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Демко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Дурна Сила;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дід-ворожбит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Кудьма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козаки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Вирвизуб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Перепічка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рудий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Мацик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Василь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Байлемів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татарин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Рашит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229" y="2099144"/>
            <a:ext cx="3689404" cy="296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886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               </a:t>
            </a:r>
            <a:r>
              <a:rPr lang="ru-RU" sz="4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Негативні</a:t>
            </a: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персонажі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573" y="2160589"/>
            <a:ext cx="3551641" cy="3389422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634475" cy="388077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Пан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Кобильський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дістав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добрячих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канчуків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слуги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сховався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сорому та людей); </a:t>
            </a:r>
          </a:p>
          <a:p>
            <a:pPr algn="just"/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слуга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Тишкевич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загинув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втікав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поля бою,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стріл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тих, кому так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вірно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служив);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Іслам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-Бек,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Саїд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-мурза (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наляканий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битвою у плавнях,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змушений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визнати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власну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поразку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татари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270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Козацькі прислів’я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709531"/>
            <a:ext cx="8596668" cy="433183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козака життя коротке, а слава вічна.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Береженого Бог береже, а козака шабля.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 з такого роду, що любим свободу.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Козацькому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роду нема переводу.</a:t>
            </a:r>
          </a:p>
          <a:p>
            <a:pPr>
              <a:lnSpc>
                <a:spcPct val="110000"/>
              </a:lnSpc>
            </a:pP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Кінь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ніч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козакові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товариші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Козак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боїться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тучі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грому.</a:t>
            </a:r>
          </a:p>
          <a:p>
            <a:pPr>
              <a:lnSpc>
                <a:spcPct val="11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Козак дружбу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коня не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покидає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козак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00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1566407"/>
            <a:ext cx="4659464" cy="3678213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08260" y="1455089"/>
            <a:ext cx="4440116" cy="36280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– свідок минулого, світло істини, жива пам’ять… Історія – це свідок часу, учителька життя.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знати історії – означає завжди бути дитиною.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Цицерон, </a:t>
            </a:r>
          </a:p>
          <a:p>
            <a:pPr marL="0" indent="0" algn="r"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давньоримський політичний діяч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8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32" y="-1171492"/>
            <a:ext cx="8596668" cy="1320800"/>
          </a:xfrm>
        </p:spPr>
        <p:txBody>
          <a:bodyPr/>
          <a:lstStyle/>
          <a:p>
            <a:r>
              <a:rPr lang="uk-UA" dirty="0"/>
              <a:t>            </a:t>
            </a:r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12" y="1645738"/>
            <a:ext cx="4553523" cy="3355451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06888" y="1137037"/>
            <a:ext cx="4039262" cy="469126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Одеський політехнічний інститут;  слухач Вищих літературних курсів. </a:t>
            </a:r>
          </a:p>
          <a:p>
            <a:pPr marL="0" indent="0" algn="just"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письменник, редактор на радіо, сценарист, засновник премії «Джури».</a:t>
            </a:r>
          </a:p>
          <a:p>
            <a:pPr marL="0" indent="0" algn="just"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Нагороди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літературна премія ім. М. Трублаїні (1992), премія ім. Лесі Українки (2002) за роман «Сторожова застава», премія ім. В. Близнеця.</a:t>
            </a:r>
          </a:p>
          <a:p>
            <a:pPr marL="0" indent="0" algn="just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Книга року 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uk-UA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-Сі (2011), роман «Сині Води».</a:t>
            </a:r>
          </a:p>
          <a:p>
            <a:pPr marL="0" indent="0" algn="just">
              <a:buNone/>
            </a:pP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Національна премія України ім. Тараса Шевченка в номінації «Література» (2012) за трилогію про джур.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Екранізації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«Сторожова застава».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697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9922" y="400295"/>
            <a:ext cx="10515600" cy="903720"/>
          </a:xfrm>
        </p:spPr>
        <p:txBody>
          <a:bodyPr/>
          <a:lstStyle/>
          <a:p>
            <a:r>
              <a:rPr lang="uk-UA" dirty="0"/>
              <a:t>                 </a:t>
            </a:r>
            <a:r>
              <a:rPr lang="uk-UA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Поетична творчість  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11915" y="1606164"/>
            <a:ext cx="3536955" cy="2711394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поетичних збірок: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  «Краплини сонця» (1966),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  «Плоти» (1968),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  «Рівновага» (1977), </a:t>
            </a:r>
          </a:p>
          <a:p>
            <a:pPr marL="0" indent="0">
              <a:buNone/>
            </a:pP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  «Знак глибини» (1987).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363" y="1677448"/>
            <a:ext cx="2374289" cy="345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60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14686"/>
            <a:ext cx="8596668" cy="866692"/>
          </a:xfrm>
        </p:spPr>
        <p:txBody>
          <a:bodyPr/>
          <a:lstStyle/>
          <a:p>
            <a:r>
              <a:rPr lang="uk-UA" dirty="0"/>
              <a:t>                   </a:t>
            </a:r>
            <a:r>
              <a:rPr lang="uk-UA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Прозові твори 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49" y="1522597"/>
            <a:ext cx="1690868" cy="23563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371" y="4090101"/>
            <a:ext cx="8651631" cy="261682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358" y="1454934"/>
            <a:ext cx="4123592" cy="235633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496" y="1522597"/>
            <a:ext cx="1988866" cy="228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595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1722" y="609600"/>
            <a:ext cx="7922280" cy="1320800"/>
          </a:xfrm>
        </p:spPr>
        <p:txBody>
          <a:bodyPr>
            <a:normAutofit fontScale="90000"/>
          </a:bodyPr>
          <a:lstStyle/>
          <a:p>
            <a:r>
              <a:rPr lang="uk-UA" dirty="0"/>
              <a:t>   </a:t>
            </a:r>
            <a:r>
              <a:rPr lang="uk-UA" sz="4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«Джури козака Швайки» – твір про волелюбних, сміливих людей </a:t>
            </a:r>
            <a:br>
              <a:rPr lang="uk-UA" sz="44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4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489" y="2383624"/>
            <a:ext cx="3191434" cy="3180556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61614" y="2313830"/>
            <a:ext cx="4110162" cy="3753014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uk-UA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зображ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пригод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дванадцятирічних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хлопчиків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Санька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Грицика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супроводі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сміливого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вивідника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Швайки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складний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протистояння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українців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турецько-татарським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набігам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сваволі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польсько-литовських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магнатів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зародження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козацтва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Ідея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у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славлення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дружби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вірності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рідній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землі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потреби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кордонів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зради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9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227151"/>
          </a:xfrm>
        </p:spPr>
        <p:txBody>
          <a:bodyPr>
            <a:normAutofit fontScale="90000"/>
          </a:bodyPr>
          <a:lstStyle/>
          <a:p>
            <a:r>
              <a:rPr lang="ru-RU" dirty="0"/>
              <a:t>   </a:t>
            </a: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Проблематика </a:t>
            </a:r>
            <a:r>
              <a:rPr lang="ru-RU" sz="4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історико-пригодницького</a:t>
            </a: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роману  “</a:t>
            </a:r>
            <a:r>
              <a:rPr lang="ru-RU" sz="4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Джури</a:t>
            </a: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козака</a:t>
            </a: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Швайки</a:t>
            </a:r>
            <a:r>
              <a:rPr lang="ru-RU" sz="4000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146" y="2160588"/>
            <a:ext cx="2560496" cy="3881437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89970" y="2488758"/>
            <a:ext cx="4184034" cy="3552604"/>
          </a:xfrm>
        </p:spPr>
        <p:txBody>
          <a:bodyPr/>
          <a:lstStyle/>
          <a:p>
            <a:r>
              <a:rPr lang="ru-RU" dirty="0" err="1"/>
              <a:t>Боротьба</a:t>
            </a:r>
            <a:r>
              <a:rPr lang="ru-RU" dirty="0"/>
              <a:t> добра і зла. </a:t>
            </a:r>
          </a:p>
          <a:p>
            <a:r>
              <a:rPr lang="ru-RU" dirty="0"/>
              <a:t>Дружба й </a:t>
            </a:r>
            <a:r>
              <a:rPr lang="ru-RU" dirty="0" err="1"/>
              <a:t>зрада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 </a:t>
            </a:r>
            <a:r>
              <a:rPr lang="ru-RU" dirty="0" err="1"/>
              <a:t>Співіснування</a:t>
            </a:r>
            <a:r>
              <a:rPr lang="ru-RU" dirty="0"/>
              <a:t> людей і </a:t>
            </a:r>
            <a:r>
              <a:rPr lang="ru-RU" dirty="0" err="1"/>
              <a:t>тварин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Стосунки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дорослими</a:t>
            </a:r>
            <a:r>
              <a:rPr lang="ru-RU" dirty="0"/>
              <a:t> й </a:t>
            </a:r>
            <a:r>
              <a:rPr lang="ru-RU" dirty="0" err="1"/>
              <a:t>дітьми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 Духовна сила й </a:t>
            </a:r>
            <a:r>
              <a:rPr lang="ru-RU" dirty="0" err="1"/>
              <a:t>духовний</a:t>
            </a:r>
            <a:r>
              <a:rPr lang="ru-RU" dirty="0"/>
              <a:t> </a:t>
            </a:r>
            <a:r>
              <a:rPr lang="ru-RU" dirty="0" err="1"/>
              <a:t>занепад</a:t>
            </a:r>
            <a:r>
              <a:rPr lang="ru-RU" dirty="0"/>
              <a:t>.</a:t>
            </a:r>
            <a:br>
              <a:rPr lang="ru-RU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36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1918" y="375436"/>
            <a:ext cx="8596668" cy="1135312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Композиція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роману</a:t>
            </a:r>
            <a:b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Джури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козака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Швайки</a:t>
            </a:r>
            <a:r>
              <a:rPr lang="ru-RU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6987" y="1692895"/>
            <a:ext cx="2918130" cy="237744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472" y="4059728"/>
            <a:ext cx="3188473" cy="250804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07" y="1683277"/>
            <a:ext cx="3244132" cy="2268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1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Козак-характерник            (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химоро́дник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галдо́вник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заморо́чник</a:t>
            </a:r>
            <a:r>
              <a:rPr lang="ru-RU" sz="4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156" y="2232151"/>
            <a:ext cx="3140766" cy="3497428"/>
          </a:xfrm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18491" y="2160589"/>
            <a:ext cx="4770782" cy="33496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віщуна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чаклуна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в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Запорозькій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Січі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Займався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яснобаченням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але й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поранених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козаків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психотерапією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та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психофізичною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підготовкою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Своєрідний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духовний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наставник,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козаки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шанували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дещо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побоювались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хранитель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традицій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таємниць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бойового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запорозького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козацтва</a:t>
            </a:r>
            <a:r>
              <a:rPr lang="ru-RU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0052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397</TotalTime>
  <Words>617</Words>
  <Application>Microsoft Office PowerPoint</Application>
  <PresentationFormat>Широкий екран</PresentationFormat>
  <Paragraphs>58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 3</vt:lpstr>
      <vt:lpstr>Аспект</vt:lpstr>
      <vt:lpstr>            Тридцяте листопада Класна робота Володимир Рутківський.  «Джури козака Швайки»  («На Козацьких островах»)</vt:lpstr>
      <vt:lpstr>Презентація PowerPoint</vt:lpstr>
      <vt:lpstr>            </vt:lpstr>
      <vt:lpstr>                 Поетична творчість  </vt:lpstr>
      <vt:lpstr>                   Прозові твори </vt:lpstr>
      <vt:lpstr>   «Джури козака Швайки» – твір про волелюбних, сміливих людей  </vt:lpstr>
      <vt:lpstr>   Проблематика історико-пригодницького роману  “Джури козака Швайки»</vt:lpstr>
      <vt:lpstr>                     Композиція роману                   «Джури козака Швайки» </vt:lpstr>
      <vt:lpstr>                   Козак-характерник            (химоро́дник, галдо́вник, заморо́чник)</vt:lpstr>
      <vt:lpstr>                  Джура (чура) </vt:lpstr>
      <vt:lpstr>              Головні герої твору </vt:lpstr>
      <vt:lpstr>               Негативні персонажі</vt:lpstr>
      <vt:lpstr>               Козацькі прислів’я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Виктория Зайцева</cp:lastModifiedBy>
  <cp:revision>53</cp:revision>
  <dcterms:created xsi:type="dcterms:W3CDTF">2020-11-13T12:14:01Z</dcterms:created>
  <dcterms:modified xsi:type="dcterms:W3CDTF">2023-11-24T12:19:26Z</dcterms:modified>
</cp:coreProperties>
</file>