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FD1A14-CE13-4826-809F-9FD60441BA3A}" type="datetimeFigureOut">
              <a:rPr lang="uk-UA" smtClean="0"/>
              <a:t>26.11.2023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013744-B7F8-40FB-9BB5-4E342041D4C3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229600" cy="2273424"/>
          </a:xfrm>
        </p:spPr>
        <p:txBody>
          <a:bodyPr>
            <a:noAutofit/>
          </a:bodyPr>
          <a:lstStyle/>
          <a:p>
            <a:r>
              <a:rPr lang="uk-UA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Двадцять дев’яте</a:t>
            </a:r>
            <a:br>
              <a:rPr lang="uk-UA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uk-UA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Класна робота</a:t>
            </a:r>
            <a:br>
              <a:rPr lang="uk-UA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uk-UA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листопада</a:t>
            </a:r>
            <a:br>
              <a:rPr lang="uk-UA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Самостійні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та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службові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частини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мови</a:t>
            </a:r>
            <a:r>
              <a:rPr lang="ru-RU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, </a:t>
            </a:r>
            <a:r>
              <a:rPr lang="ru-RU" sz="4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вигук</a:t>
            </a:r>
            <a:endParaRPr lang="uk-UA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2043113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80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uk-UA" sz="6000" b="1" i="1" dirty="0">
                <a:solidFill>
                  <a:srgbClr val="FFFF00"/>
                </a:solidFill>
              </a:rPr>
              <a:t>Морфологія</a:t>
            </a:r>
            <a:r>
              <a:rPr lang="uk-UA" sz="6000" dirty="0"/>
              <a:t> – це розділ мовознавства, що вивчає слова як частини мови.</a:t>
            </a:r>
          </a:p>
        </p:txBody>
      </p:sp>
      <p:pic>
        <p:nvPicPr>
          <p:cNvPr id="1026" name="Picture 2" descr="D:\МО 2021-2022\картинки для презентацій\2cd43b_0d45f6a47db540ffaca49d19dad6f4d9~mv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90256" y="3933056"/>
            <a:ext cx="2041375" cy="266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55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uk-UA" sz="4800" b="1" i="1" dirty="0">
                <a:solidFill>
                  <a:srgbClr val="FFFF00"/>
                </a:solidFill>
              </a:rPr>
              <a:t>Частини мови </a:t>
            </a:r>
            <a:r>
              <a:rPr lang="uk-UA" sz="4800" b="1" dirty="0"/>
              <a:t>–це групи слів, об’єднаних за загальним значенням, граматичними ознаками, способами словозмін.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61048"/>
            <a:ext cx="2043113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3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58039"/>
              </p:ext>
            </p:extLst>
          </p:nvPr>
        </p:nvGraphicFramePr>
        <p:xfrm>
          <a:off x="107504" y="188640"/>
          <a:ext cx="8928992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rgbClr val="FFFF00"/>
                          </a:solidFill>
                        </a:rPr>
                        <a:t>Самостійні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rgbClr val="FFFF00"/>
                          </a:solidFill>
                        </a:rPr>
                        <a:t>Службові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Мають лексичне значення (називають предмети, дії, ознаки предметів і дій, кількість)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Не мають лексичного значення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Мають морфологічні ознаки (рід, число, відмінок, час, особу та ін.)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Мають морфологічні ознаки (незмінність та ін.)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Є членами</a:t>
                      </a:r>
                      <a:r>
                        <a:rPr lang="uk-UA" sz="2800" baseline="0" dirty="0"/>
                        <a:t> речення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Не</a:t>
                      </a:r>
                      <a:r>
                        <a:rPr lang="uk-UA" sz="2800" baseline="0" dirty="0"/>
                        <a:t> є </a:t>
                      </a:r>
                      <a:r>
                        <a:rPr lang="uk-UA" sz="2800" dirty="0"/>
                        <a:t>членами речення</a:t>
                      </a:r>
                    </a:p>
                    <a:p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224" y="4653136"/>
            <a:ext cx="1662802" cy="21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84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7784" y="188640"/>
            <a:ext cx="3672408" cy="57606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2">
                    <a:lumMod val="25000"/>
                  </a:schemeClr>
                </a:solidFill>
              </a:rPr>
              <a:t>Частини мови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1434" y="1573968"/>
            <a:ext cx="2088232" cy="504056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2">
                    <a:lumMod val="25000"/>
                  </a:schemeClr>
                </a:solidFill>
              </a:rPr>
              <a:t>Самостійні</a:t>
            </a:r>
            <a:r>
              <a:rPr lang="uk-UA" sz="2800" dirty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4341" y="1524276"/>
            <a:ext cx="2516856" cy="457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Службові</a:t>
            </a:r>
            <a:r>
              <a:rPr lang="uk-UA" b="1" dirty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372" y="2420888"/>
            <a:ext cx="2164792" cy="457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Іменник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5312" y="3068960"/>
            <a:ext cx="2164792" cy="47662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Прикметник</a:t>
            </a:r>
            <a:r>
              <a:rPr lang="uk-UA" dirty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5307" y="3789040"/>
            <a:ext cx="2164792" cy="457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Числівник</a:t>
            </a:r>
            <a:r>
              <a:rPr lang="uk-UA" dirty="0">
                <a:solidFill>
                  <a:schemeClr val="tx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3608" y="4494248"/>
            <a:ext cx="2164792" cy="432048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Займенник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13424" y="5157192"/>
            <a:ext cx="2149944" cy="457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Прислівник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8549" y="5877272"/>
            <a:ext cx="2149944" cy="44350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Дієслово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13058" y="2420888"/>
            <a:ext cx="2736304" cy="457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Прийменник</a:t>
            </a:r>
            <a:r>
              <a:rPr lang="uk-UA" sz="24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21165" y="3068960"/>
            <a:ext cx="2664296" cy="476624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Сполучник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44208" y="3737600"/>
            <a:ext cx="2592288" cy="4572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2">
                    <a:lumMod val="25000"/>
                  </a:schemeClr>
                </a:solidFill>
              </a:rPr>
              <a:t>Частка </a:t>
            </a:r>
          </a:p>
        </p:txBody>
      </p:sp>
      <p:sp>
        <p:nvSpPr>
          <p:cNvPr id="16" name="Стрелка вниз 15"/>
          <p:cNvSpPr/>
          <p:nvPr/>
        </p:nvSpPr>
        <p:spPr>
          <a:xfrm rot="19046848">
            <a:off x="6326377" y="813244"/>
            <a:ext cx="484632" cy="692074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елка вниз 17"/>
          <p:cNvSpPr/>
          <p:nvPr/>
        </p:nvSpPr>
        <p:spPr>
          <a:xfrm rot="2217337">
            <a:off x="2142848" y="795155"/>
            <a:ext cx="484632" cy="675253"/>
          </a:xfrm>
          <a:prstGeom prst="down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769" y="4678793"/>
            <a:ext cx="1563727" cy="204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74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>
                <a:solidFill>
                  <a:srgbClr val="00B0F0"/>
                </a:solidFill>
              </a:rPr>
              <a:t>Зверніть увагу!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uk-UA" sz="4800" b="1" i="1" dirty="0">
                <a:solidFill>
                  <a:srgbClr val="FFFF00"/>
                </a:solidFill>
              </a:rPr>
              <a:t>Вигук</a:t>
            </a:r>
            <a:r>
              <a:rPr lang="uk-UA" sz="4800" dirty="0">
                <a:solidFill>
                  <a:srgbClr val="FFFF00"/>
                </a:solidFill>
              </a:rPr>
              <a:t>  (Ой! Ай! </a:t>
            </a:r>
            <a:r>
              <a:rPr lang="uk-UA" sz="4800" dirty="0" err="1">
                <a:solidFill>
                  <a:srgbClr val="FFFF00"/>
                </a:solidFill>
              </a:rPr>
              <a:t>Агу</a:t>
            </a:r>
            <a:r>
              <a:rPr lang="uk-UA" sz="4800" dirty="0">
                <a:solidFill>
                  <a:srgbClr val="FFFF00"/>
                </a:solidFill>
              </a:rPr>
              <a:t>!) </a:t>
            </a:r>
          </a:p>
          <a:p>
            <a:pPr marL="137160" indent="0">
              <a:buNone/>
            </a:pPr>
            <a:r>
              <a:rPr lang="uk-UA" sz="4800" dirty="0">
                <a:solidFill>
                  <a:srgbClr val="FFFF00"/>
                </a:solidFill>
              </a:rPr>
              <a:t>не належать до ні до самостійних, ні до службових частин мови.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05064"/>
            <a:ext cx="2043113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892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>
                <a:solidFill>
                  <a:srgbClr val="FFFF00"/>
                </a:solidFill>
                <a:effectLst/>
                <a:latin typeface="Monotype Corsiva" panose="03010101010201010101" pitchFamily="66" charset="0"/>
              </a:rPr>
              <a:t>«Аналіз думок»</a:t>
            </a:r>
            <a:endParaRPr lang="ru-RU" sz="6600" dirty="0">
              <a:solidFill>
                <a:srgbClr val="FFFF00"/>
              </a:solidFill>
              <a:effectLst/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709160"/>
          </a:xfrm>
        </p:spPr>
        <p:txBody>
          <a:bodyPr/>
          <a:lstStyle/>
          <a:p>
            <a:pPr marL="137160" indent="0">
              <a:buNone/>
            </a:pPr>
            <a:r>
              <a:rPr lang="uk-UA" dirty="0"/>
              <a:t>Прочитайте слова. З</a:t>
            </a:r>
            <a:r>
              <a:rPr lang="en-US" dirty="0"/>
              <a:t>`</a:t>
            </a:r>
            <a:r>
              <a:rPr lang="uk-UA" dirty="0"/>
              <a:t>ясуйте, що їх об</a:t>
            </a:r>
            <a:r>
              <a:rPr lang="en-US" dirty="0"/>
              <a:t>`</a:t>
            </a:r>
            <a:r>
              <a:rPr lang="uk-UA" dirty="0" err="1"/>
              <a:t>єднує</a:t>
            </a:r>
            <a:r>
              <a:rPr lang="uk-UA" dirty="0"/>
              <a:t>. Розподіліть їх на групи за належністю до певної частини мови.</a:t>
            </a:r>
          </a:p>
          <a:p>
            <a:pPr marL="137160" indent="0">
              <a:buNone/>
            </a:pPr>
            <a:endParaRPr lang="uk-UA" dirty="0"/>
          </a:p>
          <a:p>
            <a:pPr marL="137160" indent="0">
              <a:buNone/>
            </a:pPr>
            <a:r>
              <a:rPr lang="uk-UA" sz="3600" dirty="0"/>
              <a:t>Читати, читання, читанка, зачитуватися, прочитано, читець; синій, синь, синюватий, синіти, синьо; три, трійка, третій, потроїти, по-третє, трикутний.</a:t>
            </a:r>
            <a:endParaRPr lang="ru-RU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2"/>
            <a:ext cx="2195513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146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Перевірте себе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992888" cy="47091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3600" dirty="0" err="1"/>
              <a:t>Іменник</a:t>
            </a:r>
            <a:r>
              <a:rPr lang="ru-RU" sz="3600" dirty="0"/>
              <a:t> – </a:t>
            </a:r>
            <a:r>
              <a:rPr lang="ru-RU" sz="3600" dirty="0" err="1"/>
              <a:t>читання</a:t>
            </a:r>
            <a:r>
              <a:rPr lang="ru-RU" sz="3600" dirty="0"/>
              <a:t>, </a:t>
            </a:r>
            <a:r>
              <a:rPr lang="ru-RU" sz="3600" dirty="0" err="1"/>
              <a:t>читанка</a:t>
            </a:r>
            <a:r>
              <a:rPr lang="ru-RU" sz="3600" dirty="0"/>
              <a:t>, </a:t>
            </a:r>
            <a:r>
              <a:rPr lang="ru-RU" sz="3600" dirty="0" err="1"/>
              <a:t>читець</a:t>
            </a:r>
            <a:r>
              <a:rPr lang="ru-RU" sz="3600" dirty="0"/>
              <a:t>, синь, </a:t>
            </a:r>
            <a:r>
              <a:rPr lang="ru-RU" sz="3600" dirty="0" err="1"/>
              <a:t>трійка</a:t>
            </a:r>
            <a:r>
              <a:rPr lang="ru-RU" sz="3600" dirty="0"/>
              <a:t>.</a:t>
            </a:r>
          </a:p>
          <a:p>
            <a:pPr marL="137160" indent="0">
              <a:buNone/>
            </a:pPr>
            <a:r>
              <a:rPr lang="ru-RU" sz="3600" dirty="0" err="1"/>
              <a:t>Прикметник</a:t>
            </a:r>
            <a:r>
              <a:rPr lang="ru-RU" sz="3600" dirty="0"/>
              <a:t> – </a:t>
            </a:r>
            <a:r>
              <a:rPr lang="ru-RU" sz="3600" dirty="0" err="1"/>
              <a:t>синій</a:t>
            </a:r>
            <a:r>
              <a:rPr lang="ru-RU" sz="3600" dirty="0"/>
              <a:t>, </a:t>
            </a:r>
            <a:r>
              <a:rPr lang="ru-RU" sz="3600" dirty="0" err="1"/>
              <a:t>синюватий</a:t>
            </a:r>
            <a:r>
              <a:rPr lang="ru-RU" sz="3600" dirty="0"/>
              <a:t>, </a:t>
            </a:r>
            <a:r>
              <a:rPr lang="ru-RU" sz="3600" dirty="0" err="1"/>
              <a:t>трикутний</a:t>
            </a:r>
            <a:r>
              <a:rPr lang="ru-RU" sz="3600" dirty="0"/>
              <a:t>.</a:t>
            </a:r>
          </a:p>
          <a:p>
            <a:pPr marL="137160" indent="0">
              <a:buNone/>
            </a:pPr>
            <a:r>
              <a:rPr lang="ru-RU" sz="3600" dirty="0" err="1"/>
              <a:t>Дієслово</a:t>
            </a:r>
            <a:r>
              <a:rPr lang="ru-RU" sz="3600" dirty="0"/>
              <a:t> – </a:t>
            </a:r>
            <a:r>
              <a:rPr lang="ru-RU" sz="3600" dirty="0" err="1"/>
              <a:t>читати</a:t>
            </a:r>
            <a:r>
              <a:rPr lang="ru-RU" sz="3600" dirty="0"/>
              <a:t>, </a:t>
            </a:r>
            <a:r>
              <a:rPr lang="ru-RU" sz="3600" dirty="0" err="1"/>
              <a:t>зачитуватися</a:t>
            </a:r>
            <a:r>
              <a:rPr lang="ru-RU" sz="3600" dirty="0"/>
              <a:t>, прочитано, </a:t>
            </a:r>
            <a:r>
              <a:rPr lang="ru-RU" sz="3600" dirty="0" err="1"/>
              <a:t>синіти</a:t>
            </a:r>
            <a:r>
              <a:rPr lang="ru-RU" sz="3600" dirty="0"/>
              <a:t>, </a:t>
            </a:r>
            <a:r>
              <a:rPr lang="ru-RU" sz="3600" dirty="0" err="1"/>
              <a:t>потроїти</a:t>
            </a:r>
            <a:r>
              <a:rPr lang="ru-RU" sz="3600" dirty="0"/>
              <a:t>.</a:t>
            </a:r>
          </a:p>
          <a:p>
            <a:pPr marL="137160" indent="0">
              <a:buNone/>
            </a:pPr>
            <a:r>
              <a:rPr lang="ru-RU" sz="3600" dirty="0" err="1"/>
              <a:t>Прислівник</a:t>
            </a:r>
            <a:r>
              <a:rPr lang="ru-RU" sz="3600" dirty="0"/>
              <a:t> – </a:t>
            </a:r>
            <a:r>
              <a:rPr lang="ru-RU" sz="3600" dirty="0" err="1"/>
              <a:t>синьо</a:t>
            </a:r>
            <a:r>
              <a:rPr lang="ru-RU" sz="3600" dirty="0"/>
              <a:t>, </a:t>
            </a:r>
            <a:r>
              <a:rPr lang="ru-RU" sz="3600" dirty="0" err="1"/>
              <a:t>по-третє</a:t>
            </a:r>
            <a:r>
              <a:rPr lang="ru-RU" sz="3600" dirty="0"/>
              <a:t>.</a:t>
            </a:r>
          </a:p>
          <a:p>
            <a:pPr marL="137160" indent="0">
              <a:buNone/>
            </a:pPr>
            <a:r>
              <a:rPr lang="uk-UA" sz="3600" dirty="0"/>
              <a:t>Числівник – </a:t>
            </a:r>
            <a:r>
              <a:rPr lang="ru-RU" sz="3600" dirty="0"/>
              <a:t>три, </a:t>
            </a:r>
            <a:r>
              <a:rPr lang="ru-RU" sz="3600" dirty="0" err="1"/>
              <a:t>третій</a:t>
            </a:r>
            <a:endParaRPr lang="ru-RU" sz="36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41168"/>
            <a:ext cx="23590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692473" cy="140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298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uk-UA" sz="3600" dirty="0">
                <a:solidFill>
                  <a:srgbClr val="FFFF00"/>
                </a:solidFill>
                <a:effectLst/>
              </a:rPr>
              <a:t>Відредагуйте речення і запишіть. Слова яких частин мови вжито неправильно? </a:t>
            </a:r>
            <a:endParaRPr lang="ru-RU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3" y="1988840"/>
            <a:ext cx="8825011" cy="41044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uk-UA" sz="3600" dirty="0"/>
              <a:t>1. Не мішайте мені виконувати домашнє завдання.</a:t>
            </a:r>
          </a:p>
          <a:p>
            <a:pPr marL="137160" indent="0">
              <a:buNone/>
            </a:pPr>
            <a:r>
              <a:rPr lang="uk-UA" sz="3600" dirty="0"/>
              <a:t>2. </a:t>
            </a:r>
            <a:r>
              <a:rPr lang="uk-UA" sz="3600" dirty="0" err="1"/>
              <a:t>Слідуючого</a:t>
            </a:r>
            <a:r>
              <a:rPr lang="uk-UA" sz="3600" dirty="0"/>
              <a:t> тижня розпочнеться виставка картин.</a:t>
            </a:r>
          </a:p>
          <a:p>
            <a:pPr marL="137160" indent="0">
              <a:buNone/>
            </a:pPr>
            <a:r>
              <a:rPr lang="uk-UA" sz="3600" dirty="0"/>
              <a:t>3. Учень зробив замітку на полях.</a:t>
            </a:r>
          </a:p>
          <a:p>
            <a:pPr marL="137160" indent="0">
              <a:buNone/>
            </a:pPr>
            <a:r>
              <a:rPr lang="uk-UA" sz="3600" dirty="0"/>
              <a:t>4. Дівчинка поводила себе тактично.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72073"/>
            <a:ext cx="1978950" cy="162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989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288</Words>
  <Application>Microsoft Office PowerPoint</Application>
  <PresentationFormat>Екран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Lucida Sans</vt:lpstr>
      <vt:lpstr>Monotype Corsiva</vt:lpstr>
      <vt:lpstr>Times New Roman</vt:lpstr>
      <vt:lpstr>Wingdings</vt:lpstr>
      <vt:lpstr>Wingdings 2</vt:lpstr>
      <vt:lpstr>Wingdings 3</vt:lpstr>
      <vt:lpstr>Апекс</vt:lpstr>
      <vt:lpstr>Двадцять дев’яте Класна робота  листопада Самостійні та службові частини мови, вигук</vt:lpstr>
      <vt:lpstr>Презентація PowerPoint</vt:lpstr>
      <vt:lpstr>Презентація PowerPoint</vt:lpstr>
      <vt:lpstr>Презентація PowerPoint</vt:lpstr>
      <vt:lpstr>Презентація PowerPoint</vt:lpstr>
      <vt:lpstr>Зверніть увагу!</vt:lpstr>
      <vt:lpstr>«Аналіз думок»</vt:lpstr>
      <vt:lpstr>Перевірте себе</vt:lpstr>
      <vt:lpstr>Відредагуйте речення і запишіть. Слова яких частин мови вжито неправильно?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характеристика частин мови</dc:title>
  <dc:creator>User</dc:creator>
  <cp:lastModifiedBy>Виктория Зайцева</cp:lastModifiedBy>
  <cp:revision>19</cp:revision>
  <dcterms:created xsi:type="dcterms:W3CDTF">2022-10-31T06:37:29Z</dcterms:created>
  <dcterms:modified xsi:type="dcterms:W3CDTF">2023-11-26T10:50:21Z</dcterms:modified>
</cp:coreProperties>
</file>