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6" r:id="rId5"/>
    <p:sldId id="258" r:id="rId6"/>
    <p:sldId id="259" r:id="rId7"/>
    <p:sldId id="260" r:id="rId8"/>
    <p:sldId id="262" r:id="rId9"/>
    <p:sldId id="267" r:id="rId10"/>
    <p:sldId id="27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008000"/>
    <a:srgbClr val="FF3300"/>
    <a:srgbClr val="00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CC71802-BB9F-4B34-A03B-4CBFE71241F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081549-C30F-440E-9A94-DCD8F5AA6F32}" type="slidenum">
              <a:rPr lang="en-US" smtClean="0"/>
              <a:t>‹№›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84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802-BB9F-4B34-A03B-4CBFE71241F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1549-C30F-440E-9A94-DCD8F5AA6F3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7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802-BB9F-4B34-A03B-4CBFE71241F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1549-C30F-440E-9A94-DCD8F5AA6F32}" type="slidenum">
              <a:rPr lang="en-US" smtClean="0"/>
              <a:t>‹№›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415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802-BB9F-4B34-A03B-4CBFE71241F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1549-C30F-440E-9A94-DCD8F5AA6F32}" type="slidenum">
              <a:rPr lang="en-US" smtClean="0"/>
              <a:t>‹№›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42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802-BB9F-4B34-A03B-4CBFE71241F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1549-C30F-440E-9A94-DCD8F5AA6F3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97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802-BB9F-4B34-A03B-4CBFE71241F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1549-C30F-440E-9A94-DCD8F5AA6F32}" type="slidenum">
              <a:rPr lang="en-US" smtClean="0"/>
              <a:t>‹№›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461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802-BB9F-4B34-A03B-4CBFE71241F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1549-C30F-440E-9A94-DCD8F5AA6F32}" type="slidenum">
              <a:rPr lang="en-US" smtClean="0"/>
              <a:t>‹№›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002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802-BB9F-4B34-A03B-4CBFE71241F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1549-C30F-440E-9A94-DCD8F5AA6F32}" type="slidenum">
              <a:rPr lang="en-US" smtClean="0"/>
              <a:t>‹№›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189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802-BB9F-4B34-A03B-4CBFE71241F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1549-C30F-440E-9A94-DCD8F5AA6F32}" type="slidenum">
              <a:rPr lang="en-US" smtClean="0"/>
              <a:t>‹№›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51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802-BB9F-4B34-A03B-4CBFE71241F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1549-C30F-440E-9A94-DCD8F5AA6F3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1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802-BB9F-4B34-A03B-4CBFE71241F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1549-C30F-440E-9A94-DCD8F5AA6F32}" type="slidenum">
              <a:rPr lang="en-US" smtClean="0"/>
              <a:t>‹№›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86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802-BB9F-4B34-A03B-4CBFE71241F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1549-C30F-440E-9A94-DCD8F5AA6F3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5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802-BB9F-4B34-A03B-4CBFE71241F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1549-C30F-440E-9A94-DCD8F5AA6F32}" type="slidenum">
              <a:rPr lang="en-US" smtClean="0"/>
              <a:t>‹№›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74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802-BB9F-4B34-A03B-4CBFE71241F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1549-C30F-440E-9A94-DCD8F5AA6F32}" type="slidenum">
              <a:rPr lang="en-US" smtClean="0"/>
              <a:t>‹№›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88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802-BB9F-4B34-A03B-4CBFE71241F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1549-C30F-440E-9A94-DCD8F5AA6F3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802-BB9F-4B34-A03B-4CBFE71241F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1549-C30F-440E-9A94-DCD8F5AA6F32}" type="slidenum">
              <a:rPr lang="en-US" smtClean="0"/>
              <a:t>‹№›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6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1802-BB9F-4B34-A03B-4CBFE71241F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1549-C30F-440E-9A94-DCD8F5AA6F3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3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C71802-BB9F-4B34-A03B-4CBFE71241F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081549-C30F-440E-9A94-DCD8F5AA6F3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6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>
                <a:latin typeface="Georgia" panose="02040502050405020303" pitchFamily="18" charset="0"/>
              </a:rPr>
              <a:t>Словотв</a:t>
            </a:r>
            <a:r>
              <a:rPr lang="uk-UA" b="1" dirty="0" err="1">
                <a:latin typeface="Georgia" panose="02040502050405020303" pitchFamily="18" charset="0"/>
              </a:rPr>
              <a:t>ір</a:t>
            </a:r>
            <a:br>
              <a:rPr lang="uk-UA" b="1" dirty="0">
                <a:latin typeface="Georgia" panose="02040502050405020303" pitchFamily="18" charset="0"/>
              </a:rPr>
            </a:br>
            <a:r>
              <a:rPr lang="uk-UA" b="1" dirty="0">
                <a:latin typeface="Georgia" panose="02040502050405020303" pitchFamily="18" charset="0"/>
              </a:rPr>
              <a:t>Орфографія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3566" y="3657597"/>
            <a:ext cx="7104501" cy="1320802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Georgia" panose="02040502050405020303" pitchFamily="18" charset="0"/>
              </a:rPr>
              <a:t>Змінювання і творення слів. Твірне слово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9011" y="101971"/>
            <a:ext cx="5564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atin typeface="Georgia" panose="02040502050405020303" pitchFamily="18" charset="0"/>
              </a:rPr>
              <a:t>Сьоме листопада</a:t>
            </a:r>
          </a:p>
          <a:p>
            <a:pPr algn="ctr"/>
            <a:r>
              <a:rPr lang="uk-UA" sz="4000" b="1" dirty="0">
                <a:latin typeface="Georgia" panose="02040502050405020303" pitchFamily="18" charset="0"/>
              </a:rPr>
              <a:t>Класна робота</a:t>
            </a:r>
            <a:endParaRPr lang="en-US" sz="4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05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771" y="1227908"/>
            <a:ext cx="104764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СЛОВОТВІРНА ХВИЛИНКА</a:t>
            </a:r>
          </a:p>
          <a:p>
            <a:pPr algn="ctr"/>
            <a:r>
              <a:rPr lang="uk-UA" sz="4000" i="1" dirty="0" err="1">
                <a:solidFill>
                  <a:srgbClr val="000099"/>
                </a:solidFill>
                <a:latin typeface="Georgia" panose="02040502050405020303" pitchFamily="18" charset="0"/>
              </a:rPr>
              <a:t>Утворіть</a:t>
            </a:r>
            <a:r>
              <a:rPr lang="uk-UA" sz="4000" i="1" dirty="0">
                <a:solidFill>
                  <a:srgbClr val="000099"/>
                </a:solidFill>
                <a:latin typeface="Georgia" panose="02040502050405020303" pitchFamily="18" charset="0"/>
              </a:rPr>
              <a:t> від поданих слів похідні слова</a:t>
            </a:r>
          </a:p>
          <a:p>
            <a:pPr algn="ctr"/>
            <a:r>
              <a:rPr lang="uk-UA" sz="4000" b="1" dirty="0">
                <a:latin typeface="Georgia" panose="02040502050405020303" pitchFamily="18" charset="0"/>
              </a:rPr>
              <a:t>зима</a:t>
            </a:r>
          </a:p>
          <a:p>
            <a:pPr algn="ctr"/>
            <a:r>
              <a:rPr lang="uk-UA" sz="4000" b="1" dirty="0">
                <a:latin typeface="Georgia" panose="02040502050405020303" pitchFamily="18" charset="0"/>
              </a:rPr>
              <a:t>листок </a:t>
            </a:r>
          </a:p>
          <a:p>
            <a:pPr algn="ctr"/>
            <a:r>
              <a:rPr lang="uk-UA" sz="4000" b="1" dirty="0">
                <a:latin typeface="Georgia" panose="02040502050405020303" pitchFamily="18" charset="0"/>
              </a:rPr>
              <a:t>пісня</a:t>
            </a:r>
          </a:p>
          <a:p>
            <a:pPr algn="ctr"/>
            <a:r>
              <a:rPr lang="uk-UA" sz="4000" b="1" dirty="0">
                <a:latin typeface="Georgia" panose="02040502050405020303" pitchFamily="18" charset="0"/>
              </a:rPr>
              <a:t>парк</a:t>
            </a:r>
          </a:p>
          <a:p>
            <a:pPr algn="ctr"/>
            <a:r>
              <a:rPr lang="uk-UA" sz="4000" b="1" dirty="0">
                <a:latin typeface="Georgia" panose="02040502050405020303" pitchFamily="18" charset="0"/>
              </a:rPr>
              <a:t>хмара</a:t>
            </a:r>
          </a:p>
        </p:txBody>
      </p:sp>
    </p:spTree>
    <p:extLst>
      <p:ext uri="{BB962C8B-B14F-4D97-AF65-F5344CB8AC3E}">
        <p14:creationId xmlns:p14="http://schemas.microsoft.com/office/powerpoint/2010/main" val="3599273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354" y="1332412"/>
            <a:ext cx="107463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latin typeface="Georgia" panose="02040502050405020303" pitchFamily="18" charset="0"/>
              </a:rPr>
              <a:t>Розрізняйте </a:t>
            </a:r>
            <a:r>
              <a:rPr lang="uk-UA" sz="3600" b="1" dirty="0">
                <a:solidFill>
                  <a:srgbClr val="000099"/>
                </a:solidFill>
                <a:latin typeface="Georgia" panose="02040502050405020303" pitchFamily="18" charset="0"/>
              </a:rPr>
              <a:t>форму слова </a:t>
            </a:r>
            <a:r>
              <a:rPr lang="uk-UA" sz="3600" dirty="0">
                <a:latin typeface="Georgia" panose="02040502050405020303" pitchFamily="18" charset="0"/>
              </a:rPr>
              <a:t>та </a:t>
            </a:r>
            <a:r>
              <a:rPr lang="uk-UA" sz="3600" b="1" dirty="0">
                <a:solidFill>
                  <a:srgbClr val="000099"/>
                </a:solidFill>
                <a:latin typeface="Georgia" panose="02040502050405020303" pitchFamily="18" charset="0"/>
              </a:rPr>
              <a:t>спільнокореневі слова</a:t>
            </a:r>
          </a:p>
          <a:p>
            <a:pPr algn="ctr"/>
            <a:r>
              <a:rPr lang="uk-UA" sz="3600" i="1" dirty="0" err="1">
                <a:solidFill>
                  <a:srgbClr val="0070C0"/>
                </a:solidFill>
                <a:latin typeface="Georgia" panose="02040502050405020303" pitchFamily="18" charset="0"/>
              </a:rPr>
              <a:t>Випишіть</a:t>
            </a:r>
            <a:r>
              <a:rPr lang="uk-UA" sz="3600" i="1" dirty="0">
                <a:solidFill>
                  <a:srgbClr val="0070C0"/>
                </a:solidFill>
                <a:latin typeface="Georgia" panose="02040502050405020303" pitchFamily="18" charset="0"/>
              </a:rPr>
              <a:t> слова у дві колонки </a:t>
            </a:r>
          </a:p>
          <a:p>
            <a:pPr algn="ctr"/>
            <a:r>
              <a:rPr lang="uk-UA" sz="3600" i="1" dirty="0">
                <a:solidFill>
                  <a:srgbClr val="0070C0"/>
                </a:solidFill>
                <a:latin typeface="Georgia" panose="02040502050405020303" pitchFamily="18" charset="0"/>
              </a:rPr>
              <a:t>1) форми слова; 2 ) спільнокореневі слова</a:t>
            </a:r>
          </a:p>
          <a:p>
            <a:pPr algn="ctr"/>
            <a:r>
              <a:rPr lang="uk-UA" sz="4800" b="1" i="1" dirty="0">
                <a:solidFill>
                  <a:srgbClr val="FF0066"/>
                </a:solidFill>
                <a:latin typeface="Georgia" panose="02040502050405020303" pitchFamily="18" charset="0"/>
              </a:rPr>
              <a:t>Сніговик</a:t>
            </a:r>
            <a:r>
              <a:rPr lang="uk-UA" sz="4800" b="1" i="1" dirty="0">
                <a:latin typeface="Georgia" panose="02040502050405020303" pitchFamily="18" charset="0"/>
              </a:rPr>
              <a:t>, </a:t>
            </a:r>
            <a:r>
              <a:rPr lang="uk-UA" sz="4800" b="1" i="1" dirty="0">
                <a:solidFill>
                  <a:srgbClr val="33CC33"/>
                </a:solidFill>
                <a:latin typeface="Georgia" panose="02040502050405020303" pitchFamily="18" charset="0"/>
              </a:rPr>
              <a:t>сніг</a:t>
            </a:r>
            <a:r>
              <a:rPr lang="uk-UA" sz="4800" b="1" i="1" dirty="0">
                <a:latin typeface="Georgia" panose="02040502050405020303" pitchFamily="18" charset="0"/>
              </a:rPr>
              <a:t>, </a:t>
            </a:r>
            <a:r>
              <a:rPr lang="uk-UA" sz="4800" b="1" i="1" dirty="0">
                <a:solidFill>
                  <a:srgbClr val="7030A0"/>
                </a:solidFill>
                <a:latin typeface="Georgia" panose="02040502050405020303" pitchFamily="18" charset="0"/>
              </a:rPr>
              <a:t>сніжинка</a:t>
            </a:r>
            <a:r>
              <a:rPr lang="uk-UA" sz="4800" b="1" i="1" dirty="0">
                <a:latin typeface="Georgia" panose="02040502050405020303" pitchFamily="18" charset="0"/>
              </a:rPr>
              <a:t>, </a:t>
            </a:r>
            <a:r>
              <a:rPr lang="uk-UA" sz="4800" b="1" i="1" dirty="0">
                <a:solidFill>
                  <a:srgbClr val="006600"/>
                </a:solidFill>
                <a:latin typeface="Georgia" panose="02040502050405020303" pitchFamily="18" charset="0"/>
              </a:rPr>
              <a:t>снігом</a:t>
            </a:r>
            <a:r>
              <a:rPr lang="uk-UA" sz="4800" b="1" i="1" dirty="0">
                <a:latin typeface="Georgia" panose="02040502050405020303" pitchFamily="18" charset="0"/>
              </a:rPr>
              <a:t>, </a:t>
            </a:r>
            <a:r>
              <a:rPr lang="uk-UA" sz="4800" b="1" i="1" dirty="0">
                <a:solidFill>
                  <a:srgbClr val="FF3300"/>
                </a:solidFill>
                <a:latin typeface="Georgia" panose="02040502050405020303" pitchFamily="18" charset="0"/>
              </a:rPr>
              <a:t>снігу</a:t>
            </a:r>
            <a:r>
              <a:rPr lang="uk-UA" sz="4800" b="1" i="1" dirty="0">
                <a:latin typeface="Georgia" panose="02040502050405020303" pitchFamily="18" charset="0"/>
              </a:rPr>
              <a:t>, </a:t>
            </a:r>
            <a:r>
              <a:rPr lang="uk-UA" sz="4800" b="1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снігуронька</a:t>
            </a:r>
            <a:r>
              <a:rPr lang="uk-UA" sz="4800" b="1" i="1" dirty="0">
                <a:latin typeface="Georgia" panose="02040502050405020303" pitchFamily="18" charset="0"/>
              </a:rPr>
              <a:t>, </a:t>
            </a:r>
            <a:r>
              <a:rPr lang="uk-UA" sz="4800" b="1" i="1" dirty="0">
                <a:solidFill>
                  <a:srgbClr val="33CC33"/>
                </a:solidFill>
                <a:latin typeface="Georgia" panose="02040502050405020303" pitchFamily="18" charset="0"/>
              </a:rPr>
              <a:t>сніги</a:t>
            </a:r>
            <a:r>
              <a:rPr lang="uk-UA" sz="4800" b="1" i="1" dirty="0">
                <a:latin typeface="Georgia" panose="02040502050405020303" pitchFamily="18" charset="0"/>
              </a:rPr>
              <a:t>, </a:t>
            </a:r>
            <a:r>
              <a:rPr lang="uk-UA" sz="4800" b="1" i="1" dirty="0">
                <a:solidFill>
                  <a:srgbClr val="FF0066"/>
                </a:solidFill>
                <a:latin typeface="Georgia" panose="02040502050405020303" pitchFamily="18" charset="0"/>
              </a:rPr>
              <a:t>засніжило</a:t>
            </a:r>
            <a:endParaRPr lang="en-US" sz="4800" b="1" i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862262">
            <a:off x="344519" y="714441"/>
            <a:ext cx="486703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ЗВЕРНІТЬ УВАГУ! </a:t>
            </a:r>
          </a:p>
        </p:txBody>
      </p:sp>
    </p:spTree>
    <p:extLst>
      <p:ext uri="{BB962C8B-B14F-4D97-AF65-F5344CB8AC3E}">
        <p14:creationId xmlns:p14="http://schemas.microsoft.com/office/powerpoint/2010/main" val="20526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489" y="1834384"/>
            <a:ext cx="106854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Морфеміка</a:t>
            </a:r>
            <a:r>
              <a:rPr lang="ru-RU" sz="4000" b="1" dirty="0">
                <a:latin typeface="Georgia" panose="02040502050405020303" pitchFamily="18" charset="0"/>
              </a:rPr>
              <a:t> — </a:t>
            </a:r>
            <a:r>
              <a:rPr lang="ru-RU" sz="4000" b="1" dirty="0" err="1">
                <a:latin typeface="Georgia" panose="02040502050405020303" pitchFamily="18" charset="0"/>
              </a:rPr>
              <a:t>розділ</a:t>
            </a:r>
            <a:r>
              <a:rPr lang="ru-RU" sz="4000" b="1" dirty="0">
                <a:latin typeface="Georgia" panose="02040502050405020303" pitchFamily="18" charset="0"/>
              </a:rPr>
              <a:t> </a:t>
            </a:r>
            <a:r>
              <a:rPr lang="ru-RU" sz="4000" b="1" dirty="0" err="1">
                <a:latin typeface="Georgia" panose="02040502050405020303" pitchFamily="18" charset="0"/>
              </a:rPr>
              <a:t>мовознавства</a:t>
            </a:r>
            <a:r>
              <a:rPr lang="ru-RU" sz="4000" b="1" dirty="0">
                <a:latin typeface="Georgia" panose="02040502050405020303" pitchFamily="18" charset="0"/>
              </a:rPr>
              <a:t>, </a:t>
            </a:r>
            <a:r>
              <a:rPr lang="ru-RU" sz="4000" b="1" dirty="0" err="1">
                <a:latin typeface="Georgia" panose="02040502050405020303" pitchFamily="18" charset="0"/>
              </a:rPr>
              <a:t>що</a:t>
            </a:r>
            <a:r>
              <a:rPr lang="ru-RU" sz="4000" b="1" dirty="0">
                <a:latin typeface="Georgia" panose="02040502050405020303" pitchFamily="18" charset="0"/>
              </a:rPr>
              <a:t> </a:t>
            </a:r>
            <a:r>
              <a:rPr lang="ru-RU" sz="4000" b="1" dirty="0" err="1">
                <a:latin typeface="Georgia" panose="02040502050405020303" pitchFamily="18" charset="0"/>
              </a:rPr>
              <a:t>вивчає</a:t>
            </a:r>
            <a:r>
              <a:rPr lang="ru-RU" sz="4000" b="1" dirty="0">
                <a:latin typeface="Georgia" panose="02040502050405020303" pitchFamily="18" charset="0"/>
              </a:rPr>
              <a:t> </a:t>
            </a:r>
            <a:r>
              <a:rPr lang="ru-RU" sz="4000" b="1" dirty="0" err="1">
                <a:latin typeface="Georgia" panose="02040502050405020303" pitchFamily="18" charset="0"/>
              </a:rPr>
              <a:t>значущі</a:t>
            </a:r>
            <a:r>
              <a:rPr lang="ru-RU" sz="4000" b="1" dirty="0">
                <a:latin typeface="Georgia" panose="02040502050405020303" pitchFamily="18" charset="0"/>
              </a:rPr>
              <a:t> </a:t>
            </a:r>
            <a:r>
              <a:rPr lang="ru-RU" sz="4000" b="1" dirty="0" err="1">
                <a:latin typeface="Georgia" panose="02040502050405020303" pitchFamily="18" charset="0"/>
              </a:rPr>
              <a:t>частини</a:t>
            </a:r>
            <a:r>
              <a:rPr lang="ru-RU" sz="4000" b="1" dirty="0">
                <a:latin typeface="Georgia" panose="02040502050405020303" pitchFamily="18" charset="0"/>
              </a:rPr>
              <a:t> слова (</a:t>
            </a:r>
            <a:r>
              <a:rPr lang="ru-RU" sz="4000" b="1" dirty="0" err="1">
                <a:latin typeface="Georgia" panose="02040502050405020303" pitchFamily="18" charset="0"/>
              </a:rPr>
              <a:t>морфеми</a:t>
            </a:r>
            <a:r>
              <a:rPr lang="ru-RU" sz="4000" b="1" dirty="0">
                <a:latin typeface="Georgia" panose="02040502050405020303" pitchFamily="18" charset="0"/>
              </a:rPr>
              <a:t>)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4069" y="3863481"/>
            <a:ext cx="10502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Морфема</a:t>
            </a:r>
            <a:r>
              <a:rPr lang="ru-RU" sz="4000" b="1" dirty="0">
                <a:latin typeface="Georgia" panose="02040502050405020303" pitchFamily="18" charset="0"/>
              </a:rPr>
              <a:t> — </a:t>
            </a:r>
            <a:r>
              <a:rPr lang="ru-RU" sz="4000" b="1" dirty="0" err="1">
                <a:latin typeface="Georgia" panose="02040502050405020303" pitchFamily="18" charset="0"/>
              </a:rPr>
              <a:t>це</a:t>
            </a:r>
            <a:r>
              <a:rPr lang="ru-RU" sz="4000" b="1" dirty="0">
                <a:latin typeface="Georgia" panose="02040502050405020303" pitchFamily="18" charset="0"/>
              </a:rPr>
              <a:t> </a:t>
            </a:r>
            <a:r>
              <a:rPr lang="ru-RU" sz="4000" b="1" dirty="0" err="1">
                <a:latin typeface="Georgia" panose="02040502050405020303" pitchFamily="18" charset="0"/>
              </a:rPr>
              <a:t>найменша</a:t>
            </a:r>
            <a:r>
              <a:rPr lang="ru-RU" sz="4000" b="1" dirty="0">
                <a:latin typeface="Georgia" panose="02040502050405020303" pitchFamily="18" charset="0"/>
              </a:rPr>
              <a:t> </a:t>
            </a:r>
            <a:r>
              <a:rPr lang="ru-RU" sz="4000" b="1" dirty="0" err="1">
                <a:latin typeface="Georgia" panose="02040502050405020303" pitchFamily="18" charset="0"/>
              </a:rPr>
              <a:t>неподільна</a:t>
            </a:r>
            <a:r>
              <a:rPr lang="ru-RU" sz="4000" b="1" dirty="0">
                <a:latin typeface="Georgia" panose="02040502050405020303" pitchFamily="18" charset="0"/>
              </a:rPr>
              <a:t> </a:t>
            </a:r>
            <a:r>
              <a:rPr lang="ru-RU" sz="4000" b="1" dirty="0" err="1">
                <a:latin typeface="Georgia" panose="02040502050405020303" pitchFamily="18" charset="0"/>
              </a:rPr>
              <a:t>значуща</a:t>
            </a:r>
            <a:r>
              <a:rPr lang="ru-RU" sz="4000" b="1" dirty="0">
                <a:latin typeface="Georgia" panose="02040502050405020303" pitchFamily="18" charset="0"/>
              </a:rPr>
              <a:t> </a:t>
            </a:r>
            <a:r>
              <a:rPr lang="ru-RU" sz="4000" b="1" dirty="0" err="1">
                <a:latin typeface="Georgia" panose="02040502050405020303" pitchFamily="18" charset="0"/>
              </a:rPr>
              <a:t>частина</a:t>
            </a:r>
            <a:r>
              <a:rPr lang="ru-RU" sz="4000" b="1" dirty="0">
                <a:latin typeface="Georgia" panose="02040502050405020303" pitchFamily="18" charset="0"/>
              </a:rPr>
              <a:t> слова </a:t>
            </a:r>
          </a:p>
          <a:p>
            <a:pPr algn="ctr"/>
            <a:r>
              <a:rPr lang="ru-RU" sz="4000" b="1" dirty="0">
                <a:latin typeface="Georgia" panose="02040502050405020303" pitchFamily="18" charset="0"/>
              </a:rPr>
              <a:t>(</a:t>
            </a:r>
            <a:r>
              <a:rPr lang="ru-RU" sz="4000" b="1" dirty="0" err="1">
                <a:solidFill>
                  <a:srgbClr val="000099"/>
                </a:solidFill>
                <a:latin typeface="Georgia" panose="02040502050405020303" pitchFamily="18" charset="0"/>
              </a:rPr>
              <a:t>префікс</a:t>
            </a:r>
            <a:r>
              <a:rPr lang="ru-RU" sz="4000" b="1" dirty="0">
                <a:solidFill>
                  <a:srgbClr val="000099"/>
                </a:solidFill>
                <a:latin typeface="Georgia" panose="02040502050405020303" pitchFamily="18" charset="0"/>
              </a:rPr>
              <a:t>, </a:t>
            </a:r>
            <a:r>
              <a:rPr lang="ru-RU" sz="4000" b="1" dirty="0" err="1">
                <a:solidFill>
                  <a:srgbClr val="000099"/>
                </a:solidFill>
                <a:latin typeface="Georgia" panose="02040502050405020303" pitchFamily="18" charset="0"/>
              </a:rPr>
              <a:t>корінь</a:t>
            </a:r>
            <a:r>
              <a:rPr lang="ru-RU" sz="4000" b="1" dirty="0">
                <a:solidFill>
                  <a:srgbClr val="000099"/>
                </a:solidFill>
                <a:latin typeface="Georgia" panose="02040502050405020303" pitchFamily="18" charset="0"/>
              </a:rPr>
              <a:t>, </a:t>
            </a:r>
            <a:r>
              <a:rPr lang="ru-RU" sz="4000" b="1" dirty="0" err="1">
                <a:solidFill>
                  <a:srgbClr val="000099"/>
                </a:solidFill>
                <a:latin typeface="Georgia" panose="02040502050405020303" pitchFamily="18" charset="0"/>
              </a:rPr>
              <a:t>суфікс</a:t>
            </a:r>
            <a:r>
              <a:rPr lang="ru-RU" sz="4000" b="1" dirty="0">
                <a:solidFill>
                  <a:srgbClr val="000099"/>
                </a:solidFill>
                <a:latin typeface="Georgia" panose="02040502050405020303" pitchFamily="18" charset="0"/>
              </a:rPr>
              <a:t>, </a:t>
            </a:r>
            <a:r>
              <a:rPr lang="ru-RU" sz="4000" b="1" dirty="0" err="1">
                <a:solidFill>
                  <a:srgbClr val="000099"/>
                </a:solidFill>
                <a:latin typeface="Georgia" panose="02040502050405020303" pitchFamily="18" charset="0"/>
              </a:rPr>
              <a:t>закінчення</a:t>
            </a:r>
            <a:r>
              <a:rPr lang="ru-RU" sz="4000" b="1" dirty="0">
                <a:latin typeface="Georgia" panose="02040502050405020303" pitchFamily="18" charset="0"/>
              </a:rPr>
              <a:t>)</a:t>
            </a:r>
          </a:p>
          <a:p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2139" y="727503"/>
            <a:ext cx="497259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ПРИГАДАЙМО!</a:t>
            </a:r>
            <a:endParaRPr lang="en-US" sz="4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5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остав слова. Значимые части слова | Русский язы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0" t="31625" r="35802" b="46557"/>
          <a:stretch/>
        </p:blipFill>
        <p:spPr bwMode="auto">
          <a:xfrm>
            <a:off x="1668171" y="3311353"/>
            <a:ext cx="779696" cy="71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Состав слова. Значимые части слова | Русский язы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6" r="85343" b="51469"/>
          <a:stretch/>
        </p:blipFill>
        <p:spPr bwMode="auto">
          <a:xfrm>
            <a:off x="1512647" y="1395918"/>
            <a:ext cx="948861" cy="64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Состав слова. Значимые части слова | Русский язы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9" t="56104" r="36070" b="19481"/>
          <a:stretch/>
        </p:blipFill>
        <p:spPr bwMode="auto">
          <a:xfrm>
            <a:off x="1690053" y="4320296"/>
            <a:ext cx="757814" cy="8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Состав слова. Значимые части слова | Русский язы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73" r="85120" b="25617"/>
          <a:stretch/>
        </p:blipFill>
        <p:spPr bwMode="auto">
          <a:xfrm>
            <a:off x="1512647" y="2470018"/>
            <a:ext cx="1041616" cy="54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остав слова. Значимые части слова | Русский язы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1" t="82143" r="61602" b="714"/>
          <a:stretch/>
        </p:blipFill>
        <p:spPr bwMode="auto">
          <a:xfrm>
            <a:off x="1392860" y="5308254"/>
            <a:ext cx="135219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3737" y="971414"/>
            <a:ext cx="2333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Georgia" panose="02040502050405020303" pitchFamily="18" charset="0"/>
              </a:rPr>
              <a:t>Морфеми</a:t>
            </a:r>
            <a:endParaRPr lang="en-US" sz="3200" b="1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3829" y="1515459"/>
            <a:ext cx="77419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Префікс – ….</a:t>
            </a:r>
          </a:p>
          <a:p>
            <a:endParaRPr lang="uk-UA" sz="3200" b="1" dirty="0">
              <a:latin typeface="Georgia" panose="02040502050405020303" pitchFamily="18" charset="0"/>
            </a:endParaRPr>
          </a:p>
          <a:p>
            <a:r>
              <a:rPr lang="uk-UA" sz="3200" b="1" dirty="0">
                <a:latin typeface="Georgia" panose="02040502050405020303" pitchFamily="18" charset="0"/>
              </a:rPr>
              <a:t>Корінь – ….</a:t>
            </a:r>
          </a:p>
          <a:p>
            <a:endParaRPr lang="uk-UA" sz="3200" b="1" dirty="0">
              <a:latin typeface="Georgia" panose="02040502050405020303" pitchFamily="18" charset="0"/>
            </a:endParaRPr>
          </a:p>
          <a:p>
            <a:r>
              <a:rPr lang="uk-UA" sz="3200" b="1" dirty="0">
                <a:latin typeface="Georgia" panose="02040502050405020303" pitchFamily="18" charset="0"/>
              </a:rPr>
              <a:t>Суфікс – ….</a:t>
            </a:r>
          </a:p>
          <a:p>
            <a:endParaRPr lang="uk-UA" sz="3200" b="1" dirty="0">
              <a:latin typeface="Georgia" panose="02040502050405020303" pitchFamily="18" charset="0"/>
            </a:endParaRPr>
          </a:p>
          <a:p>
            <a:r>
              <a:rPr lang="uk-UA" sz="3200" b="1" dirty="0">
                <a:latin typeface="Georgia" panose="02040502050405020303" pitchFamily="18" charset="0"/>
              </a:rPr>
              <a:t>Закінчення – ….</a:t>
            </a:r>
          </a:p>
          <a:p>
            <a:r>
              <a:rPr lang="uk-UA" sz="3200" b="1" dirty="0">
                <a:latin typeface="Georgia" panose="02040502050405020303" pitchFamily="18" charset="0"/>
              </a:rPr>
              <a:t> </a:t>
            </a:r>
          </a:p>
          <a:p>
            <a:r>
              <a:rPr lang="uk-UA" sz="3200" b="1" dirty="0">
                <a:latin typeface="Georgia" panose="02040502050405020303" pitchFamily="18" charset="0"/>
              </a:rPr>
              <a:t>Основа слова – ….</a:t>
            </a:r>
            <a:endParaRPr lang="en-US" sz="3200" b="1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691301">
            <a:off x="6191794" y="1041973"/>
            <a:ext cx="497259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ПРИГАДАЙМО!</a:t>
            </a:r>
            <a:endParaRPr lang="en-US" sz="4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0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4034" y="2081350"/>
            <a:ext cx="979714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    </a:t>
            </a:r>
            <a:r>
              <a:rPr lang="ru-RU" sz="40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Афікс</a:t>
            </a:r>
            <a:r>
              <a:rPr lang="ru-RU" sz="4000" b="1" i="1" dirty="0">
                <a:latin typeface="Georgia" panose="02040502050405020303" pitchFamily="18" charset="0"/>
              </a:rPr>
              <a:t> – </a:t>
            </a:r>
            <a:r>
              <a:rPr lang="ru-RU" sz="4000" b="1" dirty="0" err="1">
                <a:latin typeface="Georgia" panose="02040502050405020303" pitchFamily="18" charset="0"/>
              </a:rPr>
              <a:t>усі</a:t>
            </a:r>
            <a:r>
              <a:rPr lang="ru-RU" sz="4000" b="1" dirty="0">
                <a:latin typeface="Georgia" panose="02040502050405020303" pitchFamily="18" charset="0"/>
              </a:rPr>
              <a:t> </a:t>
            </a:r>
            <a:r>
              <a:rPr lang="ru-RU" sz="4000" b="1" dirty="0" err="1">
                <a:latin typeface="Georgia" panose="02040502050405020303" pitchFamily="18" charset="0"/>
              </a:rPr>
              <a:t>значущі</a:t>
            </a:r>
            <a:r>
              <a:rPr lang="ru-RU" sz="4000" b="1" dirty="0">
                <a:latin typeface="Georgia" panose="02040502050405020303" pitchFamily="18" charset="0"/>
              </a:rPr>
              <a:t> </a:t>
            </a:r>
            <a:r>
              <a:rPr lang="ru-RU" sz="4000" b="1" dirty="0" err="1">
                <a:latin typeface="Georgia" panose="02040502050405020303" pitchFamily="18" charset="0"/>
              </a:rPr>
              <a:t>частини</a:t>
            </a:r>
            <a:r>
              <a:rPr lang="ru-RU" sz="4000" b="1" dirty="0">
                <a:latin typeface="Georgia" panose="02040502050405020303" pitchFamily="18" charset="0"/>
              </a:rPr>
              <a:t> слова, </a:t>
            </a:r>
            <a:r>
              <a:rPr lang="ru-RU" sz="4000" b="1" dirty="0" err="1">
                <a:latin typeface="Georgia" panose="02040502050405020303" pitchFamily="18" charset="0"/>
              </a:rPr>
              <a:t>крім</a:t>
            </a:r>
            <a:r>
              <a:rPr lang="ru-RU" sz="4000" b="1" dirty="0">
                <a:latin typeface="Georgia" panose="02040502050405020303" pitchFamily="18" charset="0"/>
              </a:rPr>
              <a:t> </a:t>
            </a:r>
            <a:r>
              <a:rPr lang="ru-RU" sz="4000" b="1" dirty="0" err="1">
                <a:latin typeface="Georgia" panose="02040502050405020303" pitchFamily="18" charset="0"/>
              </a:rPr>
              <a:t>кореня</a:t>
            </a:r>
            <a:r>
              <a:rPr lang="ru-RU" sz="4000" b="1" dirty="0">
                <a:latin typeface="Georgia" panose="02040502050405020303" pitchFamily="18" charset="0"/>
              </a:rPr>
              <a:t> і </a:t>
            </a:r>
            <a:r>
              <a:rPr lang="ru-RU" sz="4000" b="1" dirty="0" err="1">
                <a:latin typeface="Georgia" panose="02040502050405020303" pitchFamily="18" charset="0"/>
              </a:rPr>
              <a:t>закінчення</a:t>
            </a:r>
            <a:r>
              <a:rPr lang="ru-RU" sz="4000" b="1" dirty="0">
                <a:latin typeface="Georgia" panose="02040502050405020303" pitchFamily="18" charset="0"/>
              </a:rPr>
              <a:t>, </a:t>
            </a:r>
            <a:r>
              <a:rPr lang="ru-RU" sz="4000" b="1" dirty="0" err="1">
                <a:latin typeface="Georgia" panose="02040502050405020303" pitchFamily="18" charset="0"/>
              </a:rPr>
              <a:t>тобто</a:t>
            </a:r>
            <a:r>
              <a:rPr lang="ru-RU" sz="4000" b="1" dirty="0">
                <a:latin typeface="Georgia" panose="02040502050405020303" pitchFamily="18" charset="0"/>
              </a:rPr>
              <a:t> </a:t>
            </a:r>
            <a:r>
              <a:rPr lang="ru-RU" sz="4000" b="1" dirty="0" err="1">
                <a:latin typeface="Georgia" panose="02040502050405020303" pitchFamily="18" charset="0"/>
              </a:rPr>
              <a:t>це</a:t>
            </a:r>
            <a:r>
              <a:rPr lang="ru-RU" sz="4000" b="1" dirty="0">
                <a:latin typeface="Georgia" panose="02040502050405020303" pitchFamily="18" charset="0"/>
              </a:rPr>
              <a:t> </a:t>
            </a:r>
            <a:r>
              <a:rPr lang="ru-RU" sz="4000" b="1" i="1" dirty="0" err="1">
                <a:solidFill>
                  <a:srgbClr val="000099"/>
                </a:solidFill>
                <a:latin typeface="Georgia" panose="02040502050405020303" pitchFamily="18" charset="0"/>
              </a:rPr>
              <a:t>префікс</a:t>
            </a:r>
            <a:r>
              <a:rPr lang="ru-RU" sz="4000" b="1" i="1" dirty="0">
                <a:solidFill>
                  <a:srgbClr val="000099"/>
                </a:solidFill>
                <a:latin typeface="Georgia" panose="02040502050405020303" pitchFamily="18" charset="0"/>
              </a:rPr>
              <a:t> і </a:t>
            </a:r>
            <a:r>
              <a:rPr lang="ru-RU" sz="4000" b="1" i="1" dirty="0" err="1">
                <a:solidFill>
                  <a:srgbClr val="000099"/>
                </a:solidFill>
                <a:latin typeface="Georgia" panose="02040502050405020303" pitchFamily="18" charset="0"/>
              </a:rPr>
              <a:t>суфікс</a:t>
            </a:r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   </a:t>
            </a:r>
            <a:r>
              <a:rPr lang="ru-RU" sz="40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Постфікс</a:t>
            </a:r>
            <a:r>
              <a:rPr lang="ru-RU" sz="4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 </a:t>
            </a:r>
            <a:r>
              <a:rPr lang="ru-RU" sz="4000" b="1" i="1" dirty="0">
                <a:latin typeface="Georgia" panose="02040502050405020303" pitchFamily="18" charset="0"/>
              </a:rPr>
              <a:t>– </a:t>
            </a:r>
            <a:r>
              <a:rPr lang="ru-RU" sz="4000" b="1" dirty="0">
                <a:latin typeface="Georgia" panose="02040502050405020303" pitchFamily="18" charset="0"/>
              </a:rPr>
              <a:t>буква, склад, </a:t>
            </a:r>
            <a:r>
              <a:rPr lang="ru-RU" sz="4000" b="1" dirty="0" err="1">
                <a:latin typeface="Georgia" panose="02040502050405020303" pitchFamily="18" charset="0"/>
              </a:rPr>
              <a:t>приєднані</a:t>
            </a:r>
            <a:r>
              <a:rPr lang="ru-RU" sz="4000" b="1" dirty="0">
                <a:latin typeface="Georgia" panose="02040502050405020303" pitchFamily="18" charset="0"/>
              </a:rPr>
              <a:t> до </a:t>
            </a:r>
            <a:r>
              <a:rPr lang="ru-RU" sz="4000" b="1" dirty="0" err="1">
                <a:latin typeface="Georgia" panose="02040502050405020303" pitchFamily="18" charset="0"/>
              </a:rPr>
              <a:t>кінця</a:t>
            </a:r>
            <a:r>
              <a:rPr lang="ru-RU" sz="4000" b="1" dirty="0">
                <a:latin typeface="Georgia" panose="02040502050405020303" pitchFamily="18" charset="0"/>
              </a:rPr>
              <a:t> слова. </a:t>
            </a:r>
          </a:p>
          <a:p>
            <a:r>
              <a:rPr lang="ru-RU" sz="4000" i="1" dirty="0">
                <a:solidFill>
                  <a:srgbClr val="000099"/>
                </a:solidFill>
                <a:latin typeface="Georgia" panose="02040502050405020303" pitchFamily="18" charset="0"/>
              </a:rPr>
              <a:t>До прикладу</a:t>
            </a:r>
            <a:r>
              <a:rPr lang="ru-RU" sz="4000" dirty="0">
                <a:solidFill>
                  <a:srgbClr val="000099"/>
                </a:solidFill>
                <a:latin typeface="Georgia" panose="02040502050405020303" pitchFamily="18" charset="0"/>
              </a:rPr>
              <a:t>: </a:t>
            </a:r>
            <a:r>
              <a:rPr lang="ru-RU" sz="4000" dirty="0" err="1">
                <a:latin typeface="Georgia" panose="02040502050405020303" pitchFamily="18" charset="0"/>
              </a:rPr>
              <a:t>умити</a:t>
            </a:r>
            <a:r>
              <a:rPr lang="ru-RU" sz="4000" dirty="0">
                <a:latin typeface="Georgia" panose="02040502050405020303" pitchFamily="18" charset="0"/>
              </a:rPr>
              <a:t> – </a:t>
            </a:r>
            <a:r>
              <a:rPr lang="ru-RU" sz="4000" dirty="0" err="1">
                <a:latin typeface="Georgia" panose="02040502050405020303" pitchFamily="18" charset="0"/>
              </a:rPr>
              <a:t>умити</a:t>
            </a:r>
            <a:r>
              <a:rPr lang="ru-RU" sz="4000" i="1" u="sng" dirty="0" err="1">
                <a:latin typeface="Georgia" panose="02040502050405020303" pitchFamily="18" charset="0"/>
              </a:rPr>
              <a:t>ся</a:t>
            </a:r>
            <a:endParaRPr lang="ru-RU" sz="4000" dirty="0">
              <a:latin typeface="Georgia" panose="02040502050405020303" pitchFamily="18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 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8228" y="824257"/>
            <a:ext cx="497259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ПРИГАДАЙМО!</a:t>
            </a:r>
            <a:endParaRPr lang="en-US" sz="4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8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9566" y="1459916"/>
            <a:ext cx="102499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Словотвір</a:t>
            </a:r>
            <a:r>
              <a:rPr lang="ru-RU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4800" b="1" dirty="0">
                <a:latin typeface="Georgia" panose="02040502050405020303" pitchFamily="18" charset="0"/>
              </a:rPr>
              <a:t>— </a:t>
            </a:r>
            <a:r>
              <a:rPr lang="ru-RU" sz="4800" b="1" dirty="0" err="1">
                <a:latin typeface="Georgia" panose="02040502050405020303" pitchFamily="18" charset="0"/>
              </a:rPr>
              <a:t>це</a:t>
            </a:r>
            <a:r>
              <a:rPr lang="ru-RU" sz="4800" b="1" dirty="0">
                <a:latin typeface="Georgia" panose="02040502050405020303" pitchFamily="18" charset="0"/>
              </a:rPr>
              <a:t> </a:t>
            </a:r>
            <a:r>
              <a:rPr lang="ru-RU" sz="4800" b="1" dirty="0" err="1">
                <a:latin typeface="Georgia" panose="02040502050405020303" pitchFamily="18" charset="0"/>
              </a:rPr>
              <a:t>розділ</a:t>
            </a:r>
            <a:r>
              <a:rPr lang="ru-RU" sz="4800" b="1" dirty="0">
                <a:latin typeface="Georgia" panose="02040502050405020303" pitchFamily="18" charset="0"/>
              </a:rPr>
              <a:t> науки про </a:t>
            </a:r>
            <a:r>
              <a:rPr lang="ru-RU" sz="4800" b="1" dirty="0" err="1">
                <a:latin typeface="Georgia" panose="02040502050405020303" pitchFamily="18" charset="0"/>
              </a:rPr>
              <a:t>мову</a:t>
            </a:r>
            <a:r>
              <a:rPr lang="ru-RU" sz="4800" b="1" dirty="0">
                <a:latin typeface="Georgia" panose="02040502050405020303" pitchFamily="18" charset="0"/>
              </a:rPr>
              <a:t>, </a:t>
            </a:r>
            <a:r>
              <a:rPr lang="ru-RU" sz="4800" b="1" dirty="0" err="1">
                <a:latin typeface="Georgia" panose="02040502050405020303" pitchFamily="18" charset="0"/>
              </a:rPr>
              <a:t>що</a:t>
            </a:r>
            <a:r>
              <a:rPr lang="ru-RU" sz="4800" b="1" dirty="0">
                <a:latin typeface="Georgia" panose="02040502050405020303" pitchFamily="18" charset="0"/>
              </a:rPr>
              <a:t> </a:t>
            </a:r>
            <a:r>
              <a:rPr lang="ru-RU" sz="4800" b="1" dirty="0" err="1">
                <a:latin typeface="Georgia" panose="02040502050405020303" pitchFamily="18" charset="0"/>
              </a:rPr>
              <a:t>вивчає</a:t>
            </a:r>
            <a:r>
              <a:rPr lang="ru-RU" sz="4800" b="1" dirty="0">
                <a:latin typeface="Georgia" panose="02040502050405020303" pitchFamily="18" charset="0"/>
              </a:rPr>
              <a:t> </a:t>
            </a:r>
            <a:r>
              <a:rPr lang="ru-RU" sz="4800" b="1" dirty="0" err="1">
                <a:latin typeface="Georgia" panose="02040502050405020303" pitchFamily="18" charset="0"/>
              </a:rPr>
              <a:t>способи</a:t>
            </a:r>
            <a:r>
              <a:rPr lang="ru-RU" sz="4800" b="1" dirty="0">
                <a:latin typeface="Georgia" panose="02040502050405020303" pitchFamily="18" charset="0"/>
              </a:rPr>
              <a:t> й </a:t>
            </a:r>
            <a:r>
              <a:rPr lang="ru-RU" sz="4800" b="1" dirty="0" err="1">
                <a:latin typeface="Georgia" panose="02040502050405020303" pitchFamily="18" charset="0"/>
              </a:rPr>
              <a:t>особливості</a:t>
            </a:r>
            <a:r>
              <a:rPr lang="ru-RU" sz="4800" b="1" dirty="0">
                <a:latin typeface="Georgia" panose="02040502050405020303" pitchFamily="18" charset="0"/>
              </a:rPr>
              <a:t> </a:t>
            </a:r>
            <a:r>
              <a:rPr lang="ru-RU" sz="4800" b="1" dirty="0" err="1">
                <a:latin typeface="Georgia" panose="02040502050405020303" pitchFamily="18" charset="0"/>
              </a:rPr>
              <a:t>творення</a:t>
            </a:r>
            <a:r>
              <a:rPr lang="ru-RU" sz="4800" b="1" dirty="0">
                <a:latin typeface="Georgia" panose="02040502050405020303" pitchFamily="18" charset="0"/>
              </a:rPr>
              <a:t> </a:t>
            </a:r>
            <a:r>
              <a:rPr lang="ru-RU" sz="4800" b="1" dirty="0" err="1">
                <a:solidFill>
                  <a:srgbClr val="000099"/>
                </a:solidFill>
                <a:latin typeface="Georgia" panose="02040502050405020303" pitchFamily="18" charset="0"/>
              </a:rPr>
              <a:t>похідних</a:t>
            </a:r>
            <a:r>
              <a:rPr lang="ru-RU" sz="4800" b="1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ru-RU" sz="4800" b="1" dirty="0" err="1">
                <a:solidFill>
                  <a:srgbClr val="000099"/>
                </a:solidFill>
                <a:latin typeface="Georgia" panose="02040502050405020303" pitchFamily="18" charset="0"/>
              </a:rPr>
              <a:t>слів</a:t>
            </a:r>
            <a:endParaRPr lang="en-US" sz="48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5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204983"/>
              </p:ext>
            </p:extLst>
          </p:nvPr>
        </p:nvGraphicFramePr>
        <p:xfrm>
          <a:off x="722811" y="369511"/>
          <a:ext cx="10659291" cy="6096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531429">
                  <a:extLst>
                    <a:ext uri="{9D8B030D-6E8A-4147-A177-3AD203B41FA5}">
                      <a16:colId xmlns:a16="http://schemas.microsoft.com/office/drawing/2014/main" val="3996699908"/>
                    </a:ext>
                  </a:extLst>
                </a:gridCol>
                <a:gridCol w="4127862">
                  <a:extLst>
                    <a:ext uri="{9D8B030D-6E8A-4147-A177-3AD203B41FA5}">
                      <a16:colId xmlns:a16="http://schemas.microsoft.com/office/drawing/2014/main" val="4179366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0099"/>
                          </a:solidFill>
                          <a:latin typeface="Georgia" panose="02040502050405020303" pitchFamily="18" charset="0"/>
                        </a:rPr>
                        <a:t>Непохідні слова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Похідні слова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717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latin typeface="Georgia" panose="02040502050405020303" pitchFamily="18" charset="0"/>
                        </a:rPr>
                        <a:t>Непохідні слова є </a:t>
                      </a:r>
                      <a:r>
                        <a:rPr lang="ru-RU" sz="3200" b="1" dirty="0" err="1">
                          <a:latin typeface="Georgia" panose="02040502050405020303" pitchFamily="18" charset="0"/>
                        </a:rPr>
                        <a:t>первинними</a:t>
                      </a:r>
                      <a:r>
                        <a:rPr lang="ru-RU" sz="3200" b="1" dirty="0">
                          <a:latin typeface="Georgia" panose="02040502050405020303" pitchFamily="18" charset="0"/>
                        </a:rPr>
                        <a:t>. Непохідні слова </a:t>
                      </a:r>
                      <a:r>
                        <a:rPr lang="ru-RU" sz="3200" b="1" dirty="0" err="1">
                          <a:latin typeface="Georgia" panose="02040502050405020303" pitchFamily="18" charset="0"/>
                        </a:rPr>
                        <a:t>здебільшого</a:t>
                      </a:r>
                      <a:r>
                        <a:rPr lang="ru-RU" sz="3200" b="1" dirty="0">
                          <a:latin typeface="Georgia" panose="02040502050405020303" pitchFamily="18" charset="0"/>
                        </a:rPr>
                        <a:t> не </a:t>
                      </a:r>
                      <a:r>
                        <a:rPr lang="ru-RU" sz="3200" b="1" dirty="0" err="1">
                          <a:latin typeface="Georgia" panose="02040502050405020303" pitchFamily="18" charset="0"/>
                        </a:rPr>
                        <a:t>мають</a:t>
                      </a:r>
                      <a:r>
                        <a:rPr lang="ru-RU" sz="3200" b="1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3200" b="1" dirty="0" err="1">
                          <a:latin typeface="Georgia" panose="02040502050405020303" pitchFamily="18" charset="0"/>
                        </a:rPr>
                        <a:t>суфіксів</a:t>
                      </a:r>
                      <a:r>
                        <a:rPr lang="ru-RU" sz="3200" b="1" dirty="0">
                          <a:latin typeface="Georgia" panose="02040502050405020303" pitchFamily="18" charset="0"/>
                        </a:rPr>
                        <a:t> і </a:t>
                      </a:r>
                      <a:r>
                        <a:rPr lang="ru-RU" sz="3200" b="1" dirty="0" err="1">
                          <a:latin typeface="Georgia" panose="02040502050405020303" pitchFamily="18" charset="0"/>
                        </a:rPr>
                        <a:t>префіксів</a:t>
                      </a:r>
                      <a:endParaRPr lang="en-US" sz="3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>
                          <a:latin typeface="Georgia" panose="02040502050405020303" pitchFamily="18" charset="0"/>
                        </a:rPr>
                        <a:t>Похідні</a:t>
                      </a:r>
                      <a:r>
                        <a:rPr lang="ru-RU" sz="3200" b="1" dirty="0">
                          <a:latin typeface="Georgia" panose="02040502050405020303" pitchFamily="18" charset="0"/>
                        </a:rPr>
                        <a:t> слова </a:t>
                      </a:r>
                      <a:r>
                        <a:rPr lang="ru-RU" sz="3200" b="1" dirty="0" err="1">
                          <a:latin typeface="Georgia" panose="02040502050405020303" pitchFamily="18" charset="0"/>
                        </a:rPr>
                        <a:t>утворені</a:t>
                      </a:r>
                      <a:r>
                        <a:rPr lang="ru-RU" sz="3200" b="1" dirty="0">
                          <a:latin typeface="Georgia" panose="02040502050405020303" pitchFamily="18" charset="0"/>
                        </a:rPr>
                        <a:t> на </a:t>
                      </a:r>
                      <a:r>
                        <a:rPr lang="ru-RU" sz="3200" b="1" dirty="0" err="1">
                          <a:latin typeface="Georgia" panose="02040502050405020303" pitchFamily="18" charset="0"/>
                        </a:rPr>
                        <a:t>базі</a:t>
                      </a:r>
                      <a:r>
                        <a:rPr lang="ru-RU" sz="3200" b="1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3200" b="1" dirty="0" err="1">
                          <a:latin typeface="Georgia" panose="02040502050405020303" pitchFamily="18" charset="0"/>
                        </a:rPr>
                        <a:t>інших</a:t>
                      </a:r>
                      <a:r>
                        <a:rPr lang="ru-RU" sz="3200" b="1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3200" b="1" dirty="0" err="1">
                          <a:latin typeface="Georgia" panose="02040502050405020303" pitchFamily="18" charset="0"/>
                        </a:rPr>
                        <a:t>слів</a:t>
                      </a:r>
                      <a:endParaRPr lang="en-US" sz="3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690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0099"/>
                          </a:solidFill>
                          <a:latin typeface="Georgia" panose="02040502050405020303" pitchFamily="18" charset="0"/>
                        </a:rPr>
                        <a:t>Зим</a:t>
                      </a:r>
                      <a:r>
                        <a:rPr lang="uk-UA" sz="3200" b="1" dirty="0">
                          <a:latin typeface="Georgia" panose="02040502050405020303" pitchFamily="18" charset="0"/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0099"/>
                          </a:solidFill>
                          <a:latin typeface="Georgia" panose="02040502050405020303" pitchFamily="18" charset="0"/>
                        </a:rPr>
                        <a:t>Зим</a:t>
                      </a:r>
                      <a:r>
                        <a:rPr lang="uk-UA" sz="3200" b="1" dirty="0">
                          <a:latin typeface="Georgia" panose="02040502050405020303" pitchFamily="18" charset="0"/>
                        </a:rPr>
                        <a:t>овий </a:t>
                      </a:r>
                      <a:endParaRPr lang="en-US" sz="3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50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0099"/>
                          </a:solidFill>
                          <a:latin typeface="Georgia" panose="02040502050405020303" pitchFamily="18" charset="0"/>
                        </a:rPr>
                        <a:t>Сніг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0099"/>
                          </a:solidFill>
                          <a:latin typeface="Georgia" panose="02040502050405020303" pitchFamily="18" charset="0"/>
                        </a:rPr>
                        <a:t>Сніг</a:t>
                      </a:r>
                      <a:r>
                        <a:rPr lang="uk-UA" sz="3200" b="1" dirty="0">
                          <a:latin typeface="Georgia" panose="02040502050405020303" pitchFamily="18" charset="0"/>
                        </a:rPr>
                        <a:t>овик </a:t>
                      </a:r>
                      <a:endParaRPr lang="en-US" sz="3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62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0099"/>
                          </a:solidFill>
                          <a:latin typeface="Georgia" panose="02040502050405020303" pitchFamily="18" charset="0"/>
                        </a:rPr>
                        <a:t>Ліс 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0099"/>
                          </a:solidFill>
                          <a:latin typeface="Georgia" panose="02040502050405020303" pitchFamily="18" charset="0"/>
                        </a:rPr>
                        <a:t>Ліс</a:t>
                      </a:r>
                      <a:r>
                        <a:rPr lang="uk-UA" sz="3200" b="1" dirty="0">
                          <a:latin typeface="Georgia" panose="02040502050405020303" pitchFamily="18" charset="0"/>
                        </a:rPr>
                        <a:t>овий </a:t>
                      </a:r>
                      <a:endParaRPr lang="en-US" sz="3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238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0099"/>
                          </a:solidFill>
                          <a:latin typeface="Georgia" panose="02040502050405020303" pitchFamily="18" charset="0"/>
                        </a:rPr>
                        <a:t>Яблук</a:t>
                      </a:r>
                      <a:r>
                        <a:rPr lang="uk-UA" sz="3200" b="1" dirty="0">
                          <a:latin typeface="Georgia" panose="02040502050405020303" pitchFamily="18" charset="0"/>
                        </a:rPr>
                        <a:t>о </a:t>
                      </a:r>
                      <a:endParaRPr lang="en-US" sz="3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0099"/>
                          </a:solidFill>
                          <a:latin typeface="Georgia" panose="02040502050405020303" pitchFamily="18" charset="0"/>
                        </a:rPr>
                        <a:t>Яблуч</a:t>
                      </a:r>
                      <a:r>
                        <a:rPr lang="uk-UA" sz="3200" b="1" dirty="0">
                          <a:latin typeface="Georgia" panose="02040502050405020303" pitchFamily="18" charset="0"/>
                        </a:rPr>
                        <a:t>ний </a:t>
                      </a:r>
                      <a:endParaRPr lang="en-US" sz="3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83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0099"/>
                          </a:solidFill>
                          <a:latin typeface="Georgia" panose="02040502050405020303" pitchFamily="18" charset="0"/>
                        </a:rPr>
                        <a:t>Школ</a:t>
                      </a:r>
                      <a:r>
                        <a:rPr lang="uk-UA" sz="3200" b="1" dirty="0">
                          <a:latin typeface="Georgia" panose="02040502050405020303" pitchFamily="18" charset="0"/>
                        </a:rPr>
                        <a:t>а </a:t>
                      </a:r>
                      <a:endParaRPr lang="en-US" sz="3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0099"/>
                          </a:solidFill>
                          <a:latin typeface="Georgia" panose="02040502050405020303" pitchFamily="18" charset="0"/>
                        </a:rPr>
                        <a:t>Школ</a:t>
                      </a:r>
                      <a:r>
                        <a:rPr lang="uk-UA" sz="3200" b="1" dirty="0">
                          <a:latin typeface="Georgia" panose="02040502050405020303" pitchFamily="18" charset="0"/>
                        </a:rPr>
                        <a:t>яр</a:t>
                      </a:r>
                      <a:r>
                        <a:rPr lang="uk-UA" sz="3200" b="1" baseline="0" dirty="0">
                          <a:latin typeface="Georgia" panose="02040502050405020303" pitchFamily="18" charset="0"/>
                        </a:rPr>
                        <a:t> </a:t>
                      </a:r>
                      <a:endParaRPr lang="en-US" sz="3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152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0099"/>
                          </a:solidFill>
                          <a:latin typeface="Georgia" panose="02040502050405020303" pitchFamily="18" charset="0"/>
                        </a:rPr>
                        <a:t>Книга 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0099"/>
                          </a:solidFill>
                          <a:latin typeface="Georgia" panose="02040502050405020303" pitchFamily="18" charset="0"/>
                        </a:rPr>
                        <a:t>Книга</a:t>
                      </a:r>
                      <a:r>
                        <a:rPr lang="uk-UA" sz="3200" b="1" dirty="0">
                          <a:latin typeface="Georgia" panose="02040502050405020303" pitchFamily="18" charset="0"/>
                        </a:rPr>
                        <a:t>рня </a:t>
                      </a:r>
                      <a:endParaRPr lang="en-US" sz="3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572802"/>
                  </a:ext>
                </a:extLst>
              </a:tr>
            </a:tbl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5873929" y="3152024"/>
            <a:ext cx="1968137" cy="24384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трелка вправо 4"/>
          <p:cNvSpPr/>
          <p:nvPr/>
        </p:nvSpPr>
        <p:spPr>
          <a:xfrm>
            <a:off x="5873929" y="3725336"/>
            <a:ext cx="1968137" cy="24384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елка вправо 5"/>
          <p:cNvSpPr/>
          <p:nvPr/>
        </p:nvSpPr>
        <p:spPr>
          <a:xfrm>
            <a:off x="5873929" y="4286918"/>
            <a:ext cx="1968137" cy="24384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трелка вправо 6"/>
          <p:cNvSpPr/>
          <p:nvPr/>
        </p:nvSpPr>
        <p:spPr>
          <a:xfrm>
            <a:off x="5873929" y="4874744"/>
            <a:ext cx="1968137" cy="24384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 вправо 7"/>
          <p:cNvSpPr/>
          <p:nvPr/>
        </p:nvSpPr>
        <p:spPr>
          <a:xfrm>
            <a:off x="5873929" y="5417457"/>
            <a:ext cx="1968137" cy="24384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 вправо 8"/>
          <p:cNvSpPr/>
          <p:nvPr/>
        </p:nvSpPr>
        <p:spPr>
          <a:xfrm>
            <a:off x="5873929" y="5979039"/>
            <a:ext cx="1968137" cy="24384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1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858" y="714103"/>
            <a:ext cx="106941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Вправа</a:t>
            </a:r>
            <a:r>
              <a:rPr lang="ru-RU" sz="4400" b="1" dirty="0">
                <a:solidFill>
                  <a:srgbClr val="FF0000"/>
                </a:solidFill>
                <a:latin typeface="Georgia" panose="02040502050405020303" pitchFamily="18" charset="0"/>
              </a:rPr>
              <a:t> 1.</a:t>
            </a:r>
          </a:p>
          <a:p>
            <a:pPr algn="ctr"/>
            <a:r>
              <a:rPr lang="ru-RU" sz="4400" i="1" dirty="0" err="1">
                <a:solidFill>
                  <a:srgbClr val="000099"/>
                </a:solidFill>
                <a:latin typeface="Georgia" panose="02040502050405020303" pitchFamily="18" charset="0"/>
              </a:rPr>
              <a:t>Випишіть</a:t>
            </a:r>
            <a:r>
              <a:rPr lang="ru-RU" sz="4400" i="1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ru-RU" sz="4400" i="1" dirty="0" err="1">
                <a:solidFill>
                  <a:srgbClr val="000099"/>
                </a:solidFill>
                <a:latin typeface="Georgia" panose="02040502050405020303" pitchFamily="18" charset="0"/>
              </a:rPr>
              <a:t>послідовно</a:t>
            </a:r>
            <a:r>
              <a:rPr lang="ru-RU" sz="4400" i="1" dirty="0">
                <a:solidFill>
                  <a:srgbClr val="000099"/>
                </a:solidFill>
                <a:latin typeface="Georgia" panose="02040502050405020303" pitchFamily="18" charset="0"/>
              </a:rPr>
              <a:t> слова у </a:t>
            </a:r>
            <a:r>
              <a:rPr lang="ru-RU" sz="4400" i="1" dirty="0" err="1">
                <a:solidFill>
                  <a:srgbClr val="000099"/>
                </a:solidFill>
                <a:latin typeface="Georgia" panose="02040502050405020303" pitchFamily="18" charset="0"/>
              </a:rPr>
              <a:t>дві</a:t>
            </a:r>
            <a:r>
              <a:rPr lang="ru-RU" sz="4400" i="1" dirty="0">
                <a:solidFill>
                  <a:srgbClr val="000099"/>
                </a:solidFill>
                <a:latin typeface="Georgia" panose="02040502050405020303" pitchFamily="18" charset="0"/>
              </a:rPr>
              <a:t> колонки: 1) </a:t>
            </a:r>
            <a:r>
              <a:rPr lang="ru-RU" sz="4400" i="1" dirty="0" err="1">
                <a:solidFill>
                  <a:srgbClr val="000099"/>
                </a:solidFill>
                <a:latin typeface="Georgia" panose="02040502050405020303" pitchFamily="18" charset="0"/>
              </a:rPr>
              <a:t>непохідні</a:t>
            </a:r>
            <a:r>
              <a:rPr lang="ru-RU" sz="4400" i="1" dirty="0">
                <a:solidFill>
                  <a:srgbClr val="000099"/>
                </a:solidFill>
                <a:latin typeface="Georgia" panose="02040502050405020303" pitchFamily="18" charset="0"/>
              </a:rPr>
              <a:t>; 2) </a:t>
            </a:r>
            <a:r>
              <a:rPr lang="ru-RU" sz="4400" i="1" dirty="0" err="1">
                <a:solidFill>
                  <a:srgbClr val="000099"/>
                </a:solidFill>
                <a:latin typeface="Georgia" panose="02040502050405020303" pitchFamily="18" charset="0"/>
              </a:rPr>
              <a:t>похідні</a:t>
            </a:r>
            <a:r>
              <a:rPr lang="ru-RU" sz="4400" i="1" dirty="0">
                <a:solidFill>
                  <a:srgbClr val="000099"/>
                </a:solidFill>
                <a:latin typeface="Georgia" panose="02040502050405020303" pitchFamily="18" charset="0"/>
              </a:rPr>
              <a:t>. </a:t>
            </a:r>
          </a:p>
          <a:p>
            <a:pPr algn="ctr"/>
            <a:r>
              <a:rPr lang="ru-RU" sz="4400" b="1" dirty="0">
                <a:solidFill>
                  <a:srgbClr val="7030A0"/>
                </a:solidFill>
                <a:latin typeface="Georgia" panose="02040502050405020303" pitchFamily="18" charset="0"/>
              </a:rPr>
              <a:t>День</a:t>
            </a:r>
            <a:r>
              <a:rPr lang="ru-RU" sz="4400" b="1" dirty="0">
                <a:latin typeface="Georgia" panose="02040502050405020303" pitchFamily="18" charset="0"/>
              </a:rPr>
              <a:t>, </a:t>
            </a:r>
            <a:r>
              <a:rPr lang="ru-RU" sz="4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осінній</a:t>
            </a:r>
            <a:r>
              <a:rPr lang="ru-RU" sz="4400" b="1" dirty="0">
                <a:latin typeface="Georgia" panose="02040502050405020303" pitchFamily="18" charset="0"/>
              </a:rPr>
              <a:t>, </a:t>
            </a:r>
            <a:r>
              <a:rPr lang="ru-RU" sz="4400" b="1" dirty="0">
                <a:solidFill>
                  <a:srgbClr val="008000"/>
                </a:solidFill>
                <a:latin typeface="Georgia" panose="02040502050405020303" pitchFamily="18" charset="0"/>
              </a:rPr>
              <a:t>нога</a:t>
            </a:r>
            <a:r>
              <a:rPr lang="ru-RU" sz="4400" b="1" dirty="0">
                <a:latin typeface="Georgia" panose="02040502050405020303" pitchFamily="18" charset="0"/>
              </a:rPr>
              <a:t>, </a:t>
            </a:r>
            <a:r>
              <a:rPr lang="ru-RU" sz="4400" b="1" dirty="0" err="1">
                <a:solidFill>
                  <a:srgbClr val="FF0066"/>
                </a:solidFill>
                <a:latin typeface="Georgia" panose="02040502050405020303" pitchFamily="18" charset="0"/>
              </a:rPr>
              <a:t>співак</a:t>
            </a:r>
            <a:r>
              <a:rPr lang="ru-RU" sz="4400" b="1" dirty="0">
                <a:latin typeface="Georgia" panose="02040502050405020303" pitchFamily="18" charset="0"/>
              </a:rPr>
              <a:t>, </a:t>
            </a:r>
            <a:r>
              <a:rPr lang="ru-RU" sz="4400" b="1" dirty="0" err="1">
                <a:solidFill>
                  <a:srgbClr val="000099"/>
                </a:solidFill>
                <a:latin typeface="Georgia" panose="02040502050405020303" pitchFamily="18" charset="0"/>
              </a:rPr>
              <a:t>ікра</a:t>
            </a:r>
            <a:r>
              <a:rPr lang="ru-RU" sz="4400" b="1" dirty="0">
                <a:latin typeface="Georgia" panose="02040502050405020303" pitchFamily="18" charset="0"/>
              </a:rPr>
              <a:t>, </a:t>
            </a:r>
            <a:r>
              <a:rPr lang="ru-RU" sz="4400" b="1" dirty="0">
                <a:solidFill>
                  <a:srgbClr val="FF0066"/>
                </a:solidFill>
                <a:latin typeface="Georgia" panose="02040502050405020303" pitchFamily="18" charset="0"/>
              </a:rPr>
              <a:t>парк</a:t>
            </a:r>
            <a:r>
              <a:rPr lang="ru-RU" sz="4400" b="1" dirty="0">
                <a:latin typeface="Georgia" panose="02040502050405020303" pitchFamily="18" charset="0"/>
              </a:rPr>
              <a:t>, </a:t>
            </a:r>
            <a:r>
              <a:rPr lang="ru-RU" sz="4400" b="1" dirty="0" err="1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перехід</a:t>
            </a:r>
            <a:r>
              <a:rPr lang="ru-RU" sz="4400" b="1" dirty="0">
                <a:latin typeface="Georgia" panose="02040502050405020303" pitchFamily="18" charset="0"/>
              </a:rPr>
              <a:t>, </a:t>
            </a:r>
            <a:r>
              <a:rPr lang="ru-RU" sz="4400" b="1" dirty="0">
                <a:solidFill>
                  <a:srgbClr val="7030A0"/>
                </a:solidFill>
                <a:latin typeface="Georgia" panose="02040502050405020303" pitchFamily="18" charset="0"/>
              </a:rPr>
              <a:t>ракета</a:t>
            </a:r>
            <a:r>
              <a:rPr lang="ru-RU" sz="4400" b="1" dirty="0">
                <a:latin typeface="Georgia" panose="02040502050405020303" pitchFamily="18" charset="0"/>
              </a:rPr>
              <a:t>, </a:t>
            </a:r>
            <a:r>
              <a:rPr lang="ru-RU" sz="4400" b="1" dirty="0" err="1">
                <a:solidFill>
                  <a:srgbClr val="33CC33"/>
                </a:solidFill>
                <a:latin typeface="Georgia" panose="02040502050405020303" pitchFamily="18" charset="0"/>
              </a:rPr>
              <a:t>кінотеатр</a:t>
            </a:r>
            <a:r>
              <a:rPr lang="ru-RU" sz="4400" b="1" dirty="0">
                <a:latin typeface="Georgia" panose="02040502050405020303" pitchFamily="18" charset="0"/>
              </a:rPr>
              <a:t>, </a:t>
            </a:r>
            <a:r>
              <a:rPr lang="ru-RU" sz="4400" b="1" dirty="0">
                <a:solidFill>
                  <a:srgbClr val="7030A0"/>
                </a:solidFill>
                <a:latin typeface="Georgia" panose="02040502050405020303" pitchFamily="18" charset="0"/>
              </a:rPr>
              <a:t>океан</a:t>
            </a:r>
            <a:r>
              <a:rPr lang="ru-RU" sz="4400" b="1" dirty="0">
                <a:latin typeface="Georgia" panose="02040502050405020303" pitchFamily="18" charset="0"/>
              </a:rPr>
              <a:t>, </a:t>
            </a:r>
            <a:r>
              <a:rPr lang="ru-RU" sz="4400" b="1" dirty="0">
                <a:solidFill>
                  <a:schemeClr val="accent5"/>
                </a:solidFill>
                <a:latin typeface="Georgia" panose="02040502050405020303" pitchFamily="18" charset="0"/>
              </a:rPr>
              <a:t>земля</a:t>
            </a:r>
            <a:r>
              <a:rPr lang="ru-RU" sz="4400" b="1" dirty="0">
                <a:latin typeface="Georgia" panose="02040502050405020303" pitchFamily="18" charset="0"/>
              </a:rPr>
              <a:t>, </a:t>
            </a:r>
            <a:r>
              <a:rPr lang="ru-RU" sz="4400" b="1" dirty="0" err="1">
                <a:solidFill>
                  <a:srgbClr val="FF0066"/>
                </a:solidFill>
                <a:latin typeface="Georgia" panose="02040502050405020303" pitchFamily="18" charset="0"/>
              </a:rPr>
              <a:t>носовичок</a:t>
            </a:r>
            <a:r>
              <a:rPr lang="ru-RU" sz="4400" b="1" dirty="0">
                <a:latin typeface="Georgia" panose="02040502050405020303" pitchFamily="18" charset="0"/>
              </a:rPr>
              <a:t>, </a:t>
            </a:r>
            <a:r>
              <a:rPr lang="ru-RU" sz="4400" b="1" dirty="0" err="1">
                <a:solidFill>
                  <a:srgbClr val="000099"/>
                </a:solidFill>
                <a:latin typeface="Georgia" panose="02040502050405020303" pitchFamily="18" charset="0"/>
              </a:rPr>
              <a:t>пісня</a:t>
            </a:r>
            <a:r>
              <a:rPr lang="ru-RU" sz="4400" b="1" dirty="0">
                <a:latin typeface="Georgia" panose="02040502050405020303" pitchFamily="18" charset="0"/>
              </a:rPr>
              <a:t>, </a:t>
            </a:r>
            <a:r>
              <a:rPr lang="ru-RU" sz="4400" b="1" dirty="0" err="1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землемір</a:t>
            </a:r>
            <a:r>
              <a:rPr lang="ru-RU" sz="4400" b="1" dirty="0">
                <a:latin typeface="Georgia" panose="02040502050405020303" pitchFamily="18" charset="0"/>
              </a:rPr>
              <a:t>, </a:t>
            </a:r>
            <a:r>
              <a:rPr lang="ru-RU" sz="4400" b="1" dirty="0" err="1">
                <a:solidFill>
                  <a:srgbClr val="008000"/>
                </a:solidFill>
                <a:latin typeface="Georgia" panose="02040502050405020303" pitchFamily="18" charset="0"/>
              </a:rPr>
              <a:t>денний</a:t>
            </a:r>
            <a:r>
              <a:rPr lang="ru-RU" sz="4400" b="1" dirty="0">
                <a:latin typeface="Georgia" panose="02040502050405020303" pitchFamily="18" charset="0"/>
              </a:rPr>
              <a:t>, </a:t>
            </a:r>
            <a:r>
              <a:rPr lang="ru-RU" sz="4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водогін</a:t>
            </a:r>
            <a:r>
              <a:rPr lang="ru-RU" sz="4400" b="1" dirty="0">
                <a:latin typeface="Georgia" panose="02040502050405020303" pitchFamily="18" charset="0"/>
              </a:rPr>
              <a:t>, </a:t>
            </a: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вода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777" y="1079863"/>
            <a:ext cx="102935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Твірне слово </a:t>
            </a:r>
            <a:r>
              <a:rPr lang="uk-UA" sz="4000" b="1" dirty="0">
                <a:latin typeface="Georgia" panose="02040502050405020303" pitchFamily="18" charset="0"/>
              </a:rPr>
              <a:t>– слово від якого утворюються нові слова </a:t>
            </a:r>
          </a:p>
          <a:p>
            <a:pPr algn="ctr"/>
            <a:r>
              <a:rPr lang="ru-RU" sz="4000" dirty="0" err="1">
                <a:latin typeface="Georgia" panose="02040502050405020303" pitchFamily="18" charset="0"/>
              </a:rPr>
              <a:t>Твірну</a:t>
            </a:r>
            <a:r>
              <a:rPr lang="ru-RU" sz="4000" dirty="0">
                <a:latin typeface="Georgia" panose="02040502050405020303" pitchFamily="18" charset="0"/>
              </a:rPr>
              <a:t> основу </a:t>
            </a:r>
            <a:r>
              <a:rPr lang="ru-RU" sz="4000" dirty="0" err="1">
                <a:latin typeface="Georgia" panose="02040502050405020303" pitchFamily="18" charset="0"/>
              </a:rPr>
              <a:t>позначаємо</a:t>
            </a:r>
            <a:r>
              <a:rPr lang="ru-RU" sz="4000" dirty="0">
                <a:latin typeface="Georgia" panose="02040502050405020303" pitchFamily="18" charset="0"/>
              </a:rPr>
              <a:t> так:  </a:t>
            </a:r>
            <a:endParaRPr lang="uk-UA" sz="4000" b="1" dirty="0">
              <a:latin typeface="Georgia" panose="02040502050405020303" pitchFamily="18" charset="0"/>
            </a:endParaRPr>
          </a:p>
          <a:p>
            <a:pPr algn="ctr"/>
            <a:r>
              <a:rPr lang="uk-UA" sz="4000" b="1" i="1" dirty="0">
                <a:solidFill>
                  <a:srgbClr val="000099"/>
                </a:solidFill>
                <a:latin typeface="Georgia" panose="02040502050405020303" pitchFamily="18" charset="0"/>
              </a:rPr>
              <a:t>До прикладу:</a:t>
            </a:r>
          </a:p>
          <a:p>
            <a:pPr algn="ctr"/>
            <a:r>
              <a:rPr lang="uk-UA" sz="4000" b="1" dirty="0">
                <a:latin typeface="Georgia" panose="02040502050405020303" pitchFamily="18" charset="0"/>
              </a:rPr>
              <a:t>Ліс – праліс </a:t>
            </a:r>
          </a:p>
          <a:p>
            <a:pPr algn="ctr"/>
            <a:r>
              <a:rPr lang="uk-UA" sz="4000" b="1" dirty="0">
                <a:latin typeface="Georgia" panose="02040502050405020303" pitchFamily="18" charset="0"/>
              </a:rPr>
              <a:t>Вітер – вітерець</a:t>
            </a:r>
          </a:p>
          <a:p>
            <a:pPr algn="ctr"/>
            <a:r>
              <a:rPr lang="uk-UA" sz="4000" b="1" dirty="0">
                <a:latin typeface="Georgia" panose="02040502050405020303" pitchFamily="18" charset="0"/>
              </a:rPr>
              <a:t>Вода – водний </a:t>
            </a:r>
          </a:p>
          <a:p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3" name="Половина рамки 2"/>
          <p:cNvSpPr/>
          <p:nvPr/>
        </p:nvSpPr>
        <p:spPr>
          <a:xfrm>
            <a:off x="9888582" y="2588621"/>
            <a:ext cx="923109" cy="139337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Половина рамки 4"/>
          <p:cNvSpPr/>
          <p:nvPr/>
        </p:nvSpPr>
        <p:spPr>
          <a:xfrm flipH="1">
            <a:off x="9975668" y="2588621"/>
            <a:ext cx="892629" cy="152400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6988628" y="3588242"/>
            <a:ext cx="822960" cy="167641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flipH="1">
            <a:off x="6988628" y="3588242"/>
            <a:ext cx="892629" cy="139337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flipH="1">
            <a:off x="6507479" y="4237030"/>
            <a:ext cx="892629" cy="139337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flipH="1">
            <a:off x="6139543" y="4885818"/>
            <a:ext cx="892629" cy="139337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>
            <a:off x="5976254" y="4237030"/>
            <a:ext cx="1269277" cy="139337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>
            <a:off x="5991494" y="4885818"/>
            <a:ext cx="779417" cy="139337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81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4663" y="1799549"/>
            <a:ext cx="964909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Georgia" panose="02040502050405020303" pitchFamily="18" charset="0"/>
              </a:rPr>
              <a:t>Слова </a:t>
            </a:r>
            <a:r>
              <a:rPr lang="ru-RU" sz="5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творяться</a:t>
            </a:r>
            <a:r>
              <a:rPr lang="ru-RU" sz="5400" b="1" dirty="0">
                <a:latin typeface="Georgia" panose="02040502050405020303" pitchFamily="18" charset="0"/>
              </a:rPr>
              <a:t> </a:t>
            </a:r>
          </a:p>
          <a:p>
            <a:pPr algn="ctr"/>
            <a:r>
              <a:rPr lang="ru-RU" sz="5400" dirty="0" err="1">
                <a:latin typeface="Georgia" panose="02040502050405020303" pitchFamily="18" charset="0"/>
              </a:rPr>
              <a:t>безпосередньо</a:t>
            </a:r>
            <a:r>
              <a:rPr lang="ru-RU" sz="5400" dirty="0">
                <a:latin typeface="Georgia" panose="02040502050405020303" pitchFamily="18" charset="0"/>
              </a:rPr>
              <a:t> </a:t>
            </a:r>
          </a:p>
          <a:p>
            <a:pPr algn="ctr"/>
            <a:r>
              <a:rPr lang="ru-RU" sz="5400" b="1" dirty="0" err="1">
                <a:solidFill>
                  <a:srgbClr val="000099"/>
                </a:solidFill>
                <a:latin typeface="Georgia" panose="02040502050405020303" pitchFamily="18" charset="0"/>
              </a:rPr>
              <a:t>від</a:t>
            </a:r>
            <a:r>
              <a:rPr lang="ru-RU" sz="5400" b="1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ru-RU" sz="5400" b="1" dirty="0" err="1">
                <a:solidFill>
                  <a:srgbClr val="000099"/>
                </a:solidFill>
                <a:latin typeface="Georgia" panose="02040502050405020303" pitchFamily="18" charset="0"/>
              </a:rPr>
              <a:t>твірної</a:t>
            </a:r>
            <a:r>
              <a:rPr lang="ru-RU" sz="5400" b="1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ru-RU" sz="5400" b="1" dirty="0" err="1">
                <a:solidFill>
                  <a:srgbClr val="000099"/>
                </a:solidFill>
                <a:latin typeface="Georgia" panose="02040502050405020303" pitchFamily="18" charset="0"/>
              </a:rPr>
              <a:t>основи</a:t>
            </a:r>
            <a:r>
              <a:rPr lang="ru-RU" sz="5400" dirty="0">
                <a:latin typeface="Georgia" panose="02040502050405020303" pitchFamily="18" charset="0"/>
              </a:rPr>
              <a:t>, </a:t>
            </a:r>
          </a:p>
          <a:p>
            <a:pPr algn="ctr"/>
            <a:r>
              <a:rPr lang="ru-RU" sz="5400" dirty="0">
                <a:latin typeface="Georgia" panose="02040502050405020303" pitchFamily="18" charset="0"/>
              </a:rPr>
              <a:t>а </a:t>
            </a:r>
            <a:r>
              <a:rPr lang="ru-RU" sz="5400" b="1" dirty="0">
                <a:latin typeface="Georgia" panose="02040502050405020303" pitchFamily="18" charset="0"/>
              </a:rPr>
              <a:t>не </a:t>
            </a:r>
            <a:r>
              <a:rPr lang="ru-RU" sz="5400" b="1" dirty="0" err="1">
                <a:latin typeface="Georgia" panose="02040502050405020303" pitchFamily="18" charset="0"/>
              </a:rPr>
              <a:t>від</a:t>
            </a:r>
            <a:r>
              <a:rPr lang="ru-RU" sz="5400" b="1" dirty="0">
                <a:latin typeface="Georgia" panose="02040502050405020303" pitchFamily="18" charset="0"/>
              </a:rPr>
              <a:t> </a:t>
            </a:r>
            <a:r>
              <a:rPr lang="ru-RU" sz="5400" b="1" dirty="0" err="1">
                <a:latin typeface="Georgia" panose="02040502050405020303" pitchFamily="18" charset="0"/>
              </a:rPr>
              <a:t>кореня</a:t>
            </a:r>
            <a:endParaRPr lang="ru-RU" sz="5400" dirty="0">
              <a:latin typeface="Georgia" panose="02040502050405020303" pitchFamily="18" charset="0"/>
            </a:endParaRPr>
          </a:p>
          <a:p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862262">
            <a:off x="501272" y="1019241"/>
            <a:ext cx="486703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ЗВЕРНІТЬ УВАГУ! </a:t>
            </a:r>
          </a:p>
        </p:txBody>
      </p:sp>
    </p:spTree>
    <p:extLst>
      <p:ext uri="{BB962C8B-B14F-4D97-AF65-F5344CB8AC3E}">
        <p14:creationId xmlns:p14="http://schemas.microsoft.com/office/powerpoint/2010/main" val="2640047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695</TotalTime>
  <Words>300</Words>
  <Application>Microsoft Office PowerPoint</Application>
  <PresentationFormat>Широкий екран</PresentationFormat>
  <Paragraphs>67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Garamond</vt:lpstr>
      <vt:lpstr>Georgia</vt:lpstr>
      <vt:lpstr>Натуральные материалы</vt:lpstr>
      <vt:lpstr>Словотвір Орфографія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Словотвір Орфографія</dc:title>
  <dc:creator>PChome</dc:creator>
  <cp:lastModifiedBy>Виктория Зайцева</cp:lastModifiedBy>
  <cp:revision>33</cp:revision>
  <dcterms:created xsi:type="dcterms:W3CDTF">2020-11-04T08:06:41Z</dcterms:created>
  <dcterms:modified xsi:type="dcterms:W3CDTF">2023-11-06T05:22:38Z</dcterms:modified>
</cp:coreProperties>
</file>