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5" r:id="rId6"/>
    <p:sldId id="274" r:id="rId7"/>
    <p:sldId id="284" r:id="rId8"/>
    <p:sldId id="277" r:id="rId9"/>
    <p:sldId id="265" r:id="rId10"/>
    <p:sldId id="282" r:id="rId11"/>
    <p:sldId id="279" r:id="rId12"/>
    <p:sldId id="278" r:id="rId13"/>
    <p:sldId id="28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09600" y="1143000"/>
            <a:ext cx="5970984" cy="20036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4400" b="1" u="none" strike="noStrike" kern="1200" normalizeH="0" baseline="0" noProof="0" dirty="0" smtClean="0">
              <a:ln w="9525">
                <a:noFill/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400" b="1" dirty="0">
              <a:ln w="9525">
                <a:noFill/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u="none" strike="noStrike" kern="1200" normalizeH="0" baseline="0" noProof="0" dirty="0" smtClean="0">
                <a:ln w="9525">
                  <a:noFill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ea typeface="+mj-ea"/>
                <a:cs typeface="+mj-cs"/>
              </a:rPr>
              <a:t>Чотирнадцяте листопада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400" b="1" dirty="0" smtClean="0">
                <a:ln w="9525">
                  <a:noFill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Класна робота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u="none" strike="noStrike" kern="1200" normalizeH="0" baseline="0" noProof="0" dirty="0" smtClean="0">
                <a:ln w="9525">
                  <a:noFill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ea typeface="+mj-ea"/>
                <a:cs typeface="+mj-cs"/>
              </a:rPr>
              <a:t>Словотвірний</a:t>
            </a:r>
            <a:r>
              <a:rPr kumimoji="0" lang="uk-UA" sz="4400" b="1" u="none" strike="noStrike" kern="1200" normalizeH="0" noProof="0" dirty="0" smtClean="0">
                <a:ln w="9525">
                  <a:noFill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ea typeface="+mj-ea"/>
                <a:cs typeface="+mj-cs"/>
              </a:rPr>
              <a:t> </a:t>
            </a:r>
            <a:r>
              <a:rPr kumimoji="0" lang="uk-UA" sz="4400" b="1" u="none" strike="noStrike" kern="1200" normalizeH="0" noProof="0" dirty="0" smtClean="0">
                <a:ln w="9525">
                  <a:noFill/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ea typeface="+mj-ea"/>
                <a:cs typeface="+mj-cs"/>
              </a:rPr>
              <a:t>ланцюжок. Словотвірний розбір слова</a:t>
            </a:r>
            <a:endParaRPr kumimoji="0" lang="ru-RU" sz="4400" b="1" u="none" strike="noStrike" kern="1200" normalizeH="0" baseline="0" noProof="0" dirty="0">
              <a:ln w="9525">
                <a:noFill/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589" y="5638800"/>
            <a:ext cx="4572000" cy="1489720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Вовк Валентина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Миколаївна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учитель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Грушківського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ліцею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b="1" i="1" dirty="0" smtClean="0">
              <a:solidFill>
                <a:srgbClr val="002B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Admin\Рабочий стол\Kolok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4480"/>
            <a:ext cx="1562100" cy="151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87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Лента лицом вверх 5"/>
          <p:cNvSpPr/>
          <p:nvPr/>
        </p:nvSpPr>
        <p:spPr>
          <a:xfrm>
            <a:off x="228600" y="560514"/>
            <a:ext cx="3578352" cy="658686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Школа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Лента лицом вверх 6"/>
          <p:cNvSpPr/>
          <p:nvPr/>
        </p:nvSpPr>
        <p:spPr>
          <a:xfrm>
            <a:off x="4495800" y="5570122"/>
            <a:ext cx="4111752" cy="658686"/>
          </a:xfrm>
          <a:prstGeom prst="ribbon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бджоляр</a:t>
            </a:r>
            <a:r>
              <a:rPr lang="uk-UA" sz="2400" b="1" dirty="0" smtClean="0">
                <a:solidFill>
                  <a:srgbClr val="FF0000"/>
                </a:solidFill>
              </a:rPr>
              <a:t>ств</a:t>
            </a:r>
            <a:r>
              <a:rPr lang="uk-UA" sz="2400" b="1" dirty="0" smtClean="0">
                <a:solidFill>
                  <a:schemeClr val="tx1"/>
                </a:solidFill>
              </a:rPr>
              <a:t>о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Лента лицом вверх 7"/>
          <p:cNvSpPr/>
          <p:nvPr/>
        </p:nvSpPr>
        <p:spPr>
          <a:xfrm>
            <a:off x="2630424" y="1575657"/>
            <a:ext cx="3578352" cy="658686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</a:rPr>
              <a:t>ш</a:t>
            </a:r>
            <a:r>
              <a:rPr lang="uk-UA" sz="2400" b="1" dirty="0" smtClean="0">
                <a:solidFill>
                  <a:schemeClr val="tx1"/>
                </a:solidFill>
              </a:rPr>
              <a:t>кол</a:t>
            </a:r>
            <a:r>
              <a:rPr lang="uk-UA" sz="2400" b="1" dirty="0" smtClean="0">
                <a:solidFill>
                  <a:srgbClr val="FF0000"/>
                </a:solidFill>
              </a:rPr>
              <a:t>яр</a:t>
            </a:r>
            <a:r>
              <a:rPr lang="uk-UA" sz="2400" b="1" dirty="0" smtClean="0">
                <a:solidFill>
                  <a:schemeClr val="tx1"/>
                </a:solidFill>
              </a:rPr>
              <a:t> 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Лента лицом вверх 8"/>
          <p:cNvSpPr/>
          <p:nvPr/>
        </p:nvSpPr>
        <p:spPr>
          <a:xfrm>
            <a:off x="3806952" y="2743200"/>
            <a:ext cx="4340352" cy="658686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школяр</a:t>
            </a:r>
            <a:r>
              <a:rPr lang="uk-UA" sz="2400" b="1" dirty="0" smtClean="0">
                <a:solidFill>
                  <a:srgbClr val="FF0000"/>
                </a:solidFill>
              </a:rPr>
              <a:t>ськ</a:t>
            </a:r>
            <a:r>
              <a:rPr lang="uk-UA" sz="2400" b="1" dirty="0" smtClean="0">
                <a:solidFill>
                  <a:schemeClr val="tx1"/>
                </a:solidFill>
              </a:rPr>
              <a:t>ий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Лента лицом вверх 9"/>
          <p:cNvSpPr/>
          <p:nvPr/>
        </p:nvSpPr>
        <p:spPr>
          <a:xfrm>
            <a:off x="152400" y="3480657"/>
            <a:ext cx="3578352" cy="658686"/>
          </a:xfrm>
          <a:prstGeom prst="ribbon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Бджоли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Лента лицом вверх 10"/>
          <p:cNvSpPr/>
          <p:nvPr/>
        </p:nvSpPr>
        <p:spPr>
          <a:xfrm>
            <a:off x="2209800" y="4495800"/>
            <a:ext cx="3578352" cy="658686"/>
          </a:xfrm>
          <a:prstGeom prst="ribbon2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бджол</a:t>
            </a:r>
            <a:r>
              <a:rPr lang="uk-UA" sz="2400" b="1" dirty="0" smtClean="0">
                <a:solidFill>
                  <a:srgbClr val="FF0000"/>
                </a:solidFill>
              </a:rPr>
              <a:t>яр</a:t>
            </a:r>
            <a:r>
              <a:rPr lang="uk-UA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3846576" y="872242"/>
            <a:ext cx="304800" cy="63897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903976" y="4835000"/>
            <a:ext cx="304800" cy="63897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730752" y="3797214"/>
            <a:ext cx="304800" cy="63897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399276" y="1896410"/>
            <a:ext cx="304800" cy="63897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15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sz="3600" b="1" dirty="0" smtClean="0">
                <a:solidFill>
                  <a:srgbClr val="FF0000"/>
                </a:solidFill>
              </a:rPr>
              <a:t>Послідовність словотвірного</a:t>
            </a:r>
            <a:br>
              <a:rPr lang="uk-UA" sz="3600" b="1" dirty="0" smtClean="0">
                <a:solidFill>
                  <a:srgbClr val="FF0000"/>
                </a:solidFill>
              </a:rPr>
            </a:br>
            <a:r>
              <a:rPr lang="uk-UA" sz="3600" b="1" dirty="0" smtClean="0">
                <a:solidFill>
                  <a:srgbClr val="FF0000"/>
                </a:solidFill>
              </a:rPr>
              <a:t> розбору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b="1" dirty="0" smtClean="0"/>
              <a:t>Поставити слово в початковій формі.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uk-UA" b="1" dirty="0" smtClean="0"/>
              <a:t>Визначити від якого слова утворене.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Твірна основа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Визначаємо словотвірні префікси та суфікси.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Вказуємо спосіб творення.</a:t>
            </a:r>
          </a:p>
        </p:txBody>
      </p:sp>
    </p:spTree>
    <p:extLst>
      <p:ext uri="{BB962C8B-B14F-4D97-AF65-F5344CB8AC3E}">
        <p14:creationId xmlns:p14="http://schemas.microsoft.com/office/powerpoint/2010/main" val="28067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3200" b="1" dirty="0" smtClean="0"/>
              <a:t>Зразок усного словотвірного</a:t>
            </a:r>
            <a:br>
              <a:rPr lang="uk-UA" sz="3200" b="1" dirty="0" smtClean="0"/>
            </a:br>
            <a:r>
              <a:rPr lang="uk-UA" sz="3200" b="1" dirty="0" smtClean="0"/>
              <a:t> розбору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b="1" dirty="0" smtClean="0">
                <a:solidFill>
                  <a:srgbClr val="FF0000"/>
                </a:solidFill>
              </a:rPr>
              <a:t>По-осінньому.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Слово утворене від прикметника осінній.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Твірна основа – </a:t>
            </a:r>
            <a:r>
              <a:rPr lang="uk-UA" b="1" dirty="0" smtClean="0">
                <a:solidFill>
                  <a:srgbClr val="FF0000"/>
                </a:solidFill>
              </a:rPr>
              <a:t>-</a:t>
            </a:r>
            <a:r>
              <a:rPr lang="uk-UA" b="1" dirty="0" err="1" smtClean="0">
                <a:solidFill>
                  <a:srgbClr val="FF0000"/>
                </a:solidFill>
              </a:rPr>
              <a:t>осінн</a:t>
            </a:r>
            <a:r>
              <a:rPr lang="uk-UA" b="1" dirty="0" smtClean="0">
                <a:solidFill>
                  <a:srgbClr val="FF0000"/>
                </a:solidFill>
              </a:rPr>
              <a:t>-</a:t>
            </a:r>
            <a:r>
              <a:rPr lang="uk-UA" b="1" dirty="0" smtClean="0"/>
              <a:t>.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Словотвірний префікс </a:t>
            </a:r>
            <a:r>
              <a:rPr lang="uk-UA" b="1" dirty="0" smtClean="0">
                <a:solidFill>
                  <a:srgbClr val="FF0000"/>
                </a:solidFill>
              </a:rPr>
              <a:t>по-</a:t>
            </a:r>
            <a:r>
              <a:rPr lang="uk-UA" b="1" dirty="0" smtClean="0"/>
              <a:t> та суфікс –</a:t>
            </a:r>
            <a:r>
              <a:rPr lang="uk-UA" b="1" dirty="0" err="1" smtClean="0">
                <a:solidFill>
                  <a:srgbClr val="FF0000"/>
                </a:solidFill>
              </a:rPr>
              <a:t>ому</a:t>
            </a:r>
            <a:r>
              <a:rPr lang="uk-UA" b="1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Спосіб творення префіксально-суфіксальний.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4228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3600" b="1" dirty="0" smtClean="0">
                <a:solidFill>
                  <a:srgbClr val="FF0000"/>
                </a:solidFill>
              </a:rPr>
              <a:t>Зразок </a:t>
            </a:r>
            <a:r>
              <a:rPr lang="uk-UA" sz="3600" b="1" dirty="0" err="1" smtClean="0">
                <a:solidFill>
                  <a:srgbClr val="FF0000"/>
                </a:solidFill>
              </a:rPr>
              <a:t>письмого</a:t>
            </a:r>
            <a:r>
              <a:rPr lang="uk-UA" sz="3600" b="1" dirty="0" smtClean="0">
                <a:solidFill>
                  <a:srgbClr val="FF0000"/>
                </a:solidFill>
              </a:rPr>
              <a:t> розбору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619500" y="1981200"/>
            <a:ext cx="1143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Блок-схема: процесс 9"/>
          <p:cNvSpPr/>
          <p:nvPr/>
        </p:nvSpPr>
        <p:spPr>
          <a:xfrm>
            <a:off x="742950" y="3376037"/>
            <a:ext cx="2819400" cy="10668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Ліс</a:t>
            </a:r>
            <a:r>
              <a:rPr lang="uk-UA" sz="3200" b="1" u="sng" dirty="0" smtClean="0">
                <a:solidFill>
                  <a:srgbClr val="FF0000"/>
                </a:solidFill>
              </a:rPr>
              <a:t>ок</a:t>
            </a:r>
            <a:r>
              <a:rPr lang="uk-UA" sz="3200" b="1" dirty="0" smtClean="0"/>
              <a:t> </a:t>
            </a:r>
            <a:endParaRPr lang="ru-RU" sz="3200" b="1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257800" y="3429000"/>
            <a:ext cx="2819400" cy="10668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u="sng" dirty="0" smtClean="0">
                <a:solidFill>
                  <a:schemeClr val="tx1"/>
                </a:solidFill>
              </a:rPr>
              <a:t>ліс</a:t>
            </a:r>
            <a:endParaRPr lang="ru-RU" sz="3200" b="1" u="sng" dirty="0">
              <a:solidFill>
                <a:schemeClr val="tx1"/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628650" y="1620982"/>
            <a:ext cx="2819400" cy="121920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u="sng" dirty="0" smtClean="0">
                <a:solidFill>
                  <a:srgbClr val="FF0000"/>
                </a:solidFill>
              </a:rPr>
              <a:t>По</a:t>
            </a:r>
            <a:r>
              <a:rPr lang="uk-UA" sz="3200" b="1" dirty="0" smtClean="0">
                <a:solidFill>
                  <a:schemeClr val="tx1"/>
                </a:solidFill>
              </a:rPr>
              <a:t>-осіннь</a:t>
            </a:r>
            <a:r>
              <a:rPr lang="uk-UA" sz="3200" b="1" u="sng" dirty="0" smtClean="0">
                <a:solidFill>
                  <a:srgbClr val="FF0000"/>
                </a:solidFill>
              </a:rPr>
              <a:t>ому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257800" y="1524001"/>
            <a:ext cx="2819400" cy="121920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u="sng" dirty="0" smtClean="0">
                <a:solidFill>
                  <a:schemeClr val="tx1"/>
                </a:solidFill>
              </a:rPr>
              <a:t>осінн</a:t>
            </a:r>
            <a:r>
              <a:rPr lang="uk-UA" sz="3200" b="1" dirty="0">
                <a:solidFill>
                  <a:schemeClr val="tx1"/>
                </a:solidFill>
              </a:rPr>
              <a:t>і</a:t>
            </a:r>
            <a:r>
              <a:rPr lang="uk-UA" sz="3200" b="1" dirty="0" smtClean="0">
                <a:solidFill>
                  <a:schemeClr val="tx1"/>
                </a:solidFill>
              </a:rPr>
              <a:t>й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886200" y="4114800"/>
            <a:ext cx="1143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857250" y="5014336"/>
            <a:ext cx="25908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u="sng" dirty="0" smtClean="0">
                <a:solidFill>
                  <a:srgbClr val="FF0000"/>
                </a:solidFill>
              </a:rPr>
              <a:t>Пра</a:t>
            </a:r>
            <a:r>
              <a:rPr lang="uk-UA" sz="3200" b="1" dirty="0" smtClean="0">
                <a:solidFill>
                  <a:srgbClr val="010100"/>
                </a:solidFill>
              </a:rPr>
              <a:t>баба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39195" y="5014336"/>
            <a:ext cx="25908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u="sng" dirty="0" smtClean="0">
                <a:solidFill>
                  <a:srgbClr val="010100"/>
                </a:solidFill>
              </a:rPr>
              <a:t>баба</a:t>
            </a:r>
            <a:endParaRPr lang="ru-RU" sz="3200" b="1" u="sng" dirty="0">
              <a:solidFill>
                <a:srgbClr val="01010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3886200" y="5638800"/>
            <a:ext cx="1143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62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3400" y="609600"/>
            <a:ext cx="7772400" cy="350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i="1" dirty="0"/>
              <a:t> </a:t>
            </a:r>
            <a:r>
              <a:rPr lang="ru-RU" sz="2800" b="1" dirty="0" err="1">
                <a:solidFill>
                  <a:schemeClr val="tx1"/>
                </a:solidFill>
              </a:rPr>
              <a:t>Під</a:t>
            </a:r>
            <a:r>
              <a:rPr lang="ru-RU" sz="2800" b="1" dirty="0">
                <a:solidFill>
                  <a:schemeClr val="tx1"/>
                </a:solidFill>
              </a:rPr>
              <a:t> час </a:t>
            </a:r>
            <a:r>
              <a:rPr lang="ru-RU" sz="2800" b="1" dirty="0" err="1">
                <a:solidFill>
                  <a:schemeClr val="tx1"/>
                </a:solidFill>
              </a:rPr>
              <a:t>словотворення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виникають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групи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споріднених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слів</a:t>
            </a:r>
            <a:r>
              <a:rPr lang="ru-RU" sz="2800" b="1" dirty="0">
                <a:solidFill>
                  <a:schemeClr val="tx1"/>
                </a:solidFill>
              </a:rPr>
              <a:t>, </a:t>
            </a:r>
            <a:r>
              <a:rPr lang="ru-RU" sz="2800" b="1" dirty="0" err="1">
                <a:solidFill>
                  <a:schemeClr val="tx1"/>
                </a:solidFill>
              </a:rPr>
              <a:t>які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можна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розмістити</a:t>
            </a:r>
            <a:r>
              <a:rPr lang="ru-RU" sz="2800" b="1" dirty="0">
                <a:solidFill>
                  <a:schemeClr val="tx1"/>
                </a:solidFill>
              </a:rPr>
              <a:t> з </a:t>
            </a:r>
            <a:r>
              <a:rPr lang="ru-RU" sz="2800" b="1" dirty="0" err="1">
                <a:solidFill>
                  <a:schemeClr val="tx1"/>
                </a:solidFill>
              </a:rPr>
              <a:t>урахуванням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послідовності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приєднання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префіксів</a:t>
            </a:r>
            <a:r>
              <a:rPr lang="ru-RU" sz="2800" b="1" dirty="0">
                <a:solidFill>
                  <a:schemeClr val="tx1"/>
                </a:solidFill>
              </a:rPr>
              <a:t> і </a:t>
            </a:r>
            <a:r>
              <a:rPr lang="ru-RU" sz="2800" b="1" dirty="0" err="1">
                <a:solidFill>
                  <a:schemeClr val="tx1"/>
                </a:solidFill>
              </a:rPr>
              <a:t>суфіксів</a:t>
            </a:r>
            <a:r>
              <a:rPr lang="ru-RU" sz="2800" b="1" dirty="0">
                <a:solidFill>
                  <a:schemeClr val="tx1"/>
                </a:solidFill>
              </a:rPr>
              <a:t>, </a:t>
            </a:r>
            <a:r>
              <a:rPr lang="ru-RU" sz="2800" b="1" dirty="0" err="1">
                <a:solidFill>
                  <a:schemeClr val="tx1"/>
                </a:solidFill>
              </a:rPr>
              <a:t>утворивши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словотвірний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ланцюжок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5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09600" y="490728"/>
            <a:ext cx="2667000" cy="103327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Квіти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943100" y="1524000"/>
            <a:ext cx="2667000" cy="103327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квіт</a:t>
            </a:r>
            <a:r>
              <a:rPr lang="uk-UA" sz="2800" b="1" dirty="0" smtClean="0">
                <a:solidFill>
                  <a:srgbClr val="FF0000"/>
                </a:solidFill>
              </a:rPr>
              <a:t>ник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3810000" y="2557272"/>
            <a:ext cx="2667000" cy="103327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квітник</a:t>
            </a:r>
            <a:r>
              <a:rPr lang="uk-UA" sz="2800" b="1" dirty="0" smtClean="0">
                <a:solidFill>
                  <a:srgbClr val="FF0000"/>
                </a:solidFill>
              </a:rPr>
              <a:t>ар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962400" y="4038600"/>
            <a:ext cx="3266209" cy="103327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квітникар</a:t>
            </a:r>
            <a:r>
              <a:rPr lang="uk-UA" sz="2800" b="1" dirty="0" smtClean="0">
                <a:solidFill>
                  <a:srgbClr val="FF0000"/>
                </a:solidFill>
              </a:rPr>
              <a:t>ств</a:t>
            </a:r>
            <a:r>
              <a:rPr lang="uk-UA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297382" y="685800"/>
            <a:ext cx="318655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610101" y="1578864"/>
            <a:ext cx="360218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477000" y="3073908"/>
            <a:ext cx="318655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85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8200" y="762000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У </a:t>
            </a:r>
            <a:r>
              <a:rPr lang="ru-RU" sz="2800" b="1" dirty="0" err="1"/>
              <a:t>словотвірному</a:t>
            </a:r>
            <a:r>
              <a:rPr lang="ru-RU" sz="2800" b="1" dirty="0"/>
              <a:t> </a:t>
            </a:r>
            <a:r>
              <a:rPr lang="ru-RU" sz="2800" b="1" dirty="0" err="1"/>
              <a:t>ланцюжку</a:t>
            </a:r>
            <a:r>
              <a:rPr lang="ru-RU" sz="2800" b="1" dirty="0"/>
              <a:t> </a:t>
            </a:r>
            <a:r>
              <a:rPr lang="ru-RU" sz="2800" b="1" dirty="0" err="1"/>
              <a:t>новоутворене</a:t>
            </a:r>
            <a:r>
              <a:rPr lang="ru-RU" sz="2800" b="1" dirty="0"/>
              <a:t> слово служить </a:t>
            </a:r>
            <a:r>
              <a:rPr lang="ru-RU" sz="2800" b="1" dirty="0" err="1"/>
              <a:t>твірною</a:t>
            </a:r>
            <a:r>
              <a:rPr lang="ru-RU" sz="2800" b="1" dirty="0"/>
              <a:t> базою для </a:t>
            </a:r>
            <a:r>
              <a:rPr lang="ru-RU" sz="2800" b="1" dirty="0" err="1"/>
              <a:t>наступних</a:t>
            </a:r>
            <a:r>
              <a:rPr lang="ru-RU" sz="2800" b="1" dirty="0"/>
              <a:t> </a:t>
            </a:r>
            <a:r>
              <a:rPr lang="ru-RU" sz="2800" b="1" dirty="0" err="1"/>
              <a:t>слів</a:t>
            </a:r>
            <a:r>
              <a:rPr lang="ru-RU" sz="2800" b="1" dirty="0"/>
              <a:t>: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803564" y="2146995"/>
            <a:ext cx="2667000" cy="103327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Рука 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6019800" y="4407408"/>
            <a:ext cx="2667000" cy="103327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без</a:t>
            </a:r>
            <a:r>
              <a:rPr lang="uk-UA" sz="2800" b="1" dirty="0" smtClean="0">
                <a:solidFill>
                  <a:schemeClr val="tx1"/>
                </a:solidFill>
              </a:rPr>
              <a:t>рукав</a:t>
            </a:r>
            <a:r>
              <a:rPr lang="uk-UA" sz="2800" b="1" dirty="0" smtClean="0">
                <a:solidFill>
                  <a:srgbClr val="FF0000"/>
                </a:solidFill>
              </a:rPr>
              <a:t>к</a:t>
            </a:r>
            <a:r>
              <a:rPr lang="uk-UA" sz="2800" b="1" dirty="0" smtClean="0">
                <a:solidFill>
                  <a:schemeClr val="tx1"/>
                </a:solidFill>
              </a:rPr>
              <a:t>а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286992" y="3357095"/>
            <a:ext cx="2667000" cy="103327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рук</a:t>
            </a:r>
            <a:r>
              <a:rPr lang="uk-UA" sz="2800" b="1" dirty="0" smtClean="0">
                <a:solidFill>
                  <a:srgbClr val="FF0000"/>
                </a:solidFill>
              </a:rPr>
              <a:t>ав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3532909" y="2291866"/>
            <a:ext cx="318655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019800" y="3429000"/>
            <a:ext cx="318655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46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i="1" dirty="0"/>
              <a:t> </a:t>
            </a:r>
            <a:r>
              <a:rPr lang="uk-UA" i="1" dirty="0" smtClean="0"/>
              <a:t>   </a:t>
            </a:r>
            <a:r>
              <a:rPr lang="uk-UA" dirty="0" smtClean="0"/>
              <a:t>При </a:t>
            </a:r>
            <a:r>
              <a:rPr lang="uk-UA" dirty="0"/>
              <a:t>словотворенні виникають групи споріднених слів (словотвірні ланцюжки). </a:t>
            </a:r>
            <a:r>
              <a:rPr lang="uk-UA" dirty="0" smtClean="0"/>
              <a:t>Те </a:t>
            </a:r>
            <a:r>
              <a:rPr lang="uk-UA" dirty="0"/>
              <a:t>саме слово може мати кілька словотвірних ланцюжків, що утворюють </a:t>
            </a:r>
            <a:r>
              <a:rPr lang="uk-UA" b="1" dirty="0"/>
              <a:t>словотвірне гніздо</a:t>
            </a:r>
            <a:r>
              <a:rPr lang="uk-UA" b="1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   </a:t>
            </a:r>
            <a:r>
              <a:rPr lang="uk-UA" b="1" dirty="0" smtClean="0">
                <a:solidFill>
                  <a:srgbClr val="FF0000"/>
                </a:solidFill>
              </a:rPr>
              <a:t>Словотвірне </a:t>
            </a:r>
            <a:r>
              <a:rPr lang="uk-UA" b="1" dirty="0">
                <a:solidFill>
                  <a:srgbClr val="FF0000"/>
                </a:solidFill>
              </a:rPr>
              <a:t>гніздо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— </a:t>
            </a:r>
            <a:r>
              <a:rPr lang="uk-UA" b="1" dirty="0"/>
              <a:t>сукупність словотвірних ланцюжків з одним і тим самим вихідним </a:t>
            </a:r>
            <a:r>
              <a:rPr lang="uk-UA" b="1" dirty="0" smtClean="0"/>
              <a:t>словом.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3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2743200" y="533400"/>
            <a:ext cx="3276600" cy="838200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Хмара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6" name="Лента лицом вниз 5"/>
          <p:cNvSpPr/>
          <p:nvPr/>
        </p:nvSpPr>
        <p:spPr>
          <a:xfrm>
            <a:off x="4381500" y="1802065"/>
            <a:ext cx="3771900" cy="838200"/>
          </a:xfrm>
          <a:prstGeom prst="ribb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Хмар-</a:t>
            </a:r>
            <a:r>
              <a:rPr lang="uk-UA" sz="2400" b="1" dirty="0" smtClean="0">
                <a:solidFill>
                  <a:srgbClr val="FF0000"/>
                </a:solidFill>
              </a:rPr>
              <a:t>н</a:t>
            </a:r>
            <a:r>
              <a:rPr lang="uk-UA" sz="2400" b="1" dirty="0" smtClean="0">
                <a:solidFill>
                  <a:schemeClr val="tx1"/>
                </a:solidFill>
              </a:rPr>
              <a:t>-</a:t>
            </a:r>
            <a:r>
              <a:rPr lang="uk-UA" sz="2400" b="1" dirty="0" err="1" smtClean="0">
                <a:solidFill>
                  <a:schemeClr val="tx1"/>
                </a:solidFill>
              </a:rPr>
              <a:t>ий</a:t>
            </a:r>
            <a:endParaRPr lang="ru-RU" sz="2400" dirty="0"/>
          </a:p>
        </p:txBody>
      </p:sp>
      <p:sp>
        <p:nvSpPr>
          <p:cNvPr id="7" name="Лента лицом вниз 6"/>
          <p:cNvSpPr/>
          <p:nvPr/>
        </p:nvSpPr>
        <p:spPr>
          <a:xfrm>
            <a:off x="609600" y="1767970"/>
            <a:ext cx="3276600" cy="838200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Хмар-</a:t>
            </a:r>
            <a:r>
              <a:rPr lang="uk-UA" sz="2400" b="1" dirty="0" smtClean="0">
                <a:solidFill>
                  <a:srgbClr val="FF0000"/>
                </a:solidFill>
              </a:rPr>
              <a:t>к</a:t>
            </a:r>
            <a:r>
              <a:rPr lang="uk-UA" sz="2400" b="1" dirty="0" smtClean="0">
                <a:solidFill>
                  <a:schemeClr val="tx1"/>
                </a:solidFill>
              </a:rPr>
              <a:t>-а</a:t>
            </a:r>
            <a:endParaRPr lang="ru-RU" sz="2400" dirty="0"/>
          </a:p>
        </p:txBody>
      </p:sp>
      <p:sp>
        <p:nvSpPr>
          <p:cNvPr id="8" name="Лента лицом вниз 7"/>
          <p:cNvSpPr/>
          <p:nvPr/>
        </p:nvSpPr>
        <p:spPr>
          <a:xfrm>
            <a:off x="609600" y="3437443"/>
            <a:ext cx="4267200" cy="838200"/>
          </a:xfrm>
          <a:prstGeom prst="ribb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Без</a:t>
            </a:r>
            <a:r>
              <a:rPr lang="uk-UA" sz="2400" b="1" dirty="0" smtClean="0">
                <a:solidFill>
                  <a:schemeClr val="tx1"/>
                </a:solidFill>
              </a:rPr>
              <a:t>-хмарний</a:t>
            </a:r>
            <a:endParaRPr lang="ru-RU" sz="2400" dirty="0"/>
          </a:p>
        </p:txBody>
      </p:sp>
      <p:sp>
        <p:nvSpPr>
          <p:cNvPr id="9" name="Лента лицом вниз 8"/>
          <p:cNvSpPr/>
          <p:nvPr/>
        </p:nvSpPr>
        <p:spPr>
          <a:xfrm>
            <a:off x="5257800" y="3444370"/>
            <a:ext cx="3581400" cy="838200"/>
          </a:xfrm>
          <a:prstGeom prst="ribb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err="1" smtClean="0">
                <a:solidFill>
                  <a:schemeClr val="tx1"/>
                </a:solidFill>
              </a:rPr>
              <a:t>Хмарн</a:t>
            </a:r>
            <a:r>
              <a:rPr lang="uk-UA" sz="2400" b="1" dirty="0" smtClean="0">
                <a:solidFill>
                  <a:schemeClr val="tx1"/>
                </a:solidFill>
              </a:rPr>
              <a:t>-</a:t>
            </a:r>
            <a:r>
              <a:rPr lang="uk-UA" sz="2400" b="1" dirty="0" smtClean="0">
                <a:solidFill>
                  <a:srgbClr val="FF0000"/>
                </a:solidFill>
              </a:rPr>
              <a:t>о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Лента лицом вниз 9"/>
          <p:cNvSpPr/>
          <p:nvPr/>
        </p:nvSpPr>
        <p:spPr>
          <a:xfrm>
            <a:off x="1295400" y="4876800"/>
            <a:ext cx="4381500" cy="838200"/>
          </a:xfrm>
          <a:prstGeom prst="ribb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err="1" smtClean="0">
                <a:solidFill>
                  <a:schemeClr val="tx1"/>
                </a:solidFill>
              </a:rPr>
              <a:t>Безхмарн</a:t>
            </a:r>
            <a:r>
              <a:rPr lang="uk-UA" sz="2800" b="1" dirty="0" smtClean="0">
                <a:solidFill>
                  <a:schemeClr val="tx1"/>
                </a:solidFill>
              </a:rPr>
              <a:t>-</a:t>
            </a:r>
            <a:r>
              <a:rPr lang="uk-UA" sz="2800" b="1" dirty="0" smtClean="0">
                <a:solidFill>
                  <a:srgbClr val="FF0000"/>
                </a:solidFill>
              </a:rPr>
              <a:t>о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 rot="1645039">
            <a:off x="2272003" y="1277528"/>
            <a:ext cx="406869" cy="529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645039">
            <a:off x="4178066" y="2806182"/>
            <a:ext cx="406869" cy="52909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46474" y="2799896"/>
            <a:ext cx="406869" cy="52909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645039">
            <a:off x="3008024" y="4411580"/>
            <a:ext cx="406869" cy="52909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0194943">
            <a:off x="5651981" y="1347391"/>
            <a:ext cx="388472" cy="52909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77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2743200" y="533400"/>
            <a:ext cx="3276600" cy="838200"/>
          </a:xfrm>
          <a:prstGeom prst="ribb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Ліс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5" name="Лента лицом вниз 4"/>
          <p:cNvSpPr/>
          <p:nvPr/>
        </p:nvSpPr>
        <p:spPr>
          <a:xfrm>
            <a:off x="303735" y="1988763"/>
            <a:ext cx="3276600" cy="838200"/>
          </a:xfrm>
          <a:prstGeom prst="ribb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ліс</a:t>
            </a:r>
            <a:r>
              <a:rPr lang="uk-UA" sz="2800" b="1" dirty="0" smtClean="0">
                <a:solidFill>
                  <a:srgbClr val="FF0000"/>
                </a:solidFill>
              </a:rPr>
              <a:t>ов</a:t>
            </a:r>
            <a:r>
              <a:rPr lang="uk-UA" sz="2800" b="1" dirty="0" smtClean="0">
                <a:solidFill>
                  <a:schemeClr val="tx1"/>
                </a:solidFill>
              </a:rPr>
              <a:t>ий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6" name="Лента лицом вниз 5"/>
          <p:cNvSpPr/>
          <p:nvPr/>
        </p:nvSpPr>
        <p:spPr>
          <a:xfrm>
            <a:off x="5316682" y="2001124"/>
            <a:ext cx="3276600" cy="838200"/>
          </a:xfrm>
          <a:prstGeom prst="ribbo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ліс</a:t>
            </a:r>
            <a:r>
              <a:rPr lang="uk-UA" sz="2800" b="1" dirty="0" smtClean="0">
                <a:solidFill>
                  <a:srgbClr val="FF0000"/>
                </a:solidFill>
              </a:rPr>
              <a:t>ник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7" name="Лента лицом вниз 6"/>
          <p:cNvSpPr/>
          <p:nvPr/>
        </p:nvSpPr>
        <p:spPr>
          <a:xfrm>
            <a:off x="127089" y="3302577"/>
            <a:ext cx="3629891" cy="838200"/>
          </a:xfrm>
          <a:prstGeom prst="ribb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лісов</a:t>
            </a:r>
            <a:r>
              <a:rPr lang="uk-UA" sz="2800" b="1" dirty="0" smtClean="0">
                <a:solidFill>
                  <a:srgbClr val="FF0000"/>
                </a:solidFill>
              </a:rPr>
              <a:t>ичок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8" name="Лента лицом вниз 7"/>
          <p:cNvSpPr/>
          <p:nvPr/>
        </p:nvSpPr>
        <p:spPr>
          <a:xfrm>
            <a:off x="5103668" y="3633354"/>
            <a:ext cx="3730337" cy="838200"/>
          </a:xfrm>
          <a:prstGeom prst="ribbo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лісни</a:t>
            </a:r>
            <a:r>
              <a:rPr lang="uk-UA" sz="2800" b="1" dirty="0" smtClean="0">
                <a:solidFill>
                  <a:srgbClr val="FF0000"/>
                </a:solidFill>
              </a:rPr>
              <a:t>цтв</a:t>
            </a:r>
            <a:r>
              <a:rPr lang="uk-UA" sz="2800" b="1" dirty="0" smtClean="0">
                <a:solidFill>
                  <a:schemeClr val="tx1"/>
                </a:solidFill>
              </a:rPr>
              <a:t>о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9" name="Лента лицом вниз 8"/>
          <p:cNvSpPr/>
          <p:nvPr/>
        </p:nvSpPr>
        <p:spPr>
          <a:xfrm>
            <a:off x="1600200" y="4757940"/>
            <a:ext cx="3276600" cy="838200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ліс</a:t>
            </a:r>
            <a:r>
              <a:rPr lang="uk-UA" sz="2800" b="1" dirty="0" smtClean="0">
                <a:solidFill>
                  <a:srgbClr val="FF0000"/>
                </a:solidFill>
              </a:rPr>
              <a:t>ок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0" name="Лента лицом вниз 9"/>
          <p:cNvSpPr/>
          <p:nvPr/>
        </p:nvSpPr>
        <p:spPr>
          <a:xfrm>
            <a:off x="5316682" y="4984174"/>
            <a:ext cx="3517323" cy="838200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пере</a:t>
            </a:r>
            <a:r>
              <a:rPr lang="uk-UA" sz="2800" b="1" dirty="0" smtClean="0">
                <a:solidFill>
                  <a:schemeClr val="tx1"/>
                </a:solidFill>
              </a:rPr>
              <a:t>лісок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 rot="1645039">
            <a:off x="2272003" y="1277528"/>
            <a:ext cx="406869" cy="529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645039">
            <a:off x="2041001" y="2811698"/>
            <a:ext cx="406869" cy="529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8852233">
            <a:off x="4893306" y="5173592"/>
            <a:ext cx="406869" cy="529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21031421">
            <a:off x="6498393" y="2954037"/>
            <a:ext cx="406869" cy="529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083118" y="1503072"/>
            <a:ext cx="278664" cy="284032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8852233">
            <a:off x="6084130" y="1179458"/>
            <a:ext cx="406869" cy="529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20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2514600" y="685800"/>
            <a:ext cx="3578352" cy="658686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Хижий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Лента лицом вверх 4"/>
          <p:cNvSpPr/>
          <p:nvPr/>
        </p:nvSpPr>
        <p:spPr>
          <a:xfrm>
            <a:off x="304800" y="1981200"/>
            <a:ext cx="3578352" cy="658686"/>
          </a:xfrm>
          <a:prstGeom prst="ribbon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</a:rPr>
              <a:t>х</a:t>
            </a:r>
            <a:r>
              <a:rPr lang="uk-UA" sz="2400" b="1" dirty="0" smtClean="0">
                <a:solidFill>
                  <a:schemeClr val="tx1"/>
                </a:solidFill>
              </a:rPr>
              <a:t>иж</a:t>
            </a:r>
            <a:r>
              <a:rPr lang="uk-UA" sz="2400" b="1" dirty="0" smtClean="0">
                <a:solidFill>
                  <a:srgbClr val="FF0000"/>
                </a:solidFill>
              </a:rPr>
              <a:t>уват</a:t>
            </a:r>
            <a:r>
              <a:rPr lang="uk-UA" sz="2400" b="1" dirty="0" smtClean="0">
                <a:solidFill>
                  <a:schemeClr val="tx1"/>
                </a:solidFill>
              </a:rPr>
              <a:t>ий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6" name="Лента лицом вверх 5"/>
          <p:cNvSpPr/>
          <p:nvPr/>
        </p:nvSpPr>
        <p:spPr>
          <a:xfrm>
            <a:off x="152400" y="3195354"/>
            <a:ext cx="3578352" cy="658686"/>
          </a:xfrm>
          <a:prstGeom prst="ribbon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хижуват</a:t>
            </a:r>
            <a:r>
              <a:rPr lang="uk-UA" sz="2400" b="1" dirty="0" smtClean="0">
                <a:solidFill>
                  <a:srgbClr val="FF0000"/>
                </a:solidFill>
              </a:rPr>
              <a:t>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Лента лицом вверх 6"/>
          <p:cNvSpPr/>
          <p:nvPr/>
        </p:nvSpPr>
        <p:spPr>
          <a:xfrm>
            <a:off x="914400" y="5375565"/>
            <a:ext cx="3578352" cy="658686"/>
          </a:xfrm>
          <a:prstGeom prst="ribbon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хижа</a:t>
            </a:r>
            <a:r>
              <a:rPr lang="uk-UA" sz="2400" b="1" dirty="0" smtClean="0">
                <a:solidFill>
                  <a:srgbClr val="FF0000"/>
                </a:solidFill>
              </a:rPr>
              <a:t>цтв</a:t>
            </a:r>
            <a:r>
              <a:rPr lang="uk-UA" sz="2400" b="1" dirty="0" smtClean="0">
                <a:solidFill>
                  <a:schemeClr val="tx1"/>
                </a:solidFill>
              </a:rPr>
              <a:t>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Лента лицом вверх 7"/>
          <p:cNvSpPr/>
          <p:nvPr/>
        </p:nvSpPr>
        <p:spPr>
          <a:xfrm>
            <a:off x="4648200" y="1967345"/>
            <a:ext cx="3578352" cy="65868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хижа</a:t>
            </a:r>
            <a:r>
              <a:rPr lang="uk-UA" sz="2400" b="1" dirty="0" smtClean="0">
                <a:solidFill>
                  <a:srgbClr val="FF0000"/>
                </a:solidFill>
              </a:rPr>
              <a:t>цьк</a:t>
            </a:r>
            <a:r>
              <a:rPr lang="uk-UA" sz="2400" b="1" dirty="0" smtClean="0">
                <a:solidFill>
                  <a:schemeClr val="tx1"/>
                </a:solidFill>
              </a:rPr>
              <a:t>ий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9" name="Лента лицом вверх 8"/>
          <p:cNvSpPr/>
          <p:nvPr/>
        </p:nvSpPr>
        <p:spPr>
          <a:xfrm>
            <a:off x="4267200" y="3202281"/>
            <a:ext cx="4495800" cy="65868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По</a:t>
            </a:r>
            <a:r>
              <a:rPr lang="uk-UA" sz="2400" b="1" dirty="0" smtClean="0">
                <a:solidFill>
                  <a:schemeClr val="tx1"/>
                </a:solidFill>
              </a:rPr>
              <a:t>-хижаць</a:t>
            </a:r>
            <a:r>
              <a:rPr lang="uk-UA" sz="2400" b="1" dirty="0" smtClean="0">
                <a:solidFill>
                  <a:srgbClr val="FF0000"/>
                </a:solidFill>
              </a:rPr>
              <a:t>ки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Лента лицом вверх 9"/>
          <p:cNvSpPr/>
          <p:nvPr/>
        </p:nvSpPr>
        <p:spPr>
          <a:xfrm>
            <a:off x="2971800" y="4409508"/>
            <a:ext cx="3578352" cy="658686"/>
          </a:xfrm>
          <a:prstGeom prst="ribbon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Хиж</a:t>
            </a:r>
            <a:r>
              <a:rPr lang="uk-UA" sz="2400" b="1" dirty="0" smtClean="0">
                <a:solidFill>
                  <a:srgbClr val="FF0000"/>
                </a:solidFill>
              </a:rPr>
              <a:t>ак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 rot="20194943">
            <a:off x="5624783" y="1401062"/>
            <a:ext cx="340704" cy="56995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20194943">
            <a:off x="6530931" y="2619985"/>
            <a:ext cx="281291" cy="52909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645039">
            <a:off x="2279973" y="1244856"/>
            <a:ext cx="264962" cy="52909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645039">
            <a:off x="1846638" y="2597881"/>
            <a:ext cx="224096" cy="52909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083118" y="1503072"/>
            <a:ext cx="225552" cy="257813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779217">
            <a:off x="2565479" y="4605231"/>
            <a:ext cx="304261" cy="80590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43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Творчий диктант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altLang="ru-RU" dirty="0" smtClean="0"/>
              <a:t>Від поданих слів утворити словотворчі ланцюжки: </a:t>
            </a:r>
            <a:r>
              <a:rPr lang="uk-UA" altLang="ru-RU" b="1" dirty="0" smtClean="0"/>
              <a:t>школа, бджоли.</a:t>
            </a:r>
          </a:p>
          <a:p>
            <a:pPr marL="0" indent="0">
              <a:buNone/>
            </a:pPr>
            <a:endParaRPr lang="uk-UA" altLang="ru-RU" dirty="0" smtClean="0"/>
          </a:p>
          <a:p>
            <a:pPr marL="0" indent="0">
              <a:buNone/>
            </a:pPr>
            <a:endParaRPr lang="uk-UA" alt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77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184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Творчий диктант</vt:lpstr>
      <vt:lpstr>Презентация PowerPoint</vt:lpstr>
      <vt:lpstr>Послідовність словотвірного  розбору</vt:lpstr>
      <vt:lpstr>Зразок усного словотвірного  розбору</vt:lpstr>
      <vt:lpstr>Зразок письмого розбору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Ранько Елена</dc:creator>
  <cp:lastModifiedBy>HP</cp:lastModifiedBy>
  <cp:revision>40</cp:revision>
  <dcterms:created xsi:type="dcterms:W3CDTF">2017-11-04T18:14:08Z</dcterms:created>
  <dcterms:modified xsi:type="dcterms:W3CDTF">2022-11-14T04:48:38Z</dcterms:modified>
</cp:coreProperties>
</file>