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9" r:id="rId4"/>
    <p:sldId id="262" r:id="rId5"/>
    <p:sldId id="268" r:id="rId6"/>
    <p:sldId id="263" r:id="rId7"/>
    <p:sldId id="267" r:id="rId8"/>
    <p:sldId id="266" r:id="rId9"/>
    <p:sldId id="265" r:id="rId10"/>
    <p:sldId id="270" r:id="rId11"/>
    <p:sldId id="26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D34E5-AFF2-433A-B9F0-1F4DE94ED4E6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071D-BC9C-456B-84F7-C6F48C2CA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2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F071D-BC9C-456B-84F7-C6F48C2CAE3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s://3.bp.blogspot.com/-zEBRLnJ2pfw/WcLLge_DEiI/AAAAAAAAER0/iDAV2SSceSEKajw7vIoeX9A6KNYWic2ngCLcBGAs/s1600/images+(1).jpg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Високий&#10;Ошатний&#10;Білокорий&#10;Низький&#10;Кремезний&#10;Гінкий&#10;Темношатий&#10;Могутній&#10;Плакучий&#10;Розлогий&#10;Крислатий&#10;Тендітний&#10;Міцний&#10;Розкіш..."/>
          <p:cNvPicPr/>
          <p:nvPr/>
        </p:nvPicPr>
        <p:blipFill rotWithShape="1">
          <a:blip r:embed="rId4"/>
          <a:srcRect l="27731" t="10518" r="23818" b="3704"/>
          <a:stretch/>
        </p:blipFill>
        <p:spPr bwMode="auto">
          <a:xfrm>
            <a:off x="1331640" y="620688"/>
            <a:ext cx="2944368" cy="391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76008" y="620688"/>
            <a:ext cx="46884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Восьме листопада</a:t>
            </a:r>
          </a:p>
          <a:p>
            <a:r>
              <a:rPr lang="uk-UA" sz="32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Класна робота</a:t>
            </a:r>
            <a:endParaRPr lang="ru-RU" sz="32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ctr"/>
            <a:endParaRPr lang="uk-UA" sz="3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uk-UA" sz="36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Казка </a:t>
            </a:r>
            <a:r>
              <a:rPr lang="uk-UA" sz="36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"Яйце-райце".</a:t>
            </a:r>
            <a:r>
              <a:rPr lang="uk-UA" sz="36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endParaRPr lang="uk-UA" sz="36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1.bp.blogspot.com/-mkwX1iqqFVY/WcLLhd6947I/AAAAAAAAESQ/EeSYT5SQ1XUqHiTy0AXW8lRxNrwWwu55ACLcBGAs/s1600/%25D0%2591%25D0%25B5%25D0%25B7%2B%25D0%25BD%25D0%25B0%25D0%25B7%25D0%25B2%25D0%25B0%25D0%25BD%25D0%25B8%25D1%258F%2B%25285%25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876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4.bp.blogspot.com/-7Dh0OW6RbWM/WcLLhh02NuI/AAAAAAAAESU/TLmdmznhheIqw3--4u1HMYX_fE2tDmwGwCLcBGAs/s1600/%25D0%2591%25D0%25B5%25D0%25B7%2B%25D0%25BD%25D0%25B0%25D0%25B7%25D0%25B2%25D0%25B0%25D0%25BD%25D0%25B8%25D1%258F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643314"/>
            <a:ext cx="2667000" cy="264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2.bp.blogspot.com/-woHFHbkdCwE/WcLLhEOQ05I/AAAAAAAAESM/TWQRI3DKDF4huv206cZZky4oDAOKSaUngCLcBGAs/s1600/%25D0%2591%25D0%25B5%25D0%25B7%2B%25D0%25BD%25D0%25B0%25D0%25B7%25D0%25B2%25D0%25B0%25D0%25BD%25D0%25B8%25D1%258F%2B%25284%2529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1142984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3.bp.blogspot.com/-cjyxS_CAg7A/WcLLhO7kH5I/AAAAAAAAESI/lkU0MBx9doseXjSCoBWZnzx9qHgVXDJIQCLcBGAs/s1600/%25D0%2591%25D0%25B5%25D0%25B7%2B%25D0%25BD%25D0%25B0%25D0%25B7%25D0%25B2%25D0%25B0%25D0%25BD%25D0%25B8%25D1%258F%2B%25283%2529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1071546"/>
            <a:ext cx="178595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3.bp.blogspot.com/-bTFJ8r3ggqM/WcLLgx1QXcI/AAAAAAAAESE/p7Vo_J5wzO45DLE8s2b5tNUOIqDYy7peACLcBGAs/s1600/%25D0%2591%25D0%25B5%25D0%25B7%2B%25D0%25BD%25D0%25B0%25D0%25B7%25D0%25B2%25D0%25B0%25D0%25BD%25D0%25B8%25D1%258F%2B%25282%2529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1071546"/>
            <a:ext cx="23574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643174" y="285728"/>
            <a:ext cx="471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Ми-спостережливі!</a:t>
            </a: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71470" y="2357430"/>
            <a:ext cx="4286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6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2571744"/>
            <a:ext cx="12930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7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2571744"/>
            <a:ext cx="3571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8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7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9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10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1.bp.blogspot.com/-RKuOpqF_0cY/WcLLgnh-jkI/AAAAAAAAESA/yA6y-judLXQoiioXtv8-mD5x0fdrKRI5gCLcBGAs/s1600/image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50046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199141" y="714356"/>
            <a:ext cx="47305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Домашнє завдання</a:t>
            </a:r>
          </a:p>
          <a:p>
            <a:endParaRPr lang="uk-UA" sz="36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742950" indent="-742950"/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1.Дати відповідь на питання:</a:t>
            </a:r>
          </a:p>
          <a:p>
            <a:pPr marL="742950" indent="-742950"/>
            <a:r>
              <a:rPr lang="uk-UA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“Чого</a:t>
            </a:r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 навчила мене казка </a:t>
            </a:r>
            <a:r>
              <a:rPr lang="uk-UA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“Яйце-райце”</a:t>
            </a:r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?”</a:t>
            </a:r>
          </a:p>
          <a:p>
            <a:pPr marL="742950" indent="-742950"/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2. </a:t>
            </a:r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Прочитати казку, знати її зміст, </a:t>
            </a:r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уміти переказувати.</a:t>
            </a:r>
          </a:p>
          <a:p>
            <a:pPr marL="742950" indent="-742950"/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8" descr="shko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4071942"/>
            <a:ext cx="2571768" cy="226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57224" y="428604"/>
            <a:ext cx="75724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Метод </a:t>
            </a:r>
            <a:r>
              <a:rPr lang="uk-UA" sz="3600" b="1" dirty="0" err="1" smtClean="0">
                <a:solidFill>
                  <a:srgbClr val="FF0000"/>
                </a:solidFill>
                <a:latin typeface="Book Antiqua" pitchFamily="18" charset="0"/>
              </a:rPr>
              <a:t>“Незакінчене</a:t>
            </a: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uk-UA" sz="3600" b="1" dirty="0" err="1" smtClean="0">
                <a:solidFill>
                  <a:srgbClr val="FF0000"/>
                </a:solidFill>
                <a:latin typeface="Book Antiqua" pitchFamily="18" charset="0"/>
              </a:rPr>
              <a:t>речення”</a:t>
            </a:r>
            <a:endParaRPr lang="uk-UA" sz="36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uk-UA" sz="36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  <a:latin typeface="Book Antiqua" pitchFamily="18" charset="0"/>
              </a:rPr>
              <a:t>Сьогодні на уроці мені сподобалося…</a:t>
            </a:r>
          </a:p>
          <a:p>
            <a:pPr algn="ctr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  <a:latin typeface="Book Antiqua" pitchFamily="18" charset="0"/>
              </a:rPr>
              <a:t>Я навчився …</a:t>
            </a:r>
          </a:p>
          <a:p>
            <a:pPr algn="ctr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  <a:latin typeface="Book Antiqua" pitchFamily="18" charset="0"/>
              </a:rPr>
              <a:t>Я запам'ятав…</a:t>
            </a:r>
          </a:p>
          <a:p>
            <a:pPr algn="ctr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  <a:latin typeface="Book Antiqua" pitchFamily="18" charset="0"/>
              </a:rPr>
              <a:t>Важким для мені було …</a:t>
            </a:r>
          </a:p>
          <a:p>
            <a:pPr algn="ctr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7030A0"/>
                </a:solidFill>
                <a:latin typeface="Book Antiqua" pitchFamily="18" charset="0"/>
              </a:rPr>
              <a:t>Я зрозумів, що яйце-райце… </a:t>
            </a:r>
            <a:endParaRPr lang="ru-RU" sz="28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pic>
        <p:nvPicPr>
          <p:cNvPr id="6" name="Picture 2" descr="F:\уроки\3-презентацыъ для урокыв\презентацыъ для урокыв\фони для презентацыйНовая папка (2)\45771b70e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3929066"/>
            <a:ext cx="2928958" cy="214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Проріс із жолудя дубочок ,&#10;на сонці листячком блищить.&#10; 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85728"/>
            <a:ext cx="6572296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82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Маленький, кволий ще _______&#10;од вітру хилиться, тремтить.&#10;Пеньочок&#10;Росточок&#10; "/>
          <p:cNvPicPr/>
          <p:nvPr/>
        </p:nvPicPr>
        <p:blipFill>
          <a:blip r:embed="rId3"/>
          <a:srcRect r="45455"/>
          <a:stretch>
            <a:fillRect/>
          </a:stretch>
        </p:blipFill>
        <p:spPr bwMode="auto">
          <a:xfrm>
            <a:off x="642910" y="571480"/>
            <a:ext cx="33147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071934" y="285728"/>
            <a:ext cx="485778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Робота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над змістом казки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uk-UA" sz="2600" dirty="0" smtClean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Назвіть головних героїв казки.</a:t>
            </a: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(Стрілець і Парубок </a:t>
            </a:r>
            <a:r>
              <a:rPr lang="uk-UA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uk-UA" sz="2400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його син, Орел, Змія, </a:t>
            </a:r>
            <a:r>
              <a:rPr lang="uk-UA" sz="2400" dirty="0" err="1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Зміючка</a:t>
            </a:r>
            <a:r>
              <a:rPr lang="uk-UA" sz="2400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). </a:t>
            </a:r>
            <a:endParaRPr lang="uk-UA" sz="2400" dirty="0" smtClean="0">
              <a:solidFill>
                <a:srgbClr val="FF000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2. Хто є другорядними героями?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(Родичі Орла, змії, Золотий Заєць).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1472" y="0"/>
            <a:ext cx="685804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Композиція казки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Композиційно казка складається зі </a:t>
            </a:r>
            <a:r>
              <a:rPr lang="uk-UA" sz="2400" b="1" i="1" dirty="0" smtClean="0">
                <a:solidFill>
                  <a:srgbClr val="7030A0"/>
                </a:solidFill>
                <a:latin typeface="Book Antiqua" pitchFamily="18" charset="0"/>
              </a:rPr>
              <a:t>вступу і чотирьох сюжетних частин</a:t>
            </a: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, кожна з яких 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містить </a:t>
            </a:r>
            <a:r>
              <a:rPr lang="uk-UA" sz="2400" b="1" i="1" dirty="0" smtClean="0">
                <a:solidFill>
                  <a:srgbClr val="7030A0"/>
                </a:solidFill>
                <a:latin typeface="Book Antiqua" pitchFamily="18" charset="0"/>
              </a:rPr>
              <a:t>зав’язку, розвиток дій, кульмінаційний момент, розв’язку</a:t>
            </a: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sz="8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Вступ</a:t>
            </a: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 являє собою елементи космогонічного міфу про боротьбу між птахами і тваринами, в якій перемагають останні, але лишається живим лише мудрий Орел.</a:t>
            </a:r>
            <a:b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</a:br>
            <a:endParaRPr lang="ru-RU" sz="24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pic>
        <p:nvPicPr>
          <p:cNvPr id="7" name="Picture 2" descr="https://encrypted-tbn2.gstatic.com/images?q=tbn:ANd9GcTySDQglWnb2Q6fztk6IsP-9sNNf4nzG2WNpXBslSE0wb8pC6d1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0"/>
            <a:ext cx="2143125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43174" y="500042"/>
            <a:ext cx="61436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Композиція казки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І – «Орел і Стрілець» («не роби іншому того, чого самому собі не бажаєш»).</a:t>
            </a:r>
          </a:p>
          <a:p>
            <a:pPr>
              <a:lnSpc>
                <a:spcPct val="150000"/>
              </a:lnSpc>
            </a:pPr>
            <a:endParaRPr lang="uk-UA" sz="8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ІІ – «Стрілець і Змія».</a:t>
            </a:r>
            <a:b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</a:br>
            <a:endParaRPr lang="uk-UA" sz="8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ІІІ – «Парубок, Змія, донька Змії».</a:t>
            </a:r>
            <a:b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</a:br>
            <a:endParaRPr lang="uk-UA" sz="8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ІV – «Парубок і </a:t>
            </a:r>
            <a:r>
              <a:rPr lang="uk-UA" sz="2400" dirty="0" err="1" smtClean="0">
                <a:solidFill>
                  <a:srgbClr val="7030A0"/>
                </a:solidFill>
                <a:latin typeface="Book Antiqua" pitchFamily="18" charset="0"/>
              </a:rPr>
              <a:t>дівчина-Зміючка</a:t>
            </a:r>
            <a:r>
              <a:rPr lang="uk-UA" sz="2400" dirty="0" smtClean="0">
                <a:solidFill>
                  <a:srgbClr val="7030A0"/>
                </a:solidFill>
                <a:latin typeface="Book Antiqua" pitchFamily="18" charset="0"/>
              </a:rPr>
              <a:t>».</a:t>
            </a:r>
            <a:endParaRPr lang="ru-RU" sz="24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pic>
        <p:nvPicPr>
          <p:cNvPr id="7" name="irc_mi" descr="http://stryizno2010.ucoz.ua/040509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85794"/>
            <a:ext cx="206698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214290"/>
            <a:ext cx="79296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Символіка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Яйце-райце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– символ Вічності, Всесвіту, раю;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два голуби на весільному короваї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– символ пари, кохання;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син, відданий Змієві за яйце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– символ роду, кровної жертви.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00000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Рисунок 20" descr="D:\pictures\шкільні теми\учень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143248"/>
            <a:ext cx="2428892" cy="340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428604"/>
            <a:ext cx="664373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рийом потрійності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b="1" dirty="0" smtClean="0">
              <a:solidFill>
                <a:srgbClr val="FF000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uk-UA" sz="2800" b="1" i="1" dirty="0" smtClean="0">
                <a:solidFill>
                  <a:srgbClr val="7030A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Де ви помітили вживання прийому потрійності?</a:t>
            </a: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(три завдання,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три перевтілення Золотого Зайця;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три перевтілення під час втечі).  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73" descr="&amp;Vcy;&amp;iecy;&amp;scy;&amp;iecy;&amp;lcy;&amp;icy;&amp;jcy; &amp;bcy;&amp;ucy;&amp;kcy;&amp;vcy;&amp;acy;&amp;rcy;&amp;i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1936" y="1000108"/>
            <a:ext cx="2342064" cy="273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latin typeface="Book Antiqua" pitchFamily="18" charset="0"/>
              </a:rPr>
              <a:t>Казкова скринька</a:t>
            </a:r>
          </a:p>
          <a:p>
            <a:pPr algn="ctr"/>
            <a:r>
              <a:rPr lang="uk-UA" sz="2400" dirty="0" smtClean="0">
                <a:latin typeface="Book Antiqua" pitchFamily="18" charset="0"/>
              </a:rPr>
              <a:t>У казці яскраво простежується міфічна основа і язичницький поділ:</a:t>
            </a:r>
            <a:endParaRPr lang="uk-UA" sz="2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uk-UA" sz="36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uk-UA" sz="36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uk-UA" sz="2400" dirty="0" smtClean="0">
                <a:latin typeface="Book Antiqua" pitchFamily="18" charset="0"/>
              </a:rPr>
              <a:t>(представник - мудрий Орел, родичі якого володіють чарівним </a:t>
            </a:r>
            <a:r>
              <a:rPr lang="uk-UA" sz="2400" dirty="0" err="1" smtClean="0">
                <a:latin typeface="Book Antiqua" pitchFamily="18" charset="0"/>
              </a:rPr>
              <a:t>Яйцем-райцем</a:t>
            </a:r>
            <a:r>
              <a:rPr lang="uk-UA" sz="2400" dirty="0" smtClean="0">
                <a:latin typeface="Book Antiqua" pitchFamily="18" charset="0"/>
              </a:rPr>
              <a:t>), </a:t>
            </a:r>
          </a:p>
          <a:p>
            <a:endParaRPr lang="uk-UA" sz="2400" dirty="0" smtClean="0">
              <a:latin typeface="Book Antiqua" pitchFamily="18" charset="0"/>
            </a:endParaRPr>
          </a:p>
          <a:p>
            <a:endParaRPr lang="uk-UA" sz="2400" dirty="0" smtClean="0">
              <a:latin typeface="Book Antiqua" pitchFamily="18" charset="0"/>
            </a:endParaRPr>
          </a:p>
          <a:p>
            <a:r>
              <a:rPr lang="uk-UA" sz="2400" dirty="0" smtClean="0">
                <a:latin typeface="Book Antiqua" pitchFamily="18" charset="0"/>
              </a:rPr>
              <a:t>(представник – Стрілець); </a:t>
            </a:r>
          </a:p>
          <a:p>
            <a:endParaRPr lang="uk-UA" sz="2400" dirty="0" smtClean="0">
              <a:latin typeface="Book Antiqua" pitchFamily="18" charset="0"/>
            </a:endParaRPr>
          </a:p>
          <a:p>
            <a:endParaRPr lang="uk-UA" sz="2400" dirty="0" smtClean="0">
              <a:latin typeface="Book Antiqua" pitchFamily="18" charset="0"/>
            </a:endParaRPr>
          </a:p>
          <a:p>
            <a:pPr algn="ctr"/>
            <a:endParaRPr lang="uk-UA" sz="2400" dirty="0" smtClean="0">
              <a:latin typeface="Book Antiqua" pitchFamily="18" charset="0"/>
            </a:endParaRPr>
          </a:p>
          <a:p>
            <a:pPr algn="ctr"/>
            <a:r>
              <a:rPr lang="uk-UA" sz="2400" dirty="0" smtClean="0">
                <a:latin typeface="Book Antiqua" pitchFamily="18" charset="0"/>
              </a:rPr>
              <a:t>(представники Змія та її родина. </a:t>
            </a:r>
          </a:p>
          <a:p>
            <a:pPr algn="ctr"/>
            <a:r>
              <a:rPr lang="uk-UA" sz="2400" dirty="0" smtClean="0">
                <a:latin typeface="Book Antiqua" pitchFamily="18" charset="0"/>
              </a:rPr>
              <a:t>В потойбічному світі панує магія).</a:t>
            </a:r>
            <a:br>
              <a:rPr lang="uk-UA" sz="2400" dirty="0" smtClean="0">
                <a:latin typeface="Book Antiqua" pitchFamily="18" charset="0"/>
              </a:rPr>
            </a:br>
            <a:endParaRPr lang="ru-RU" sz="2400" dirty="0">
              <a:latin typeface="Book Antiqua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143108" y="1571612"/>
            <a:ext cx="4714908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Book Antiqua" pitchFamily="18" charset="0"/>
              </a:rPr>
              <a:t>Світ Верхній </a:t>
            </a:r>
            <a:endParaRPr lang="ru-RU" sz="2800" dirty="0"/>
          </a:p>
        </p:txBody>
      </p:sp>
      <p:sp>
        <p:nvSpPr>
          <p:cNvPr id="7" name="Облако 6"/>
          <p:cNvSpPr/>
          <p:nvPr/>
        </p:nvSpPr>
        <p:spPr>
          <a:xfrm>
            <a:off x="2000232" y="3286124"/>
            <a:ext cx="5000660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Book Antiqua" pitchFamily="18" charset="0"/>
              </a:rPr>
              <a:t>Середній(земний) </a:t>
            </a:r>
            <a:endParaRPr lang="ru-RU" sz="2800" dirty="0"/>
          </a:p>
        </p:txBody>
      </p:sp>
      <p:sp>
        <p:nvSpPr>
          <p:cNvPr id="8" name="Облако 7"/>
          <p:cNvSpPr/>
          <p:nvPr/>
        </p:nvSpPr>
        <p:spPr>
          <a:xfrm>
            <a:off x="2000232" y="4500570"/>
            <a:ext cx="485778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Book Antiqua" pitchFamily="18" charset="0"/>
              </a:rPr>
              <a:t>  Нижній Світ (</a:t>
            </a:r>
            <a:r>
              <a:rPr lang="uk-UA" sz="2800" dirty="0" err="1" smtClean="0">
                <a:latin typeface="Book Antiqua" pitchFamily="18" charset="0"/>
              </a:rPr>
              <a:t>потойбіччя</a:t>
            </a:r>
            <a:r>
              <a:rPr lang="uk-UA" sz="2800" dirty="0" smtClean="0">
                <a:latin typeface="Book Antiqua" pitchFamily="18" charset="0"/>
              </a:rPr>
              <a:t>)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F:\уроки\3-презентацыъ для урокыв\презентацыъ для урокыв\2-презентацыъ для урокыв\фони для презентацыйНовая папка (2)\18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Ми-спостережливі!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Завдання: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розставте ілюстрації у хронологічному порядку; прокоментуй епізод; створи власну ілюстрацію.</a:t>
            </a: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https://3.bp.blogspot.com/-zEBRLnJ2pfw/WcLLge_DEiI/AAAAAAAAER0/iDAV2SSceSEKajw7vIoeX9A6KNYWic2ngCLcBGAs/s1600/images%2B%25281%2529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85992"/>
            <a:ext cx="2357454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1.bp.blogspot.com/-cLXpITBlCrk/WcLLf90TiuI/AAAAAAAAERs/OSxOFxvSM787HWDqTWO-kzKZBMRzoGGDwCLcBGAs/s1600/images%2B%25282%2529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285992"/>
            <a:ext cx="18954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2.bp.blogspot.com/-4JNM5dXAzaI/WcLLgA11VCI/AAAAAAAAERw/lG4fcBYR2f0Tc7PXlftJM21X8whaYUsywCLcBGAs/s1600/images%2B%25283%2529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285992"/>
            <a:ext cx="193357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2.bp.blogspot.com/-xWB0fzJFTWw/WcLLgbYr5dI/AAAAAAAAER4/ij2MVf4CaSoi0JVfu7k-ff7LN7ZPWD90gCLcBGAs/s1600/images%2B%25284%2529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286256"/>
            <a:ext cx="21717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2.bp.blogspot.com/-EW4_Zz3onPI/WcLLgt9W05I/AAAAAAAAER8/oW63FJfQY8IP2hI8U2AB_9svVrOx6m5hACLcBGAs/s1600/%25D0%2591%25D0%25B5%25D0%25B7%2B%25D0%25BD%25D0%25B0%25D0%25B7%25D0%25B2%25D0%25B0%25D0%25BD%25D0%25B8%25D1%258F%2B%25281%2529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4286232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3244334"/>
            <a:ext cx="6429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3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0" y="3643314"/>
            <a:ext cx="7143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3244334"/>
            <a:ext cx="1507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4721662"/>
            <a:ext cx="5000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4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3437" y="4906328"/>
            <a:ext cx="5000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</a:rPr>
              <a:t>5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20" name="Picture 5" descr="MCj0232934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71802" y="5286388"/>
            <a:ext cx="201861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283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323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HP</cp:lastModifiedBy>
  <cp:revision>17</cp:revision>
  <dcterms:created xsi:type="dcterms:W3CDTF">2017-09-26T12:23:43Z</dcterms:created>
  <dcterms:modified xsi:type="dcterms:W3CDTF">2022-11-08T05:15:43Z</dcterms:modified>
</cp:coreProperties>
</file>