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4459935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Написання й відмінювання чоловічих і жіночих прізвищ та імен по батькові</a:t>
            </a:r>
            <a:endParaRPr lang="uk-UA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" y="0"/>
            <a:ext cx="2336075" cy="209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44" y="93370"/>
            <a:ext cx="10364451" cy="1596177"/>
          </a:xfrm>
        </p:spPr>
        <p:txBody>
          <a:bodyPr/>
          <a:lstStyle/>
          <a:p>
            <a:r>
              <a:rPr lang="uk-UA" dirty="0" smtClean="0"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Пригадаймо!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Жіночі прізвища, які закінчуються на </a:t>
            </a:r>
            <a:r>
              <a:rPr lang="uk-UA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приголосний, -о, -ко </a:t>
            </a: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змінюються</a:t>
            </a:r>
            <a:endParaRPr lang="uk-U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533077" y="1694555"/>
            <a:ext cx="5106027" cy="4256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 прізвища</a:t>
            </a:r>
          </a:p>
          <a:p>
            <a:pPr marL="0" indent="0" algn="just">
              <a:buNone/>
            </a:pPr>
            <a:endParaRPr lang="uk-UA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4"/>
          </p:nvPr>
        </p:nvSpPr>
        <p:spPr>
          <a:xfrm>
            <a:off x="6172825" y="1689548"/>
            <a:ext cx="5105401" cy="4937970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uk-UA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Жіночі прізвища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33678"/>
              </p:ext>
            </p:extLst>
          </p:nvPr>
        </p:nvGraphicFramePr>
        <p:xfrm>
          <a:off x="194310" y="2180817"/>
          <a:ext cx="5257857" cy="4322852"/>
        </p:xfrm>
        <a:graphic>
          <a:graphicData uri="http://schemas.openxmlformats.org/drawingml/2006/table">
            <a:tbl>
              <a:tblPr firstRow="1" firstCol="1" bandRow="1"/>
              <a:tblGrid>
                <a:gridCol w="486945"/>
                <a:gridCol w="2322108"/>
                <a:gridCol w="2448804"/>
              </a:tblGrid>
              <a:tr h="509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Олесь Гончар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Василь Симоненк</a:t>
                      </a:r>
                      <a:r>
                        <a:rPr lang="uk-UA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Олес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Гончар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Васил</a:t>
                      </a:r>
                      <a:r>
                        <a:rPr lang="uk-UA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Симоненк</a:t>
                      </a:r>
                      <a:r>
                        <a:rPr lang="uk-UA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Олес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ю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еві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 Гончар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еві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-у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Васил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ю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еві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Симоненк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ові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Зн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Олес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Гончар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Васил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Симоненк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Олес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ем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Гончар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ем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Васил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ем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Симоненк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ом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Олес</a:t>
                      </a:r>
                      <a:r>
                        <a:rPr lang="uk-UA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Гончар</a:t>
                      </a:r>
                      <a:r>
                        <a:rPr lang="uk-UA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Васил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Симоненк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40328"/>
              </p:ext>
            </p:extLst>
          </p:nvPr>
        </p:nvGraphicFramePr>
        <p:xfrm>
          <a:off x="6100549" y="2180817"/>
          <a:ext cx="5363570" cy="3289230"/>
        </p:xfrm>
        <a:graphic>
          <a:graphicData uri="http://schemas.openxmlformats.org/drawingml/2006/table">
            <a:tbl>
              <a:tblPr firstRow="1" firstCol="1" bandRow="1"/>
              <a:tblGrid>
                <a:gridCol w="668741"/>
                <a:gridCol w="2266410"/>
                <a:gridCol w="2428419"/>
              </a:tblGrid>
              <a:tr h="509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Наді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Гуменюк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Лін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Косте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Наді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ї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Гуменюк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Лін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Косте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Наді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ї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Гуменюк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Лін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і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Кост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Зн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Наді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ю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Гуменюк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Лін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Кост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Наді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єю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Гуменюк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Лін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ою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Кост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Наді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ї 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Гуменюк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Лін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Кост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ен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5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55" y="207037"/>
            <a:ext cx="10364451" cy="1316963"/>
          </a:xfrm>
        </p:spPr>
        <p:txBody>
          <a:bodyPr/>
          <a:lstStyle/>
          <a:p>
            <a:r>
              <a:rPr lang="uk-UA" dirty="0" smtClean="0"/>
              <a:t>Запам’ятаймо!</a:t>
            </a:r>
            <a:br>
              <a:rPr lang="uk-UA" dirty="0" smtClean="0"/>
            </a:br>
            <a:r>
              <a:rPr lang="uk-UA" sz="4000" cap="none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Утворення імен по батькові</a:t>
            </a:r>
            <a:endParaRPr lang="uk-UA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81" y="1856102"/>
            <a:ext cx="2005758" cy="2883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67" y="1801233"/>
            <a:ext cx="2286198" cy="2993395"/>
          </a:xfrm>
          <a:prstGeom prst="rect">
            <a:avLst/>
          </a:prstGeom>
        </p:spPr>
      </p:pic>
      <p:sp>
        <p:nvSpPr>
          <p:cNvPr id="5" name="Виноска-хмарка 4"/>
          <p:cNvSpPr/>
          <p:nvPr/>
        </p:nvSpPr>
        <p:spPr>
          <a:xfrm>
            <a:off x="176075" y="1264920"/>
            <a:ext cx="2296392" cy="2087880"/>
          </a:xfrm>
          <a:prstGeom prst="cloudCallout">
            <a:avLst>
              <a:gd name="adj1" fmla="val 69966"/>
              <a:gd name="adj2" fmla="val 289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</a:p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ївн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иноска-хмарка 5"/>
          <p:cNvSpPr/>
          <p:nvPr/>
        </p:nvSpPr>
        <p:spPr>
          <a:xfrm>
            <a:off x="9220200" y="1264920"/>
            <a:ext cx="2636520" cy="2087880"/>
          </a:xfrm>
          <a:prstGeom prst="cloudCallout">
            <a:avLst>
              <a:gd name="adj1" fmla="val -64764"/>
              <a:gd name="adj2" fmla="val 333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76076" y="3870960"/>
            <a:ext cx="2296391" cy="2804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ївна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Тимофі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ївна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ївна</a:t>
            </a:r>
          </a:p>
          <a:p>
            <a:pPr algn="just"/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8982639" y="3855720"/>
            <a:ext cx="2508321" cy="281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Тимофій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4" y="3352800"/>
            <a:ext cx="3343701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 сполучна лінія 10"/>
          <p:cNvCxnSpPr/>
          <p:nvPr/>
        </p:nvCxnSpPr>
        <p:spPr>
          <a:xfrm flipV="1">
            <a:off x="944255" y="1801233"/>
            <a:ext cx="229452" cy="164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1187355" y="1801233"/>
            <a:ext cx="163773" cy="218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V="1">
            <a:off x="944255" y="2238233"/>
            <a:ext cx="229452" cy="122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1173707" y="2224585"/>
            <a:ext cx="177421" cy="1910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 flipV="1">
            <a:off x="10153934" y="1801233"/>
            <a:ext cx="313899" cy="218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10481481" y="1801233"/>
            <a:ext cx="300250" cy="164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 flipV="1">
            <a:off x="10153934" y="2238233"/>
            <a:ext cx="313899" cy="1774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>
            <a:off x="10467833" y="2238233"/>
            <a:ext cx="450376" cy="1774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975361"/>
          </a:xfrm>
        </p:spPr>
        <p:txBody>
          <a:bodyPr/>
          <a:lstStyle/>
          <a:p>
            <a:r>
              <a:rPr lang="uk-UA" b="1" dirty="0" smtClean="0"/>
              <a:t>Звернемо увагу!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634805" y="1281637"/>
            <a:ext cx="10364452" cy="4526281"/>
          </a:xfrm>
        </p:spPr>
        <p:txBody>
          <a:bodyPr/>
          <a:lstStyle/>
          <a:p>
            <a:pPr algn="just"/>
            <a:r>
              <a:rPr lang="uk-UA" dirty="0" smtClean="0"/>
              <a:t>	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ідповідно до правопису, котрий набрав чинності 22 травня 2019 року, маємо такі зміни: </a:t>
            </a:r>
          </a:p>
          <a:p>
            <a:pPr algn="just"/>
            <a:r>
              <a:rPr lang="uk-UA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імен Ігор та Лазар чоловічі імена по батькові утворюємо, додаючи суфікс –</a:t>
            </a:r>
            <a:r>
              <a:rPr lang="uk-UA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ьович</a:t>
            </a:r>
            <a:endParaRPr lang="uk-UA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 – </a:t>
            </a:r>
            <a:r>
              <a:rPr lang="uk-UA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uk-UA" sz="2800" u="sng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ьович</a:t>
            </a:r>
            <a:r>
              <a:rPr lang="uk-UA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Ігор</a:t>
            </a:r>
            <a:r>
              <a:rPr lang="uk-UA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 – </a:t>
            </a:r>
            <a:r>
              <a:rPr lang="uk-UA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</a:t>
            </a:r>
            <a:r>
              <a:rPr lang="uk-UA" sz="2800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ьович</a:t>
            </a:r>
            <a:r>
              <a:rPr lang="uk-UA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Лазар</a:t>
            </a:r>
            <a:r>
              <a:rPr lang="uk-UA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  <a:endParaRPr lang="uk-UA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 flipV="1">
            <a:off x="3392279" y="3415763"/>
            <a:ext cx="313898" cy="2183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3706177" y="3407413"/>
            <a:ext cx="450376" cy="2183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93" y="3653960"/>
            <a:ext cx="4004964" cy="2974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4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789" y="308551"/>
            <a:ext cx="10364451" cy="783563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знати!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ий сувій 2"/>
          <p:cNvSpPr/>
          <p:nvPr/>
        </p:nvSpPr>
        <p:spPr>
          <a:xfrm>
            <a:off x="586611" y="522809"/>
            <a:ext cx="8564880" cy="60639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Деякі чоловічі імена по батькові утворюються, додаючи суфікси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–іч, 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Ілля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Ілл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Ілл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Лук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Лук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Хом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(Хом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Хом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Сав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(Сав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Сав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Кузьм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Кузьм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Григоров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Григор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Яков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</a:t>
            </a:r>
            <a:r>
              <a:rPr lang="uk-UA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евич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Як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</a:t>
            </a:r>
            <a:r>
              <a:rPr lang="uk-UA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74" y="2571821"/>
            <a:ext cx="3268626" cy="401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 сполучна лінія 5"/>
          <p:cNvCxnSpPr/>
          <p:nvPr/>
        </p:nvCxnSpPr>
        <p:spPr>
          <a:xfrm flipV="1">
            <a:off x="6386298" y="2043056"/>
            <a:ext cx="232475" cy="1704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6618773" y="2043056"/>
            <a:ext cx="216976" cy="108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6928739" y="2089551"/>
            <a:ext cx="278970" cy="1239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7232214" y="2089551"/>
            <a:ext cx="218967" cy="1239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Лінгвістичне дослідження: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691640"/>
            <a:ext cx="10363826" cy="409955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cap="non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до поданих імен дібрати чоловічі і жіночі імена по батькові, записати у зошити, позначити суфікси</a:t>
            </a:r>
          </a:p>
          <a:p>
            <a:pPr marL="0" indent="0" algn="just">
              <a:buNone/>
            </a:pPr>
            <a:r>
              <a:rPr lang="uk-UA" cap="none" dirty="0"/>
              <a:t>	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Андрій, Гордій, Захар, Лук’ян, </a:t>
            </a:r>
            <a:r>
              <a:rPr lang="uk-UA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рест, Герасим </a:t>
            </a:r>
          </a:p>
          <a:p>
            <a:pPr marL="0" indent="0" algn="just">
              <a:buNone/>
            </a:pPr>
            <a:endParaRPr lang="uk-UA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r>
              <a:rPr lang="uk-UA" sz="36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– Дмитрович, Дмитрівна</a:t>
            </a:r>
            <a:r>
              <a:rPr lang="uk-UA" sz="3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 сполучна лінія 4"/>
          <p:cNvCxnSpPr/>
          <p:nvPr/>
        </p:nvCxnSpPr>
        <p:spPr>
          <a:xfrm flipV="1">
            <a:off x="6865749" y="4370522"/>
            <a:ext cx="464949" cy="185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/>
        </p:nvCxnSpPr>
        <p:spPr>
          <a:xfrm>
            <a:off x="7346197" y="4370522"/>
            <a:ext cx="356461" cy="1704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flipV="1">
            <a:off x="9314481" y="4370522"/>
            <a:ext cx="387458" cy="185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9701939" y="4370522"/>
            <a:ext cx="356461" cy="1704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17" y="231893"/>
            <a:ext cx="2857500" cy="29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1325881"/>
          </a:xfrm>
        </p:spPr>
        <p:txBody>
          <a:bodyPr/>
          <a:lstStyle/>
          <a:p>
            <a:r>
              <a:rPr lang="uk-UA" dirty="0" smtClean="0"/>
              <a:t>Творче моделювання</a:t>
            </a:r>
            <a:br>
              <a:rPr lang="uk-UA" dirty="0" smtClean="0"/>
            </a:br>
            <a:r>
              <a:rPr lang="uk-UA" sz="2400" cap="non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письмово провідміняти власне прізвище, ім’я та по батькові </a:t>
            </a:r>
            <a:endParaRPr lang="uk-U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076055" y="1935480"/>
            <a:ext cx="7202172" cy="4587240"/>
          </a:xfrm>
        </p:spPr>
        <p:txBody>
          <a:bodyPr>
            <a:normAutofit/>
          </a:bodyPr>
          <a:lstStyle/>
          <a:p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</a:p>
          <a:p>
            <a:pPr algn="just"/>
            <a:r>
              <a:rPr lang="uk-UA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Ярослав Михайлович Стельмах</a:t>
            </a:r>
          </a:p>
          <a:p>
            <a:pPr algn="just"/>
            <a:r>
              <a:rPr lang="uk-UA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Ярослава Михайловича Стельмаха</a:t>
            </a:r>
          </a:p>
          <a:p>
            <a:pPr algn="just"/>
            <a:r>
              <a:rPr lang="uk-UA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Ярославу Михайловичу Стельмаху</a:t>
            </a:r>
          </a:p>
          <a:p>
            <a:pPr algn="just"/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Зн.в </a:t>
            </a:r>
            <a:r>
              <a:rPr lang="uk-UA" sz="24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Ярослава Михайловича 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Стельмаха</a:t>
            </a:r>
          </a:p>
          <a:p>
            <a:pPr algn="just"/>
            <a:r>
              <a:rPr lang="uk-UA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Ор.в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Ярославом Михайловичем Стельмахом</a:t>
            </a:r>
          </a:p>
          <a:p>
            <a:pPr algn="just"/>
            <a:r>
              <a:rPr lang="uk-UA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Ярослава Михайловича 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Стельмаха</a:t>
            </a:r>
          </a:p>
          <a:p>
            <a:pPr algn="just"/>
            <a:r>
              <a:rPr lang="uk-UA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Кл.в</a:t>
            </a:r>
            <a:r>
              <a:rPr lang="uk-UA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Ярославе Михайловичу Стельмах</a:t>
            </a:r>
            <a:endParaRPr lang="uk-UA" sz="24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999"/>
            <a:ext cx="3924300" cy="3741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9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618517"/>
            <a:ext cx="8016240" cy="4898363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Домашнє завдання</a:t>
            </a:r>
            <a:br>
              <a:rPr lang="uk-UA" dirty="0" smtClean="0"/>
            </a:br>
            <a:r>
              <a:rPr lang="uk-UA" dirty="0" smtClean="0"/>
              <a:t>	</a:t>
            </a:r>
            <a:r>
              <a:rPr lang="uk-UA" cap="none" dirty="0" smtClean="0"/>
              <a:t>1. Опрацювати § 36 у підручнику.</a:t>
            </a:r>
            <a:br>
              <a:rPr lang="uk-UA" cap="none" dirty="0" smtClean="0"/>
            </a:br>
            <a:r>
              <a:rPr lang="uk-UA" cap="none" dirty="0" smtClean="0"/>
              <a:t>	2. Письмово виконати вправу 308.</a:t>
            </a:r>
            <a:br>
              <a:rPr lang="uk-UA" cap="none" dirty="0" smtClean="0"/>
            </a:br>
            <a:r>
              <a:rPr lang="uk-UA" cap="none" dirty="0" smtClean="0"/>
              <a:t>	3. Скласти діалог на тему «Привітання однокласників із Різдвяними святами», використовуючи імена по батькові та слова ввічливості.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" y="618517"/>
            <a:ext cx="3992775" cy="5904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138770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184</TotalTime>
  <Words>179</Words>
  <Application>Microsoft Office PowerPoint</Application>
  <PresentationFormat>Широкий екран</PresentationFormat>
  <Paragraphs>86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Monotype Corsiva</vt:lpstr>
      <vt:lpstr>Source Code Pro Semibold</vt:lpstr>
      <vt:lpstr>Times New Roman</vt:lpstr>
      <vt:lpstr>Tw Cen MT</vt:lpstr>
      <vt:lpstr>Краплинка</vt:lpstr>
      <vt:lpstr>Написання й відмінювання чоловічих і жіночих прізвищ та імен по батькові</vt:lpstr>
      <vt:lpstr>Пригадаймо! Жіночі прізвища, які закінчуються на приголосний, -о, -ко не змінюються</vt:lpstr>
      <vt:lpstr>Запам’ятаймо! Утворення імен по батькові</vt:lpstr>
      <vt:lpstr>Звернемо увагу! </vt:lpstr>
      <vt:lpstr>Важливо знати!</vt:lpstr>
      <vt:lpstr>Лінгвістичне дослідження:</vt:lpstr>
      <vt:lpstr>Творче моделювання письмово провідміняти власне прізвище, ім’я та по батькові </vt:lpstr>
      <vt:lpstr>Домашнє завдання  1. Опрацювати § 36 у підручнику.  2. Письмово виконати вправу 308.  3. Скласти діалог на тему «Привітання однокласників із Різдвяними святами», використовуючи імена по батькові та слова ввічливості.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Написання й відмінювання чоловічих і жіночих прізвищ та імен по батькові</dc:title>
  <dc:creator>Обліковий запис Microsoft</dc:creator>
  <cp:lastModifiedBy>Обліковий запис Microsoft</cp:lastModifiedBy>
  <cp:revision>22</cp:revision>
  <dcterms:created xsi:type="dcterms:W3CDTF">2021-01-09T11:20:50Z</dcterms:created>
  <dcterms:modified xsi:type="dcterms:W3CDTF">2021-07-11T06:12:46Z</dcterms:modified>
</cp:coreProperties>
</file>