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65" r:id="rId2"/>
    <p:sldId id="272" r:id="rId3"/>
    <p:sldId id="274" r:id="rId4"/>
    <p:sldId id="277" r:id="rId5"/>
    <p:sldId id="278" r:id="rId6"/>
    <p:sldId id="279" r:id="rId7"/>
    <p:sldId id="280" r:id="rId8"/>
    <p:sldId id="291" r:id="rId9"/>
    <p:sldId id="281" r:id="rId10"/>
    <p:sldId id="282" r:id="rId11"/>
    <p:sldId id="296" r:id="rId12"/>
    <p:sldId id="297" r:id="rId13"/>
    <p:sldId id="299" r:id="rId14"/>
    <p:sldId id="300" r:id="rId15"/>
    <p:sldId id="301" r:id="rId16"/>
    <p:sldId id="293" r:id="rId17"/>
    <p:sldId id="302" r:id="rId18"/>
    <p:sldId id="30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336600"/>
    <a:srgbClr val="006600"/>
    <a:srgbClr val="212911"/>
    <a:srgbClr val="000099"/>
    <a:srgbClr val="CCCC00"/>
    <a:srgbClr val="99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590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7DD078-7AAC-43C4-9617-213114D81E4A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59225A-B158-44DA-8DF4-37FED4D7BD9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29F8-57BD-4595-B059-4A9FB4FC772A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5B29-E888-4142-B2C8-65B02896CB2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17B6-115C-4872-8B02-97DC577B9931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944D-A857-40C2-8D94-17D1949415C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3328-19C3-4C46-B0F9-46916A9FDB64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0CEA2-722B-4F14-8C9F-0FAC2EE8958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1FF7-B0D0-410A-8712-4884FFA38887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F808-EC7E-48D1-A9A2-03D268B4077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56DE-B436-486D-BD7B-0ABE97191C75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84850-9526-451E-B4AE-5582B742DCF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2227-2469-41F0-95D1-04573D9C1E61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BA0C-CDF4-4B56-9593-5BA4E01C43D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DB9AE-F4FB-4382-BC1B-C3A2C9631268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A395-9B17-4ED9-A60D-227B1F43039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06D9-A57C-4D53-9D8A-6C2A53D4FF0E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E51D-169C-49A2-97B8-E97E638DB20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E296-EBCA-40EE-AB37-26F753D53F76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33BE-0EB0-4183-BD5B-3A9FF57059A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E33EA-323A-48BC-914D-7E3F184B8CF6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D87A0-94E4-4ADB-B7E8-94A918E658A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878C-2705-47D2-A3F0-5A4CE0E9E2D5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4468-7714-4FE1-A125-BB0528201F8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3D0F7D-CFAE-467D-AB90-80213F9D49FA}" type="datetimeFigureOut">
              <a:rPr lang="ru-RU"/>
              <a:pPr>
                <a:defRPr/>
              </a:pPr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18F2C-5835-45CA-8B94-B03A7C0EB92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357188" y="28575"/>
            <a:ext cx="8786812" cy="204787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900" y="2143125"/>
            <a:ext cx="8786813" cy="4643438"/>
          </a:xfrm>
          <a:prstGeom prst="roundRect">
            <a:avLst>
              <a:gd name="adj" fmla="val 6415"/>
            </a:avLst>
          </a:prstGeom>
          <a:ln w="412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1381125" y="460375"/>
            <a:ext cx="6929438" cy="1000125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Двадцять п’яте січня</a:t>
            </a:r>
            <a:b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Класна робота</a:t>
            </a:r>
            <a:b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Написання </a:t>
            </a:r>
            <a:r>
              <a:rPr lang="uk-UA" sz="3200" b="1" i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НЕ</a:t>
            </a:r>
            <a:r>
              <a:rPr lang="uk-UA" sz="3200" b="1" dirty="0">
                <a:solidFill>
                  <a:srgbClr val="00184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з іменниками</a:t>
            </a:r>
            <a:endParaRPr lang="ru-RU" sz="3200" b="1" dirty="0">
              <a:solidFill>
                <a:srgbClr val="00184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4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357438"/>
            <a:ext cx="7572375" cy="4214812"/>
          </a:xfrm>
        </p:spPr>
        <p:txBody>
          <a:bodyPr/>
          <a:lstStyle/>
          <a:p>
            <a:pPr eaLnBrk="1" hangingPunct="1"/>
            <a:endParaRPr lang="uk-UA" sz="2800" b="1">
              <a:solidFill>
                <a:srgbClr val="4F6228"/>
              </a:solidFill>
            </a:endParaRPr>
          </a:p>
          <a:p>
            <a:pPr algn="l" eaLnBrk="1" hangingPunct="1"/>
            <a:endParaRPr lang="uk-UA" sz="2400">
              <a:solidFill>
                <a:srgbClr val="4F6228"/>
              </a:solidFill>
            </a:endParaRPr>
          </a:p>
          <a:p>
            <a:pPr algn="l" eaLnBrk="1" hangingPunct="1"/>
            <a:endParaRPr lang="uk-UA" sz="2400">
              <a:solidFill>
                <a:srgbClr val="4F6228"/>
              </a:solidFill>
            </a:endParaRPr>
          </a:p>
          <a:p>
            <a:pPr algn="l" eaLnBrk="1" hangingPunct="1"/>
            <a:endParaRPr lang="uk-UA" sz="2400">
              <a:solidFill>
                <a:srgbClr val="4F6228"/>
              </a:solidFill>
            </a:endParaRPr>
          </a:p>
          <a:p>
            <a:pPr algn="l" eaLnBrk="1" hangingPunct="1"/>
            <a:r>
              <a:rPr lang="uk-UA" sz="1800">
                <a:solidFill>
                  <a:srgbClr val="4F6228"/>
                </a:solidFill>
              </a:rPr>
              <a:t> </a:t>
            </a:r>
            <a:r>
              <a:rPr lang="uk-UA" sz="1800">
                <a:solidFill>
                  <a:schemeClr val="tx1"/>
                </a:solidFill>
              </a:rPr>
              <a:t>Для цього пригадаємо, що таке іменник:</a:t>
            </a:r>
            <a:endParaRPr lang="uk-UA" sz="2400">
              <a:solidFill>
                <a:schemeClr val="tx1"/>
              </a:solidFill>
            </a:endParaRPr>
          </a:p>
          <a:p>
            <a:pPr algn="l" eaLnBrk="1" hangingPunct="1"/>
            <a:r>
              <a:rPr lang="uk-UA" sz="2400" b="1">
                <a:solidFill>
                  <a:srgbClr val="212911"/>
                </a:solidFill>
              </a:rPr>
              <a:t>Іменник – це самостійна частина мови, що називає предмет і відповідає на питання </a:t>
            </a:r>
            <a:r>
              <a:rPr lang="uk-UA" sz="2800" b="1" i="1">
                <a:solidFill>
                  <a:srgbClr val="212911"/>
                </a:solidFill>
              </a:rPr>
              <a:t>хто</a:t>
            </a:r>
            <a:r>
              <a:rPr lang="uk-UA" sz="2400" b="1">
                <a:solidFill>
                  <a:srgbClr val="212911"/>
                </a:solidFill>
              </a:rPr>
              <a:t>? </a:t>
            </a:r>
            <a:r>
              <a:rPr lang="uk-UA" sz="2800" b="1" i="1">
                <a:solidFill>
                  <a:srgbClr val="212911"/>
                </a:solidFill>
              </a:rPr>
              <a:t>що</a:t>
            </a:r>
            <a:r>
              <a:rPr lang="uk-UA" sz="2400" b="1">
                <a:solidFill>
                  <a:srgbClr val="212911"/>
                </a:solidFill>
              </a:rPr>
              <a:t>?  Іменники належать до певного роду, змінюються </a:t>
            </a:r>
          </a:p>
          <a:p>
            <a:pPr algn="l" eaLnBrk="1" hangingPunct="1"/>
            <a:r>
              <a:rPr lang="uk-UA" sz="2400" b="1">
                <a:solidFill>
                  <a:srgbClr val="212911"/>
                </a:solidFill>
              </a:rPr>
              <a:t>за числами та відмінками.</a:t>
            </a:r>
            <a:r>
              <a:rPr lang="uk-UA" sz="2400">
                <a:solidFill>
                  <a:srgbClr val="4F6228"/>
                </a:solidFill>
              </a:rPr>
              <a:t> </a:t>
            </a:r>
          </a:p>
        </p:txBody>
      </p:sp>
      <p:pic>
        <p:nvPicPr>
          <p:cNvPr id="1434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50720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44291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37861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31432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250031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1857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1214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4286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11113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5286375"/>
            <a:ext cx="182721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AutoShape 52"/>
          <p:cNvSpPr>
            <a:spLocks noChangeArrowheads="1"/>
          </p:cNvSpPr>
          <p:nvPr/>
        </p:nvSpPr>
        <p:spPr bwMode="auto">
          <a:xfrm>
            <a:off x="2195513" y="1916113"/>
            <a:ext cx="4895850" cy="1873250"/>
          </a:xfrm>
          <a:prstGeom prst="cloudCallout">
            <a:avLst>
              <a:gd name="adj1" fmla="val 55903"/>
              <a:gd name="adj2" fmla="val 8966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З</a:t>
            </a:r>
            <a:r>
              <a:rPr lang="en-US" sz="2000" b="1">
                <a:solidFill>
                  <a:schemeClr val="hlink"/>
                </a:solidFill>
              </a:rPr>
              <a:t>’</a:t>
            </a:r>
            <a:r>
              <a:rPr lang="uk-UA" sz="2000" b="1">
                <a:solidFill>
                  <a:schemeClr val="hlink"/>
                </a:solidFill>
              </a:rPr>
              <a:t>ясуємо</a:t>
            </a:r>
            <a:r>
              <a:rPr lang="uk-UA" b="1">
                <a:solidFill>
                  <a:schemeClr val="hlink"/>
                </a:solidFill>
              </a:rPr>
              <a:t>, коли</a:t>
            </a:r>
          </a:p>
          <a:p>
            <a:pPr algn="ctr"/>
            <a:r>
              <a:rPr lang="ru-RU" sz="2000" b="1" i="1"/>
              <a:t>НЕ </a:t>
            </a:r>
            <a:r>
              <a:rPr lang="ru-RU" b="1">
                <a:solidFill>
                  <a:schemeClr val="hlink"/>
                </a:solidFill>
              </a:rPr>
              <a:t>з іменниками пишеться </a:t>
            </a:r>
            <a:r>
              <a:rPr lang="ru-RU" b="1"/>
              <a:t>разом</a:t>
            </a:r>
            <a:r>
              <a:rPr lang="ru-RU" b="1">
                <a:solidFill>
                  <a:schemeClr val="hlink"/>
                </a:solidFill>
              </a:rPr>
              <a:t>, а коли </a:t>
            </a:r>
            <a:r>
              <a:rPr lang="uk-UA" b="1">
                <a:solidFill>
                  <a:srgbClr val="212911"/>
                </a:solidFill>
              </a:rPr>
              <a:t>–</a:t>
            </a:r>
            <a:r>
              <a:rPr lang="ru-RU" b="1">
                <a:solidFill>
                  <a:schemeClr val="hlink"/>
                </a:solidFill>
              </a:rPr>
              <a:t> </a:t>
            </a:r>
            <a:r>
              <a:rPr lang="ru-RU" b="1"/>
              <a:t>окремо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746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1428750" y="1428750"/>
            <a:ext cx="621506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1.Кожне із 6-ти завдань має 1 варіант відповіді. Треба вибрати правильний, натиснувши на відповідну хмаринку. </a:t>
            </a:r>
          </a:p>
          <a:p>
            <a:pPr>
              <a:buFont typeface="Arial" charset="0"/>
              <a:buNone/>
            </a:pPr>
            <a:endParaRPr lang="ru-RU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2.Якщо відповідь правильна, хмаринка змінить колір на </a:t>
            </a:r>
          </a:p>
          <a:p>
            <a:pPr>
              <a:buFont typeface="Arial" charset="0"/>
              <a:buNone/>
            </a:pPr>
            <a:endParaRPr lang="ru-RU" sz="2400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3.Якщо відповідь хибна, хмаринка змінить колір на </a:t>
            </a:r>
          </a:p>
          <a:p>
            <a:pPr>
              <a:buFont typeface="Arial" charset="0"/>
              <a:buNone/>
            </a:pPr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6092825" y="3810000"/>
            <a:ext cx="1143000" cy="714375"/>
          </a:xfrm>
          <a:prstGeom prst="cloudCallou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4581525" y="5143500"/>
            <a:ext cx="1214438" cy="642938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2" name="Заголовок 1"/>
          <p:cNvSpPr>
            <a:spLocks/>
          </p:cNvSpPr>
          <p:nvPr/>
        </p:nvSpPr>
        <p:spPr bwMode="auto">
          <a:xfrm>
            <a:off x="2124075" y="363538"/>
            <a:ext cx="5761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solidFill>
                  <a:srgbClr val="006600"/>
                </a:solidFill>
                <a:latin typeface="Calibri" pitchFamily="34" charset="0"/>
                <a:sym typeface="Wingdings 2" pitchFamily="18" charset="2"/>
              </a:rPr>
              <a:t></a:t>
            </a:r>
            <a:r>
              <a:rPr lang="ru-RU" sz="4400">
                <a:solidFill>
                  <a:srgbClr val="006600"/>
                </a:solidFill>
                <a:latin typeface="Calibri" pitchFamily="34" charset="0"/>
              </a:rPr>
              <a:t>  </a:t>
            </a:r>
            <a:r>
              <a:rPr lang="ru-RU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Закріпимо набуті знання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>
                <a:solidFill>
                  <a:srgbClr val="006600"/>
                </a:solidFill>
                <a:latin typeface="Book Antiqua" pitchFamily="18" charset="0"/>
                <a:sym typeface="Wingdings 2" pitchFamily="18" charset="2"/>
              </a:rPr>
              <a:t></a:t>
            </a:r>
            <a:endParaRPr lang="ru-RU" sz="4000" b="1">
              <a:solidFill>
                <a:srgbClr val="006600"/>
              </a:solidFill>
              <a:latin typeface="Calibri" pitchFamily="34" charset="0"/>
              <a:sym typeface="Wingdings 2" pitchFamily="18" charset="2"/>
            </a:endParaRPr>
          </a:p>
        </p:txBody>
      </p:sp>
      <p:pic>
        <p:nvPicPr>
          <p:cNvPr id="256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5137150"/>
            <a:ext cx="1438275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965200" y="576263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/>
              <a:t>1. Не вживаються без </a:t>
            </a:r>
            <a:r>
              <a:rPr lang="uk-UA" sz="2400" b="1" i="1"/>
              <a:t>не</a:t>
            </a:r>
            <a:r>
              <a:rPr lang="uk-UA" sz="2000" b="1"/>
              <a:t> всі слова рядка</a:t>
            </a:r>
          </a:p>
        </p:txBody>
      </p:sp>
      <p:sp>
        <p:nvSpPr>
          <p:cNvPr id="3" name="Выноска-облако 2"/>
          <p:cNvSpPr/>
          <p:nvPr/>
        </p:nvSpPr>
        <p:spPr>
          <a:xfrm>
            <a:off x="1465263" y="2714625"/>
            <a:ext cx="3214687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394075" y="4500563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5680075" y="242887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</p:txBody>
      </p:sp>
      <p:pic>
        <p:nvPicPr>
          <p:cNvPr id="2663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1116013" y="1052513"/>
            <a:ext cx="5741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А </a:t>
            </a:r>
            <a:r>
              <a:rPr lang="uk-UA" i="1"/>
              <a:t>недруг, нездара, неуважність</a:t>
            </a:r>
          </a:p>
          <a:p>
            <a:r>
              <a:rPr lang="uk-UA" b="1"/>
              <a:t>Б </a:t>
            </a:r>
            <a:r>
              <a:rPr lang="uk-UA" i="1"/>
              <a:t>невістка, небога, невдаха</a:t>
            </a:r>
            <a:endParaRPr lang="uk-UA" i="1">
              <a:solidFill>
                <a:srgbClr val="002060"/>
              </a:solidFill>
            </a:endParaRPr>
          </a:p>
          <a:p>
            <a:r>
              <a:rPr lang="uk-UA" b="1"/>
              <a:t>В </a:t>
            </a:r>
            <a:r>
              <a:rPr lang="uk-UA" i="1"/>
              <a:t>нещастя, невід, недоліток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755650" y="836613"/>
            <a:ext cx="66024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i="1">
              <a:solidFill>
                <a:srgbClr val="7030A0"/>
              </a:solidFill>
              <a:latin typeface="Comic Sans MS" pitchFamily="66" charset="0"/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1042988" y="2420938"/>
            <a:ext cx="3214687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238750" y="2357438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928938" y="442912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204913" y="328613"/>
            <a:ext cx="349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2.  </a:t>
            </a:r>
            <a:r>
              <a:rPr lang="ru-RU" sz="2400" b="1" i="1"/>
              <a:t>Не</a:t>
            </a:r>
            <a:r>
              <a:rPr lang="ru-RU" sz="2000" b="1"/>
              <a:t> пишеться окремо</a:t>
            </a:r>
          </a:p>
        </p:txBody>
      </p:sp>
      <p:pic>
        <p:nvPicPr>
          <p:cNvPr id="2765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33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4128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92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500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6529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2" name="Rectangle 15"/>
          <p:cNvSpPr>
            <a:spLocks noChangeArrowheads="1"/>
          </p:cNvSpPr>
          <p:nvPr/>
        </p:nvSpPr>
        <p:spPr bwMode="auto">
          <a:xfrm>
            <a:off x="1330325" y="796925"/>
            <a:ext cx="5434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  <a:r>
              <a:rPr lang="ru-RU"/>
              <a:t> якщо слова без </a:t>
            </a:r>
            <a:r>
              <a:rPr lang="ru-RU" sz="2000" i="1"/>
              <a:t>не</a:t>
            </a:r>
            <a:r>
              <a:rPr lang="ru-RU"/>
              <a:t> не вживаються</a:t>
            </a:r>
          </a:p>
          <a:p>
            <a:r>
              <a:rPr lang="ru-RU" b="1"/>
              <a:t>Б</a:t>
            </a:r>
            <a:r>
              <a:rPr lang="ru-RU"/>
              <a:t> якщо до іменника з </a:t>
            </a:r>
            <a:r>
              <a:rPr lang="ru-RU" sz="2000" i="1"/>
              <a:t>не</a:t>
            </a:r>
            <a:r>
              <a:rPr lang="ru-RU"/>
              <a:t> можна дібрати синонім</a:t>
            </a:r>
          </a:p>
          <a:p>
            <a:r>
              <a:rPr lang="ru-RU" b="1"/>
              <a:t>В</a:t>
            </a:r>
            <a:r>
              <a:rPr lang="ru-RU"/>
              <a:t> якщо </a:t>
            </a:r>
            <a:r>
              <a:rPr lang="ru-RU" sz="2000" i="1"/>
              <a:t>не</a:t>
            </a:r>
            <a:r>
              <a:rPr lang="ru-RU"/>
              <a:t> заперечує лексичне значення слова</a:t>
            </a:r>
          </a:p>
        </p:txBody>
      </p:sp>
      <p:pic>
        <p:nvPicPr>
          <p:cNvPr id="2766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755650" y="836613"/>
            <a:ext cx="66024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i="1">
              <a:solidFill>
                <a:srgbClr val="7030A0"/>
              </a:solidFill>
              <a:latin typeface="Comic Sans MS" pitchFamily="66" charset="0"/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1042988" y="2420938"/>
            <a:ext cx="3214687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238750" y="2357438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928938" y="442912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04913" y="328613"/>
            <a:ext cx="7831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3</a:t>
            </a:r>
            <a:r>
              <a:rPr lang="ru-RU" sz="2000" b="1"/>
              <a:t>.  Зазначте речення, у якому </a:t>
            </a:r>
            <a:r>
              <a:rPr lang="ru-RU" sz="2400" b="1" i="1"/>
              <a:t>не</a:t>
            </a:r>
            <a:r>
              <a:rPr lang="en-US" sz="2400" b="1"/>
              <a:t> </a:t>
            </a:r>
            <a:r>
              <a:rPr lang="ru-RU" sz="2000" b="1"/>
              <a:t>пишеться окремо </a:t>
            </a:r>
          </a:p>
        </p:txBody>
      </p:sp>
      <p:pic>
        <p:nvPicPr>
          <p:cNvPr id="2867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33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4128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92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500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6529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330325" y="796925"/>
            <a:ext cx="76342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А</a:t>
            </a:r>
            <a:r>
              <a:rPr lang="ru-RU"/>
              <a:t> </a:t>
            </a:r>
            <a:r>
              <a:rPr lang="ru-RU" i="1"/>
              <a:t>Великі душі мають силу волі, а слабодухи гинуть у не</a:t>
            </a:r>
            <a:r>
              <a:rPr lang="en-US" i="1"/>
              <a:t>/</a:t>
            </a:r>
            <a:r>
              <a:rPr lang="ru-RU" i="1"/>
              <a:t>волі.</a:t>
            </a:r>
            <a:endParaRPr lang="ru-RU"/>
          </a:p>
          <a:p>
            <a:r>
              <a:rPr lang="ru-RU" b="1"/>
              <a:t>Б</a:t>
            </a:r>
            <a:r>
              <a:rPr lang="en-US"/>
              <a:t> </a:t>
            </a:r>
            <a:r>
              <a:rPr lang="ru-RU" i="1"/>
              <a:t>Тобі забава, а мені не</a:t>
            </a:r>
            <a:r>
              <a:rPr lang="en-US" i="1"/>
              <a:t>/</a:t>
            </a:r>
            <a:r>
              <a:rPr lang="ru-RU" i="1"/>
              <a:t>слава.</a:t>
            </a:r>
            <a:r>
              <a:rPr lang="ru-RU"/>
              <a:t> </a:t>
            </a:r>
          </a:p>
          <a:p>
            <a:r>
              <a:rPr lang="ru-RU" b="1"/>
              <a:t>В</a:t>
            </a:r>
            <a:r>
              <a:rPr lang="en-US"/>
              <a:t> </a:t>
            </a:r>
            <a:r>
              <a:rPr lang="ru-RU" i="1"/>
              <a:t>Правду говорить не</a:t>
            </a:r>
            <a:r>
              <a:rPr lang="en-US" i="1"/>
              <a:t>/</a:t>
            </a:r>
            <a:r>
              <a:rPr lang="ru-RU" i="1"/>
              <a:t>язик, а душа.</a:t>
            </a:r>
          </a:p>
        </p:txBody>
      </p:sp>
      <p:pic>
        <p:nvPicPr>
          <p:cNvPr id="2868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755650" y="836613"/>
            <a:ext cx="6602413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i="1">
              <a:solidFill>
                <a:srgbClr val="7030A0"/>
              </a:solidFill>
              <a:latin typeface="Comic Sans MS" pitchFamily="66" charset="0"/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1042988" y="2420938"/>
            <a:ext cx="3214687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5238750" y="2357438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928938" y="442912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87450" y="293688"/>
            <a:ext cx="795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rial Unicode MS" pitchFamily="34" charset="-128"/>
              </a:rPr>
              <a:t>4</a:t>
            </a:r>
            <a:r>
              <a:rPr lang="ru-RU" sz="2000" b="1">
                <a:latin typeface="Arial Unicode MS" pitchFamily="34" charset="-128"/>
              </a:rPr>
              <a:t>. У якому рядку до всіх іменників з </a:t>
            </a:r>
            <a:r>
              <a:rPr lang="ru-RU" sz="2400" b="1" i="1">
                <a:latin typeface="Arial Unicode MS" pitchFamily="34" charset="-128"/>
              </a:rPr>
              <a:t>не</a:t>
            </a:r>
            <a:r>
              <a:rPr lang="ru-RU" sz="2000" b="1">
                <a:latin typeface="Arial Unicode MS" pitchFamily="34" charset="-128"/>
              </a:rPr>
              <a:t> можна дібрати антоніми:</a:t>
            </a:r>
          </a:p>
        </p:txBody>
      </p:sp>
      <p:pic>
        <p:nvPicPr>
          <p:cNvPr id="2970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33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4128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92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500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6529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187450" y="1138832"/>
            <a:ext cx="54435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А</a:t>
            </a:r>
            <a:r>
              <a:rPr lang="en-US" dirty="0"/>
              <a:t> </a:t>
            </a:r>
            <a:r>
              <a:rPr lang="ru-RU" i="1" dirty="0"/>
              <a:t>невидимка, </a:t>
            </a:r>
            <a:r>
              <a:rPr lang="ru-RU" i="1" dirty="0" err="1"/>
              <a:t>невістка</a:t>
            </a:r>
            <a:r>
              <a:rPr lang="ru-RU" i="1" dirty="0"/>
              <a:t>, </a:t>
            </a:r>
            <a:r>
              <a:rPr lang="ru-RU" i="1" dirty="0" err="1"/>
              <a:t>неборак</a:t>
            </a:r>
            <a:r>
              <a:rPr lang="ru-RU" i="1" dirty="0"/>
              <a:t>, </a:t>
            </a:r>
            <a:r>
              <a:rPr lang="ru-RU" i="1" dirty="0" err="1"/>
              <a:t>негідник</a:t>
            </a:r>
            <a:endParaRPr lang="ru-RU" i="1" dirty="0"/>
          </a:p>
          <a:p>
            <a:r>
              <a:rPr lang="ru-RU" dirty="0"/>
              <a:t> </a:t>
            </a:r>
            <a:r>
              <a:rPr lang="ru-RU" b="1" dirty="0"/>
              <a:t>Б</a:t>
            </a:r>
            <a:r>
              <a:rPr lang="ru-RU" dirty="0"/>
              <a:t> </a:t>
            </a:r>
            <a:r>
              <a:rPr lang="ru-RU" i="1" dirty="0" err="1"/>
              <a:t>недобір</a:t>
            </a:r>
            <a:r>
              <a:rPr lang="ru-RU" i="1" dirty="0"/>
              <a:t>, </a:t>
            </a:r>
            <a:r>
              <a:rPr lang="ru-RU" i="1" dirty="0" err="1"/>
              <a:t>недоук</a:t>
            </a:r>
            <a:r>
              <a:rPr lang="ru-RU" i="1" dirty="0"/>
              <a:t>, </a:t>
            </a:r>
            <a:r>
              <a:rPr lang="ru-RU" i="1" dirty="0" err="1"/>
              <a:t>недоліт</a:t>
            </a:r>
            <a:r>
              <a:rPr lang="ru-RU" i="1" dirty="0"/>
              <a:t>, </a:t>
            </a:r>
            <a:r>
              <a:rPr lang="ru-RU" i="1" dirty="0" err="1"/>
              <a:t>невдаха</a:t>
            </a:r>
            <a:endParaRPr lang="ru-RU" i="1" dirty="0"/>
          </a:p>
          <a:p>
            <a:r>
              <a:rPr lang="ru-RU" dirty="0"/>
              <a:t> </a:t>
            </a:r>
            <a:r>
              <a:rPr lang="ru-RU" b="1" dirty="0"/>
              <a:t>В</a:t>
            </a:r>
            <a:r>
              <a:rPr lang="ru-RU" dirty="0"/>
              <a:t> </a:t>
            </a:r>
            <a:r>
              <a:rPr lang="ru-RU" i="1" dirty="0"/>
              <a:t>неправда, </a:t>
            </a:r>
            <a:r>
              <a:rPr lang="ru-RU" i="1" dirty="0" err="1"/>
              <a:t>неповага</a:t>
            </a:r>
            <a:r>
              <a:rPr lang="ru-RU" i="1" dirty="0"/>
              <a:t>, </a:t>
            </a:r>
            <a:r>
              <a:rPr lang="ru-RU" i="1" dirty="0" err="1"/>
              <a:t>недовіра</a:t>
            </a:r>
            <a:r>
              <a:rPr lang="ru-RU" i="1" dirty="0"/>
              <a:t>, непорядок</a:t>
            </a:r>
          </a:p>
        </p:txBody>
      </p:sp>
      <p:pic>
        <p:nvPicPr>
          <p:cNvPr id="2971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965200" y="609600"/>
            <a:ext cx="835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/>
              <a:t>5. Зазначте рядок, у якому є лише іменники з префіксом </a:t>
            </a:r>
            <a:r>
              <a:rPr lang="uk-UA" sz="2400" b="1" i="1"/>
              <a:t>недо-</a:t>
            </a:r>
          </a:p>
        </p:txBody>
      </p:sp>
      <p:sp>
        <p:nvSpPr>
          <p:cNvPr id="3" name="Выноска-облако 2"/>
          <p:cNvSpPr/>
          <p:nvPr/>
        </p:nvSpPr>
        <p:spPr>
          <a:xfrm>
            <a:off x="1465263" y="2724150"/>
            <a:ext cx="3214687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394075" y="4500563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</p:txBody>
      </p:sp>
      <p:sp>
        <p:nvSpPr>
          <p:cNvPr id="5" name="Выноска-облако 4"/>
          <p:cNvSpPr/>
          <p:nvPr/>
        </p:nvSpPr>
        <p:spPr>
          <a:xfrm>
            <a:off x="5680075" y="242887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</p:txBody>
      </p:sp>
      <p:pic>
        <p:nvPicPr>
          <p:cNvPr id="3072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4" name="Rectangle 15"/>
          <p:cNvSpPr>
            <a:spLocks noChangeArrowheads="1"/>
          </p:cNvSpPr>
          <p:nvPr/>
        </p:nvSpPr>
        <p:spPr bwMode="auto">
          <a:xfrm>
            <a:off x="1116013" y="1052513"/>
            <a:ext cx="5741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/>
              <a:t>А </a:t>
            </a:r>
            <a:r>
              <a:rPr lang="uk-UA" i="1"/>
              <a:t>недолік, недорід, недоїдений</a:t>
            </a:r>
          </a:p>
          <a:p>
            <a:r>
              <a:rPr lang="uk-UA" b="1"/>
              <a:t>Б </a:t>
            </a:r>
            <a:r>
              <a:rPr lang="uk-UA" i="1"/>
              <a:t>недоук, недостача, недотепа</a:t>
            </a:r>
            <a:endParaRPr lang="uk-UA" i="1">
              <a:solidFill>
                <a:srgbClr val="002060"/>
              </a:solidFill>
            </a:endParaRPr>
          </a:p>
          <a:p>
            <a:r>
              <a:rPr lang="uk-UA" b="1"/>
              <a:t>В </a:t>
            </a:r>
            <a:r>
              <a:rPr lang="uk-UA" i="1"/>
              <a:t>недовіра, недозрілий, недоліток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965200" y="642938"/>
            <a:ext cx="721518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 i="1">
              <a:solidFill>
                <a:srgbClr val="7030A0"/>
              </a:solidFill>
              <a:latin typeface="Comic Sans MS" pitchFamily="66" charset="0"/>
              <a:cs typeface="Arial" charset="0"/>
            </a:endParaRPr>
          </a:p>
          <a:p>
            <a:endParaRPr lang="ru-RU">
              <a:cs typeface="Arial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1465263" y="2714625"/>
            <a:ext cx="3214687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А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394075" y="4500563"/>
            <a:ext cx="3571875" cy="192881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В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680075" y="2428875"/>
            <a:ext cx="3429000" cy="1928813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Б</a:t>
            </a:r>
          </a:p>
          <a:p>
            <a:pPr algn="ctr">
              <a:defRPr/>
            </a:pPr>
            <a:endParaRPr lang="ru-RU" b="1">
              <a:solidFill>
                <a:srgbClr val="002060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3175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971550" y="331788"/>
            <a:ext cx="548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6.Частку </a:t>
            </a:r>
            <a:r>
              <a:rPr lang="ru-RU" sz="2400" b="1" i="1"/>
              <a:t>не</a:t>
            </a:r>
            <a:r>
              <a:rPr lang="ru-RU" sz="2000" b="1"/>
              <a:t> треба писати разом у </a:t>
            </a:r>
            <a:r>
              <a:rPr lang="uk-UA" sz="2000" b="1"/>
              <a:t>реченні</a:t>
            </a:r>
            <a:endParaRPr lang="ru-RU" sz="2000" b="1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97155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900113" y="1268413"/>
            <a:ext cx="7407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  <a:r>
              <a:rPr lang="ru-RU"/>
              <a:t> </a:t>
            </a:r>
            <a:r>
              <a:rPr lang="ru-RU" i="1"/>
              <a:t>У словах відчувалася (не) щирість, а лицемірство</a:t>
            </a:r>
            <a:r>
              <a:rPr lang="ru-RU"/>
              <a:t>. </a:t>
            </a:r>
            <a:endParaRPr lang="ru-RU" sz="1600"/>
          </a:p>
          <a:p>
            <a:r>
              <a:rPr lang="uk-UA" sz="1600" b="1"/>
              <a:t>Б</a:t>
            </a:r>
            <a:r>
              <a:rPr lang="ru-RU"/>
              <a:t> </a:t>
            </a:r>
            <a:r>
              <a:rPr lang="ru-RU" i="1"/>
              <a:t>Він одразу відчув (не) щирість</a:t>
            </a:r>
            <a:r>
              <a:rPr lang="ru-RU"/>
              <a:t>. </a:t>
            </a:r>
            <a:endParaRPr lang="uk-UA" sz="1600"/>
          </a:p>
          <a:p>
            <a:r>
              <a:rPr lang="uk-UA" sz="1600" b="1"/>
              <a:t>В </a:t>
            </a:r>
            <a:r>
              <a:rPr lang="ru-RU" i="1"/>
              <a:t>Солоне, а (не) сіль; біжить, а (не) річка; блищить, а (не) золото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E4EE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0"/>
            <a:ext cx="8605838" cy="6513513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965200" y="642938"/>
            <a:ext cx="7215188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336600"/>
                </a:solidFill>
              </a:rPr>
              <a:t>Бажаємо успіхів! </a:t>
            </a:r>
          </a:p>
          <a:p>
            <a:pPr algn="ctr"/>
            <a:endParaRPr lang="ru-RU">
              <a:solidFill>
                <a:srgbClr val="336600"/>
              </a:solidFill>
            </a:endParaRPr>
          </a:p>
        </p:txBody>
      </p:sp>
      <p:pic>
        <p:nvPicPr>
          <p:cNvPr id="3277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4991100"/>
            <a:ext cx="14398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9" name="Rectangle 16"/>
          <p:cNvSpPr>
            <a:spLocks noChangeArrowheads="1"/>
          </p:cNvSpPr>
          <p:nvPr/>
        </p:nvSpPr>
        <p:spPr bwMode="auto">
          <a:xfrm>
            <a:off x="97155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80" name="AutoShape 52"/>
          <p:cNvSpPr>
            <a:spLocks noChangeArrowheads="1"/>
          </p:cNvSpPr>
          <p:nvPr/>
        </p:nvSpPr>
        <p:spPr bwMode="auto">
          <a:xfrm>
            <a:off x="1458913" y="1484313"/>
            <a:ext cx="5113337" cy="3673475"/>
          </a:xfrm>
          <a:prstGeom prst="cloudCallout">
            <a:avLst>
              <a:gd name="adj1" fmla="val 69713"/>
              <a:gd name="adj2" fmla="val 4866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chemeClr val="folHlink"/>
                </a:solidFill>
              </a:rPr>
              <a:t>Учений іде,</a:t>
            </a:r>
          </a:p>
          <a:p>
            <a:pPr algn="ctr"/>
            <a:r>
              <a:rPr lang="ru-RU" sz="3600" b="1">
                <a:solidFill>
                  <a:schemeClr val="folHlink"/>
                </a:solidFill>
              </a:rPr>
              <a:t>а неук слідом спотикається</a:t>
            </a:r>
            <a:endParaRPr lang="uk-UA" sz="36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0"/>
            <a:ext cx="8605838" cy="6513513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79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991100"/>
            <a:ext cx="143986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971550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663825" y="2301875"/>
            <a:ext cx="42941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600" b="1"/>
              <a:t>Презентац</a:t>
            </a:r>
            <a:r>
              <a:rPr lang="uk-UA" sz="1600" b="1"/>
              <a:t>ію підготувала  </a:t>
            </a:r>
            <a:endParaRPr lang="ru-RU" sz="1600"/>
          </a:p>
          <a:p>
            <a:pPr algn="ctr"/>
            <a:r>
              <a:rPr lang="uk-UA" sz="1600"/>
              <a:t>Гнатюк Олена Василівна,</a:t>
            </a:r>
            <a:endParaRPr lang="ru-RU" sz="1600"/>
          </a:p>
          <a:p>
            <a:pPr algn="ctr"/>
            <a:r>
              <a:rPr lang="uk-UA" sz="1600"/>
              <a:t>учитель Спеціалізованої школи № 211</a:t>
            </a:r>
            <a:endParaRPr lang="ru-RU" sz="1600"/>
          </a:p>
          <a:p>
            <a:pPr algn="ctr"/>
            <a:r>
              <a:rPr lang="uk-UA" sz="1600"/>
              <a:t>з поглибленим вивченням англійської мови</a:t>
            </a:r>
            <a:endParaRPr lang="ru-RU" sz="1600"/>
          </a:p>
          <a:p>
            <a:pPr algn="ctr"/>
            <a:r>
              <a:rPr lang="uk-UA" sz="1600"/>
              <a:t>Оболонського району м. Києва.</a:t>
            </a:r>
          </a:p>
          <a:p>
            <a:pPr algn="ctr"/>
            <a:r>
              <a:rPr lang="uk-UA" sz="1600"/>
              <a:t>2016 р.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912938" y="966788"/>
            <a:ext cx="547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/>
              <a:t>Написання </a:t>
            </a:r>
            <a:r>
              <a:rPr lang="ru-RU" sz="2000" b="1" i="1"/>
              <a:t>не</a:t>
            </a:r>
            <a:r>
              <a:rPr lang="ru-RU" b="1"/>
              <a:t> з іменниками.</a:t>
            </a:r>
          </a:p>
          <a:p>
            <a:pPr algn="ctr"/>
            <a:r>
              <a:rPr lang="uk-UA"/>
              <a:t>Урок дистанційного навчання.</a:t>
            </a:r>
          </a:p>
          <a:p>
            <a:pPr algn="ctr"/>
            <a:r>
              <a:rPr lang="uk-UA"/>
              <a:t>Українська мова. 6 клас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652963"/>
            <a:ext cx="28797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18"/>
          <p:cNvSpPr txBox="1">
            <a:spLocks noChangeArrowheads="1"/>
          </p:cNvSpPr>
          <p:nvPr/>
        </p:nvSpPr>
        <p:spPr bwMode="auto">
          <a:xfrm>
            <a:off x="642938" y="4357688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5364" name="TextBox 30"/>
          <p:cNvSpPr txBox="1">
            <a:spLocks noChangeArrowheads="1"/>
          </p:cNvSpPr>
          <p:nvPr/>
        </p:nvSpPr>
        <p:spPr bwMode="auto">
          <a:xfrm>
            <a:off x="5929313" y="242887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5" name="TextBox 33"/>
          <p:cNvSpPr txBox="1">
            <a:spLocks noChangeArrowheads="1"/>
          </p:cNvSpPr>
          <p:nvPr/>
        </p:nvSpPr>
        <p:spPr bwMode="auto">
          <a:xfrm>
            <a:off x="6500813" y="5214938"/>
            <a:ext cx="2071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661988" y="1955800"/>
            <a:ext cx="2995612" cy="1214438"/>
            <a:chOff x="428595" y="2214554"/>
            <a:chExt cx="2639109" cy="1071570"/>
          </a:xfrm>
        </p:grpSpPr>
        <p:pic>
          <p:nvPicPr>
            <p:cNvPr id="15400" name="Рисунок 4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1" name="TextBox 40"/>
            <p:cNvSpPr txBox="1">
              <a:spLocks noChangeArrowheads="1"/>
            </p:cNvSpPr>
            <p:nvPr/>
          </p:nvSpPr>
          <p:spPr bwMode="auto">
            <a:xfrm flipH="1">
              <a:off x="428595" y="2500306"/>
              <a:ext cx="2517433" cy="403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    НЕБИЛИЦЯ</a:t>
              </a:r>
              <a:endParaRPr lang="ru-RU" sz="2400" b="1" dirty="0">
                <a:latin typeface="Calibri" pitchFamily="34" charset="0"/>
              </a:endParaRPr>
            </a:p>
          </p:txBody>
        </p:sp>
      </p:grpSp>
      <p:grpSp>
        <p:nvGrpSpPr>
          <p:cNvPr id="49" name="Группа 48"/>
          <p:cNvGrpSpPr>
            <a:grpSpLocks/>
          </p:cNvGrpSpPr>
          <p:nvPr/>
        </p:nvGrpSpPr>
        <p:grpSpPr bwMode="auto">
          <a:xfrm>
            <a:off x="684213" y="5157788"/>
            <a:ext cx="2852737" cy="1357312"/>
            <a:chOff x="285720" y="2214554"/>
            <a:chExt cx="2639108" cy="1071570"/>
          </a:xfrm>
        </p:grpSpPr>
        <p:pic>
          <p:nvPicPr>
            <p:cNvPr id="15398" name="Рисунок 49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9" name="TextBox 50"/>
            <p:cNvSpPr txBox="1">
              <a:spLocks noChangeArrowheads="1"/>
            </p:cNvSpPr>
            <p:nvPr/>
          </p:nvSpPr>
          <p:spPr bwMode="auto">
            <a:xfrm flipH="1">
              <a:off x="616159" y="2496546"/>
              <a:ext cx="2164744" cy="36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НЕПРИЯЗНЬ</a:t>
              </a:r>
            </a:p>
          </p:txBody>
        </p:sp>
      </p:grpSp>
      <p:grpSp>
        <p:nvGrpSpPr>
          <p:cNvPr id="55" name="Группа 54"/>
          <p:cNvGrpSpPr>
            <a:grpSpLocks/>
          </p:cNvGrpSpPr>
          <p:nvPr/>
        </p:nvGrpSpPr>
        <p:grpSpPr bwMode="auto">
          <a:xfrm>
            <a:off x="3419475" y="1816100"/>
            <a:ext cx="3214688" cy="1285875"/>
            <a:chOff x="285720" y="2214554"/>
            <a:chExt cx="2639108" cy="1071570"/>
          </a:xfrm>
        </p:grpSpPr>
        <p:pic>
          <p:nvPicPr>
            <p:cNvPr id="15396" name="Рисунок 55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7" name="TextBox 56"/>
            <p:cNvSpPr txBox="1">
              <a:spLocks noChangeArrowheads="1"/>
            </p:cNvSpPr>
            <p:nvPr/>
          </p:nvSpPr>
          <p:spPr bwMode="auto">
            <a:xfrm flipH="1">
              <a:off x="532037" y="2512212"/>
              <a:ext cx="2276801" cy="381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   НЕГОДА</a:t>
              </a:r>
            </a:p>
          </p:txBody>
        </p:sp>
      </p:grpSp>
      <p:grpSp>
        <p:nvGrpSpPr>
          <p:cNvPr id="68" name="Группа 67"/>
          <p:cNvGrpSpPr>
            <a:grpSpLocks/>
          </p:cNvGrpSpPr>
          <p:nvPr/>
        </p:nvGrpSpPr>
        <p:grpSpPr bwMode="auto">
          <a:xfrm>
            <a:off x="3548063" y="3227388"/>
            <a:ext cx="2768600" cy="1285875"/>
            <a:chOff x="6143636" y="214290"/>
            <a:chExt cx="2768562" cy="928694"/>
          </a:xfrm>
        </p:grpSpPr>
        <p:pic>
          <p:nvPicPr>
            <p:cNvPr id="15394" name="Рисунок 68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5" name="TextBox 69"/>
            <p:cNvSpPr txBox="1">
              <a:spLocks noChangeArrowheads="1"/>
            </p:cNvSpPr>
            <p:nvPr/>
          </p:nvSpPr>
          <p:spPr bwMode="auto">
            <a:xfrm>
              <a:off x="6357946" y="428692"/>
              <a:ext cx="2357405" cy="33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НЕВОЛИТИ</a:t>
              </a:r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714375" y="3571875"/>
            <a:ext cx="2768600" cy="1285875"/>
            <a:chOff x="6143636" y="214290"/>
            <a:chExt cx="2768562" cy="928694"/>
          </a:xfrm>
        </p:grpSpPr>
        <p:pic>
          <p:nvPicPr>
            <p:cNvPr id="15392" name="Рисунок 77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3" name="TextBox 78"/>
            <p:cNvSpPr txBox="1">
              <a:spLocks noChangeArrowheads="1"/>
            </p:cNvSpPr>
            <p:nvPr/>
          </p:nvSpPr>
          <p:spPr bwMode="auto">
            <a:xfrm>
              <a:off x="6357946" y="428692"/>
              <a:ext cx="2357405" cy="33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НЕПОХИТНИЙ</a:t>
              </a:r>
            </a:p>
          </p:txBody>
        </p:sp>
      </p:grpSp>
      <p:pic>
        <p:nvPicPr>
          <p:cNvPr id="1537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5715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4587875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3944938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3302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2159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1516063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73025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15875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0" y="47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AutoShape 52"/>
          <p:cNvSpPr>
            <a:spLocks noChangeArrowheads="1"/>
          </p:cNvSpPr>
          <p:nvPr/>
        </p:nvSpPr>
        <p:spPr bwMode="auto">
          <a:xfrm>
            <a:off x="1116013" y="242888"/>
            <a:ext cx="4105275" cy="1368425"/>
          </a:xfrm>
          <a:prstGeom prst="cloudCallout">
            <a:avLst>
              <a:gd name="adj1" fmla="val 87162"/>
              <a:gd name="adj2" fmla="val 39141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i="1" dirty="0" err="1"/>
              <a:t>Знайди</a:t>
            </a:r>
            <a:r>
              <a:rPr lang="ru-RU" b="1" i="1" dirty="0"/>
              <a:t> ІМЕННИКИ!</a:t>
            </a:r>
          </a:p>
          <a:p>
            <a:pPr algn="ctr"/>
            <a:endParaRPr lang="ru-RU" sz="1600" b="1" i="1" dirty="0"/>
          </a:p>
        </p:txBody>
      </p:sp>
      <p:pic>
        <p:nvPicPr>
          <p:cNvPr id="15381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5657850"/>
            <a:ext cx="1395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5934075" y="404813"/>
            <a:ext cx="2768600" cy="1285875"/>
            <a:chOff x="6143636" y="214290"/>
            <a:chExt cx="2768562" cy="928694"/>
          </a:xfrm>
        </p:grpSpPr>
        <p:pic>
          <p:nvPicPr>
            <p:cNvPr id="15390" name="Рисунок 5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1" name="TextBox 7"/>
            <p:cNvSpPr txBox="1">
              <a:spLocks noChangeArrowheads="1"/>
            </p:cNvSpPr>
            <p:nvPr/>
          </p:nvSpPr>
          <p:spPr bwMode="auto">
            <a:xfrm>
              <a:off x="6357946" y="428692"/>
              <a:ext cx="2357405" cy="33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</a:t>
              </a:r>
              <a:r>
                <a:rPr lang="ru-RU" b="1"/>
                <a:t>НЕДОБАЧАТИ</a:t>
              </a:r>
            </a:p>
          </p:txBody>
        </p:sp>
      </p:grpSp>
      <p:grpSp>
        <p:nvGrpSpPr>
          <p:cNvPr id="52" name="Группа 51"/>
          <p:cNvGrpSpPr>
            <a:grpSpLocks/>
          </p:cNvGrpSpPr>
          <p:nvPr/>
        </p:nvGrpSpPr>
        <p:grpSpPr bwMode="auto">
          <a:xfrm>
            <a:off x="6291263" y="1871663"/>
            <a:ext cx="2852737" cy="1428750"/>
            <a:chOff x="285720" y="2214554"/>
            <a:chExt cx="2639108" cy="1071570"/>
          </a:xfrm>
        </p:grpSpPr>
        <p:pic>
          <p:nvPicPr>
            <p:cNvPr id="15388" name="Рисунок 52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9" name="TextBox 53"/>
            <p:cNvSpPr txBox="1">
              <a:spLocks noChangeArrowheads="1"/>
            </p:cNvSpPr>
            <p:nvPr/>
          </p:nvSpPr>
          <p:spPr bwMode="auto">
            <a:xfrm flipH="1">
              <a:off x="501607" y="2482447"/>
              <a:ext cx="2286639" cy="342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</a:t>
              </a:r>
              <a:r>
                <a:rPr lang="ru-RU" b="1"/>
                <a:t>НЕПРАВДА</a:t>
              </a:r>
            </a:p>
          </p:txBody>
        </p:sp>
      </p:grpSp>
      <p:grpSp>
        <p:nvGrpSpPr>
          <p:cNvPr id="58" name="Группа 57"/>
          <p:cNvGrpSpPr>
            <a:grpSpLocks/>
          </p:cNvGrpSpPr>
          <p:nvPr/>
        </p:nvGrpSpPr>
        <p:grpSpPr bwMode="auto">
          <a:xfrm>
            <a:off x="6438900" y="3549650"/>
            <a:ext cx="2638425" cy="1428750"/>
            <a:chOff x="285720" y="2214554"/>
            <a:chExt cx="2639108" cy="1071570"/>
          </a:xfrm>
        </p:grpSpPr>
        <p:pic>
          <p:nvPicPr>
            <p:cNvPr id="15386" name="Рисунок 58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7" name="TextBox 59"/>
            <p:cNvSpPr txBox="1">
              <a:spLocks noChangeArrowheads="1"/>
            </p:cNvSpPr>
            <p:nvPr/>
          </p:nvSpPr>
          <p:spPr bwMode="auto">
            <a:xfrm flipH="1">
              <a:off x="428632" y="2500306"/>
              <a:ext cx="2286592" cy="342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</a:t>
              </a:r>
              <a:r>
                <a:rPr lang="ru-RU" b="1"/>
                <a:t>НЕЗАЛЕЖНІСТЬ</a:t>
              </a:r>
            </a:p>
          </p:txBody>
        </p:sp>
      </p:grpSp>
      <p:sp>
        <p:nvSpPr>
          <p:cNvPr id="15385" name="AutoShape 42"/>
          <p:cNvSpPr>
            <a:spLocks noChangeArrowheads="1"/>
          </p:cNvSpPr>
          <p:nvPr/>
        </p:nvSpPr>
        <p:spPr bwMode="auto">
          <a:xfrm>
            <a:off x="7077075" y="5062538"/>
            <a:ext cx="1985963" cy="557212"/>
          </a:xfrm>
          <a:prstGeom prst="homePlate">
            <a:avLst>
              <a:gd name="adj" fmla="val 8910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C 0.00104 0.00833 0.00243 0.02199 0.00798 0.02801 C 0.00903 0.0294 0.02153 0.03333 0.02222 0.03356 C 0.02795 0.04166 0.03507 0.0493 0.03837 0.05972 C 0.04323 0.07268 0.03715 0.06366 0.04479 0.07639 C 0.05139 0.0875 0.05712 0.09884 0.06302 0.11041 C 0.06614 0.1162 0.07135 0.11829 0.07552 0.12199 C 0.09826 0.14305 0.07031 0.11852 0.08958 0.13912 C 0.09357 0.14329 0.10191 0.15023 0.10191 0.15069 C 0.11475 0.17708 0.09757 0.14444 0.11198 0.1618 C 0.13107 0.18426 0.10521 0.16412 0.12639 0.17916 C 0.13628 0.19907 0.12239 0.1743 0.14271 0.19305 C 0.1467 0.19676 0.15069 0.20069 0.15503 0.2044 C 0.15694 0.20625 0.1592 0.20625 0.16128 0.20741 C 0.16389 0.20903 0.16684 0.21065 0.16927 0.21296 C 0.18229 0.22616 0.16875 0.21852 0.18142 0.22477 C 0.18698 0.23588 0.19184 0.25092 0.2 0.25856 C 0.20243 0.26366 0.2033 0.27083 0.20607 0.27546 C 0.21302 0.2875 0.22274 0.29884 0.23055 0.30995 C 0.23472 0.31574 0.2375 0.32268 0.2408 0.32963 C 0.24236 0.33264 0.24323 0.33588 0.24496 0.33819 C 0.25069 0.34699 0.25694 0.35509 0.26337 0.36366 C 0.26666 0.36852 0.27569 0.37523 0.27569 0.37546 C 0.27812 0.38588 0.28298 0.39329 0.28594 0.4037 C 0.28993 0.41736 0.29305 0.42685 0.30208 0.43472 C 0.31163 0.45463 0.30573 0.44977 0.31632 0.45486 C 0.32031 0.46319 0.32691 0.47222 0.32691 0.48356 " pathEditMode="relative" rAng="0" ptsTypes="ffffffffffffffffffffffffff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2916 C -0.01753 0.02731 -0.01632 0.02638 -0.00972 0.02523 C -0.00816 0.02523 0.00695 0.02523 0.00834 0.02523 C 0.01476 0.02407 0.02327 0.02361 0.02761 0.02176 C 0.03334 0.02083 0.02587 0.02176 0.03525 0.02083 C 0.04306 0.01967 0.04983 0.01851 0.05747 0.0162 C 0.06077 0.0162 0.06667 0.0162 0.07205 0.01527 C 0.09931 0.01412 0.0658 0.0162 0.08907 0.01412 C 0.09375 0.01412 0.10382 0.01296 0.10382 0.0125 C 0.1191 0.01064 0.09861 0.01412 0.11598 0.0125 C 0.13889 0.00972 0.10764 0.01064 0.13334 0.00972 C 0.14549 0.00856 0.12848 0.01064 0.15295 0.00856 C 0.15782 0.00856 0.16285 0.00856 0.16788 0.0074 C 0.16997 0.0074 0.17309 0.0074 0.17518 0.00694 C 0.17865 0.00694 0.18195 0.00694 0.1849 0.00694 C 0.20087 0.00509 0.18455 0.00509 0.19983 0.00509 C 0.20625 0.00416 0.21216 0.00185 0.22205 0.00185 C 0.22466 0.00138 0.22604 0.00138 0.22952 -0.00047 C 0.2375 -0.00139 0.24948 -0.00255 0.25868 -0.00371 C 0.26372 -0.00417 0.26719 -0.00417 0.27153 -0.00602 C 0.27309 -0.00602 0.27448 -0.00602 0.27622 -0.00602 C 0.28316 -0.00811 0.29063 -0.00811 0.29827 -0.00926 C 0.30209 -0.00926 0.31302 -0.00973 0.31302 -0.00926 C 0.31632 -0.01158 0.3217 -0.01158 0.32518 -0.01366 C 0.33021 -0.01482 0.33403 -0.01528 0.34514 -0.01528 C 0.35643 -0.01922 0.34931 -0.01806 0.36198 -0.01922 C 0.36719 -0.01922 0.37552 -0.02037 0.37552 -0.02084 " pathEditMode="relative" rAng="0" ptsTypes="ffffffffffffffffffffffffffA"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2986 C -0.00364 0.03796 -0.00364 0.05139 -0.0033 0.05717 C -0.00312 0.05856 -0.00243 0.06227 -0.00243 0.06273 C -0.00208 0.07037 -0.00156 0.07754 -0.00139 0.0875 C -0.00104 0.10023 -0.00139 0.09143 -0.00104 0.10393 C -0.00052 0.11458 -0.00017 0.12546 0.00018 0.1368 C 0.00035 0.14236 0.0007 0.14421 0.00087 0.14768 C 0.00226 0.16828 0.00052 0.14444 0.00174 0.16435 C 0.00209 0.16852 0.00243 0.17523 0.00243 0.17546 C 0.0033 0.20092 0.00226 0.16944 0.00313 0.18611 C 0.00434 0.2081 0.00278 0.18842 0.004 0.20277 C 0.00469 0.22222 0.00382 0.19814 0.00504 0.21643 C 0.00521 0.2199 0.00556 0.22384 0.00573 0.22731 C 0.00591 0.22916 0.00608 0.22916 0.00608 0.23009 C 0.00625 0.23194 0.00643 0.23333 0.0066 0.23564 C 0.00747 0.24838 0.0066 0.24097 0.0073 0.24676 C 0.00764 0.25787 0.00799 0.27222 0.00851 0.27963 C 0.00868 0.28472 0.00868 0.2912 0.00886 0.29606 C 0.0092 0.30764 0.0099 0.31828 0.01042 0.32916 C 0.01059 0.33472 0.01077 0.34166 0.01094 0.34814 C 0.01111 0.35092 0.01111 0.35393 0.01129 0.35648 C 0.01164 0.36504 0.01198 0.37291 0.01233 0.38102 C 0.0125 0.38588 0.0132 0.39213 0.0132 0.39236 C 0.0132 0.40231 0.01355 0.40949 0.01372 0.41944 C 0.01407 0.43287 0.01424 0.44189 0.01476 0.44977 C 0.01528 0.46875 0.01493 0.46412 0.01563 0.46898 C 0.0158 0.47708 0.01632 0.48588 0.01632 0.49652 " pathEditMode="relative" rAng="0" ptsTypes="ffffffffffffffffffffffffff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C -0.00139 0.00602 -0.00244 0.0162 -0.00643 0.0206 C -0.0073 0.02153 -0.0165 0.02454 -0.01667 0.02477 C -0.02119 0.03056 -0.02639 0.03588 -0.029 0.04352 C -0.03247 0.05347 -0.02796 0.04676 -0.03334 0.05602 C -0.03837 0.06435 -0.04254 0.07245 -0.04705 0.08125 C -0.04914 0.08542 -0.05313 0.08704 -0.05608 0.08981 C -0.07309 0.10532 -0.05244 0.08727 -0.0665 0.10231 C -0.06962 0.10556 -0.0757 0.11065 -0.0757 0.11088 C -0.08507 0.13032 -0.07223 0.10625 -0.08316 0.11898 C -0.0974 0.13565 -0.0783 0.1206 -0.09375 0.13171 C -0.10105 0.14653 -0.0908 0.12801 -0.10573 0.1419 C -0.10886 0.14468 -0.11181 0.14769 -0.11494 0.15046 C -0.11632 0.15185 -0.11789 0.15185 -0.11945 0.15255 C -0.12153 0.15394 -0.12362 0.15486 -0.12535 0.15671 C -0.1349 0.16667 -0.12483 0.16065 -0.13438 0.16528 C -0.13855 0.17361 -0.14202 0.18449 -0.14792 0.19051 C -0.14983 0.19444 -0.15035 0.19931 -0.15261 0.20278 C -0.15747 0.21157 -0.16494 0.21991 -0.17049 0.22801 C -0.17362 0.23241 -0.17587 0.23773 -0.17813 0.24259 C -0.17934 0.24491 -0.17987 0.24722 -0.18125 0.24884 C -0.18559 0.25556 -0.19028 0.26157 -0.1948 0.26782 C -0.19723 0.27153 -0.20382 0.27639 -0.20382 0.27662 C -0.20556 0.28403 -0.20921 0.28958 -0.21146 0.29699 C -0.21441 0.30718 -0.21667 0.31435 -0.22344 0.32014 C -0.23039 0.33472 -0.22605 0.33102 -0.23403 0.33472 C -0.23681 0.3412 -0.24115 0.34769 -0.24115 0.35625 " pathEditMode="relative" rAng="0" ptsTypes="ffffffffffffffffffffffffffA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-0.00121 0.00208 -0.00208 0.00555 -0.00625 0.00717 C -0.00729 0.00764 -0.01632 0.00856 -0.01684 0.00856 C -0.02118 0.01088 -0.02639 0.01273 -0.02917 0.01528 C -0.03264 0.01875 -0.02812 0.01643 -0.03385 0.01967 C -0.03871 0.02268 -0.04305 0.02569 -0.0474 0.0287 C -0.04965 0.03032 -0.05365 0.03055 -0.05677 0.03171 C -0.07361 0.03727 -0.05278 0.03079 -0.06736 0.03611 C -0.07014 0.03727 -0.07656 0.03889 -0.07656 0.03912 C -0.08611 0.04583 -0.07309 0.03727 -0.08403 0.0419 C -0.09844 0.04792 -0.07882 0.04259 -0.09479 0.04653 C -0.10226 0.05162 -0.09167 0.04537 -0.10694 0.05 C -0.1099 0.05116 -0.11319 0.05231 -0.11615 0.05301 C -0.11753 0.0537 -0.11927 0.0537 -0.12066 0.05393 C -0.12274 0.05417 -0.12483 0.05463 -0.12674 0.05532 C -0.13646 0.05879 -0.12621 0.05671 -0.13594 0.05833 C -0.1401 0.06134 -0.14375 0.06504 -0.14965 0.06736 C -0.15139 0.06852 -0.15208 0.07037 -0.15434 0.07176 C -0.15937 0.07477 -0.16667 0.07754 -0.1724 0.08055 C -0.17569 0.08194 -0.17778 0.08403 -0.18021 0.08565 C -0.18142 0.08657 -0.18194 0.08727 -0.18316 0.08796 C -0.1875 0.09028 -0.19219 0.09236 -0.19705 0.09467 C -0.19948 0.09583 -0.20625 0.09768 -0.20625 0.09792 C -0.20799 0.10046 -0.21163 0.10231 -0.21371 0.10509 C -0.21701 0.10856 -0.2191 0.11088 -0.22604 0.11319 C -0.23316 0.11829 -0.22865 0.1169 -0.23663 0.11829 C -0.23941 0.12037 -0.2441 0.12292 -0.2441 0.12592 " pathEditMode="relative" rAng="0" ptsTypes="ffffffffffffffffffffffffffA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57375" y="785813"/>
            <a:ext cx="6929438" cy="1000125"/>
          </a:xfrm>
        </p:spPr>
        <p:txBody>
          <a:bodyPr/>
          <a:lstStyle/>
          <a:p>
            <a:pPr eaLnBrk="1" hangingPunct="1"/>
            <a:r>
              <a:rPr lang="uk-UA">
                <a:solidFill>
                  <a:schemeClr val="bg1"/>
                </a:solidFill>
              </a:rPr>
              <a:t>Тема нового матеріалу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1638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5715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5072063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4429125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3786188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314325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2500313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1857375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1214438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-14288" y="428625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95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28663" y="11113"/>
            <a:ext cx="8821737" cy="65262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651500"/>
            <a:ext cx="1403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AutoShape 52"/>
          <p:cNvSpPr>
            <a:spLocks noChangeArrowheads="1"/>
          </p:cNvSpPr>
          <p:nvPr/>
        </p:nvSpPr>
        <p:spPr bwMode="auto">
          <a:xfrm>
            <a:off x="684213" y="188913"/>
            <a:ext cx="6264275" cy="1439862"/>
          </a:xfrm>
          <a:prstGeom prst="cloudCallout">
            <a:avLst>
              <a:gd name="adj1" fmla="val 56894"/>
              <a:gd name="adj2" fmla="val 25165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b="1" i="1" dirty="0">
                <a:solidFill>
                  <a:srgbClr val="006600"/>
                </a:solidFill>
              </a:rPr>
              <a:t>Ти чудово знаєш іменники. Уперед!</a:t>
            </a:r>
          </a:p>
          <a:p>
            <a:pPr algn="ctr"/>
            <a:r>
              <a:rPr lang="ru-RU" sz="1400" b="1" i="1" dirty="0" err="1">
                <a:solidFill>
                  <a:srgbClr val="336600"/>
                </a:solidFill>
              </a:rPr>
              <a:t>Запам</a:t>
            </a:r>
            <a:r>
              <a:rPr lang="en-US" sz="1400" b="1" i="1" dirty="0">
                <a:solidFill>
                  <a:srgbClr val="336600"/>
                </a:solidFill>
              </a:rPr>
              <a:t>’</a:t>
            </a:r>
            <a:r>
              <a:rPr lang="uk-UA" sz="1400" b="1" i="1" dirty="0" err="1">
                <a:solidFill>
                  <a:srgbClr val="336600"/>
                </a:solidFill>
              </a:rPr>
              <a:t>ятає</a:t>
            </a:r>
            <a:r>
              <a:rPr lang="ru-RU" sz="1400" b="1" i="1" dirty="0" err="1">
                <a:solidFill>
                  <a:srgbClr val="336600"/>
                </a:solidFill>
              </a:rPr>
              <a:t>мо</a:t>
            </a:r>
            <a:r>
              <a:rPr lang="uk-UA" sz="1400" b="1" i="1" dirty="0">
                <a:solidFill>
                  <a:srgbClr val="336600"/>
                </a:solidFill>
              </a:rPr>
              <a:t>, коли </a:t>
            </a:r>
            <a:r>
              <a:rPr lang="ru-RU" b="1" i="1" dirty="0"/>
              <a:t>не</a:t>
            </a:r>
            <a:r>
              <a:rPr lang="ru-RU" sz="1400" b="1" i="1" dirty="0"/>
              <a:t> </a:t>
            </a:r>
            <a:r>
              <a:rPr lang="ru-RU" sz="1400" b="1" i="1" dirty="0">
                <a:solidFill>
                  <a:srgbClr val="006600"/>
                </a:solidFill>
              </a:rPr>
              <a:t>з </a:t>
            </a:r>
            <a:r>
              <a:rPr lang="ru-RU" sz="1400" b="1" i="1" dirty="0" err="1">
                <a:solidFill>
                  <a:srgbClr val="006600"/>
                </a:solidFill>
              </a:rPr>
              <a:t>іменниками</a:t>
            </a:r>
            <a:r>
              <a:rPr lang="ru-RU" sz="1400" b="1" i="1" dirty="0">
                <a:solidFill>
                  <a:srgbClr val="006600"/>
                </a:solidFill>
              </a:rPr>
              <a:t> </a:t>
            </a:r>
            <a:r>
              <a:rPr lang="ru-RU" sz="1400" b="1" i="1" dirty="0" err="1">
                <a:solidFill>
                  <a:srgbClr val="006600"/>
                </a:solidFill>
              </a:rPr>
              <a:t>пишеться</a:t>
            </a:r>
            <a:r>
              <a:rPr lang="ru-RU" sz="1400" b="1" i="1" dirty="0">
                <a:solidFill>
                  <a:schemeClr val="hlink"/>
                </a:solidFill>
              </a:rPr>
              <a:t> </a:t>
            </a:r>
            <a:r>
              <a:rPr lang="ru-RU" sz="1400" b="1" i="1" dirty="0"/>
              <a:t>разом</a:t>
            </a:r>
            <a:r>
              <a:rPr lang="ru-RU" sz="1400" b="1" i="1" dirty="0">
                <a:solidFill>
                  <a:schemeClr val="hlink"/>
                </a:solidFill>
              </a:rPr>
              <a:t>, </a:t>
            </a:r>
            <a:r>
              <a:rPr lang="ru-RU" sz="1400" b="1" i="1" dirty="0">
                <a:solidFill>
                  <a:srgbClr val="336600"/>
                </a:solidFill>
              </a:rPr>
              <a:t>а коли</a:t>
            </a:r>
            <a:r>
              <a:rPr lang="ru-RU" sz="1400" b="1" i="1" dirty="0">
                <a:solidFill>
                  <a:schemeClr val="hlink"/>
                </a:solidFill>
              </a:rPr>
              <a:t> </a:t>
            </a:r>
            <a:r>
              <a:rPr lang="uk-UA" sz="1400" b="1" dirty="0"/>
              <a:t>–</a:t>
            </a:r>
            <a:r>
              <a:rPr lang="ru-RU" sz="1400" b="1" i="1" dirty="0">
                <a:solidFill>
                  <a:schemeClr val="hlink"/>
                </a:solidFill>
              </a:rPr>
              <a:t> </a:t>
            </a:r>
            <a:r>
              <a:rPr lang="ru-RU" sz="1400" b="1" i="1" dirty="0" err="1"/>
              <a:t>окремо</a:t>
            </a:r>
            <a:endParaRPr lang="ru-RU" sz="1400" b="1" i="1" dirty="0">
              <a:solidFill>
                <a:schemeClr val="hlink"/>
              </a:solidFill>
            </a:endParaRPr>
          </a:p>
          <a:p>
            <a:pPr algn="ctr"/>
            <a:endParaRPr lang="uk-UA" sz="1400" b="1" i="1" dirty="0">
              <a:solidFill>
                <a:schemeClr val="hlink"/>
              </a:solidFill>
            </a:endParaRPr>
          </a:p>
        </p:txBody>
      </p:sp>
      <p:sp>
        <p:nvSpPr>
          <p:cNvPr id="16399" name="AutoShape 22"/>
          <p:cNvSpPr>
            <a:spLocks noChangeArrowheads="1"/>
          </p:cNvSpPr>
          <p:nvPr/>
        </p:nvSpPr>
        <p:spPr bwMode="auto">
          <a:xfrm rot="3817706">
            <a:off x="2709069" y="2555082"/>
            <a:ext cx="485775" cy="1081087"/>
          </a:xfrm>
          <a:prstGeom prst="downArrow">
            <a:avLst>
              <a:gd name="adj1" fmla="val 50000"/>
              <a:gd name="adj2" fmla="val 5563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AutoShape 25"/>
          <p:cNvSpPr>
            <a:spLocks noChangeArrowheads="1"/>
          </p:cNvSpPr>
          <p:nvPr/>
        </p:nvSpPr>
        <p:spPr bwMode="auto">
          <a:xfrm>
            <a:off x="2916238" y="1773238"/>
            <a:ext cx="4392612" cy="9144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i="1"/>
              <a:t>Не</a:t>
            </a:r>
            <a:r>
              <a:rPr lang="uk-UA" b="1"/>
              <a:t> з іменниками пишемо разом, якщо:</a:t>
            </a:r>
          </a:p>
        </p:txBody>
      </p:sp>
      <p:sp>
        <p:nvSpPr>
          <p:cNvPr id="16401" name="AutoShape 26"/>
          <p:cNvSpPr>
            <a:spLocks noChangeArrowheads="1"/>
          </p:cNvSpPr>
          <p:nvPr/>
        </p:nvSpPr>
        <p:spPr bwMode="auto">
          <a:xfrm>
            <a:off x="827088" y="3500438"/>
            <a:ext cx="2808287" cy="230505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/>
              <a:t>СЛОВА БЕЗ</a:t>
            </a:r>
            <a:r>
              <a:rPr lang="uk-UA" sz="2400" b="1"/>
              <a:t> </a:t>
            </a:r>
            <a:r>
              <a:rPr lang="uk-UA" sz="2400" b="1" i="1"/>
              <a:t>НЕ</a:t>
            </a:r>
          </a:p>
          <a:p>
            <a:pPr algn="ctr"/>
            <a:r>
              <a:rPr lang="uk-UA" sz="2000" b="1"/>
              <a:t>НЕ</a:t>
            </a:r>
          </a:p>
          <a:p>
            <a:pPr algn="ctr"/>
            <a:r>
              <a:rPr lang="uk-UA" sz="2000" b="1"/>
              <a:t>ВЖИВАЮТЬСЯ:</a:t>
            </a:r>
          </a:p>
          <a:p>
            <a:pPr algn="ctr"/>
            <a:r>
              <a:rPr lang="uk-UA" b="1" i="1"/>
              <a:t>нежить, невід, нероба</a:t>
            </a:r>
          </a:p>
          <a:p>
            <a:pPr algn="ctr"/>
            <a:r>
              <a:rPr lang="uk-UA" b="1" i="1"/>
              <a:t>ненависть</a:t>
            </a:r>
            <a:r>
              <a:rPr lang="ru-RU"/>
              <a:t> </a:t>
            </a:r>
          </a:p>
        </p:txBody>
      </p:sp>
      <p:sp>
        <p:nvSpPr>
          <p:cNvPr id="16402" name="AutoShape 29"/>
          <p:cNvSpPr>
            <a:spLocks noChangeArrowheads="1"/>
          </p:cNvSpPr>
          <p:nvPr/>
        </p:nvSpPr>
        <p:spPr bwMode="auto">
          <a:xfrm>
            <a:off x="4808538" y="2573338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AutoShape 30"/>
          <p:cNvSpPr>
            <a:spLocks noChangeArrowheads="1"/>
          </p:cNvSpPr>
          <p:nvPr/>
        </p:nvSpPr>
        <p:spPr bwMode="auto">
          <a:xfrm rot="-4209814">
            <a:off x="6904831" y="253603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AutoShape 31"/>
          <p:cNvSpPr>
            <a:spLocks noChangeArrowheads="1"/>
          </p:cNvSpPr>
          <p:nvPr/>
        </p:nvSpPr>
        <p:spPr bwMode="auto">
          <a:xfrm>
            <a:off x="3851275" y="3251200"/>
            <a:ext cx="2378075" cy="356711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tIns="0" rIns="54000" bIns="10800" anchor="ctr">
            <a:spAutoFit/>
          </a:bodyPr>
          <a:lstStyle/>
          <a:p>
            <a:pPr algn="ctr"/>
            <a:endParaRPr lang="ru-RU" b="1"/>
          </a:p>
          <a:p>
            <a:pPr algn="ctr"/>
            <a:r>
              <a:rPr lang="uk-UA" b="1"/>
              <a:t>ДОДАВАННЯМ </a:t>
            </a:r>
            <a:r>
              <a:rPr lang="uk-UA" sz="2000" b="1" i="1"/>
              <a:t>НЕ</a:t>
            </a:r>
            <a:r>
              <a:rPr lang="uk-UA" b="1"/>
              <a:t> ДО СЛОВА утворюється іменник із ПРОТИЛЕЖНИМ лексичним значенням. Отже, до нього можна дібрати синонім): </a:t>
            </a:r>
            <a:r>
              <a:rPr lang="uk-UA" b="1" i="1"/>
              <a:t>щастя</a:t>
            </a:r>
            <a:r>
              <a:rPr lang="uk-UA" b="1"/>
              <a:t> – </a:t>
            </a:r>
            <a:r>
              <a:rPr lang="uk-UA" b="1" i="1"/>
              <a:t>нещастя</a:t>
            </a:r>
            <a:r>
              <a:rPr lang="uk-UA" b="1"/>
              <a:t> (</a:t>
            </a:r>
            <a:r>
              <a:rPr lang="uk-UA" b="1" i="1"/>
              <a:t>горе</a:t>
            </a:r>
            <a:r>
              <a:rPr lang="uk-UA" b="1"/>
              <a:t>)</a:t>
            </a:r>
          </a:p>
        </p:txBody>
      </p:sp>
      <p:sp>
        <p:nvSpPr>
          <p:cNvPr id="16405" name="AutoShape 32"/>
          <p:cNvSpPr>
            <a:spLocks noChangeArrowheads="1"/>
          </p:cNvSpPr>
          <p:nvPr/>
        </p:nvSpPr>
        <p:spPr bwMode="auto">
          <a:xfrm>
            <a:off x="6335713" y="3429000"/>
            <a:ext cx="2808287" cy="22320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uk-UA" sz="2000" b="1"/>
              <a:t>ІЗ ПРЕФІКСОМ</a:t>
            </a:r>
            <a:r>
              <a:rPr lang="uk-UA" sz="2400" b="1"/>
              <a:t> </a:t>
            </a:r>
            <a:r>
              <a:rPr lang="uk-UA" sz="2400" b="1" i="1"/>
              <a:t>НЕДО-</a:t>
            </a:r>
            <a:r>
              <a:rPr lang="uk-UA"/>
              <a:t>:</a:t>
            </a:r>
          </a:p>
          <a:p>
            <a:pPr algn="ctr"/>
            <a:r>
              <a:rPr lang="uk-UA" sz="1600" b="1" i="1"/>
              <a:t>НЕДОЛІК, НЕДОТЕПА, </a:t>
            </a:r>
          </a:p>
          <a:p>
            <a:pPr algn="ctr"/>
            <a:r>
              <a:rPr lang="uk-UA" sz="1600" b="1" i="1"/>
              <a:t>НЕДОВІРА, НЕДОЛІТ,</a:t>
            </a:r>
          </a:p>
          <a:p>
            <a:pPr algn="ctr"/>
            <a:r>
              <a:rPr lang="uk-UA" sz="1600" b="1" i="1"/>
              <a:t>НЕДОГЛЯД</a:t>
            </a:r>
            <a:endParaRPr lang="ru-RU" sz="1600"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64320" y="-177447"/>
            <a:ext cx="8821737" cy="6715125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188913"/>
            <a:ext cx="7786687" cy="287337"/>
          </a:xfrm>
        </p:spPr>
        <p:txBody>
          <a:bodyPr lIns="0" rIns="0" bIns="0" anchor="b"/>
          <a:lstStyle/>
          <a:p>
            <a:pPr eaLnBrk="1" hangingPunct="1">
              <a:buFont typeface="Wingdings 2" pitchFamily="18" charset="2"/>
              <a:buChar char="b"/>
            </a:pPr>
            <a:r>
              <a:rPr lang="ru-RU" sz="2000" b="1">
                <a:solidFill>
                  <a:srgbClr val="006600"/>
                </a:solidFill>
                <a:latin typeface="Times New Roman" pitchFamily="18" charset="0"/>
              </a:rPr>
              <a:t>ВСТАНОВІТЬ ВІДПОВІДНІСТЬ</a:t>
            </a:r>
            <a:r>
              <a:rPr lang="ru-RU" sz="3600" b="1">
                <a:solidFill>
                  <a:srgbClr val="006600"/>
                </a:solidFill>
                <a:latin typeface="Book Antiqua" pitchFamily="18" charset="0"/>
                <a:sym typeface="Wingdings 2" pitchFamily="18" charset="2"/>
              </a:rPr>
              <a:t></a:t>
            </a:r>
            <a:br>
              <a:rPr lang="ru-RU" sz="3600" b="1">
                <a:solidFill>
                  <a:srgbClr val="006600"/>
                </a:solidFill>
                <a:latin typeface="Book Antiqua" pitchFamily="18" charset="0"/>
                <a:sym typeface="Wingdings 2" pitchFamily="18" charset="2"/>
              </a:rPr>
            </a:br>
            <a:r>
              <a:rPr lang="ru-RU" sz="4000" b="1">
                <a:solidFill>
                  <a:srgbClr val="006600"/>
                </a:solidFill>
              </a:rPr>
              <a:t>З іменниками утворити нові слова з префіксом НЕ, а до них підібрати синоніми.</a:t>
            </a:r>
            <a:br>
              <a:rPr lang="ru-RU" sz="4000" b="1">
                <a:solidFill>
                  <a:srgbClr val="006600"/>
                </a:solidFill>
              </a:rPr>
            </a:br>
            <a:r>
              <a:rPr lang="ru-RU" sz="4000" b="1">
                <a:solidFill>
                  <a:srgbClr val="006600"/>
                </a:solidFill>
              </a:rPr>
              <a:t>	</a:t>
            </a:r>
            <a:r>
              <a:rPr lang="ru-RU" sz="4000" b="1" i="1">
                <a:solidFill>
                  <a:srgbClr val="006600"/>
                </a:solidFill>
              </a:rPr>
              <a:t>Зразок: </a:t>
            </a:r>
            <a:r>
              <a:rPr lang="uk-UA" sz="4000" b="1" i="1">
                <a:solidFill>
                  <a:srgbClr val="006600"/>
                </a:solidFill>
              </a:rPr>
              <a:t>воля</a:t>
            </a:r>
            <a:r>
              <a:rPr lang="ru-RU" sz="4000" b="1" i="1">
                <a:solidFill>
                  <a:srgbClr val="006600"/>
                </a:solidFill>
              </a:rPr>
              <a:t> – неволя (рабство)</a:t>
            </a:r>
            <a:r>
              <a:rPr lang="ru-RU" sz="4000">
                <a:solidFill>
                  <a:srgbClr val="C00000"/>
                </a:solidFill>
              </a:rPr>
              <a:t>    </a:t>
            </a:r>
            <a:br>
              <a:rPr lang="ru-RU" sz="4000"/>
            </a:br>
            <a:endParaRPr lang="ru-RU" sz="4000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00113" y="2420938"/>
            <a:ext cx="3568700" cy="4138612"/>
          </a:xfrm>
        </p:spPr>
        <p:txBody>
          <a:bodyPr tIns="0"/>
          <a:lstStyle/>
          <a:p>
            <a:pPr marL="273050" indent="-273050"/>
            <a:r>
              <a:rPr lang="ru-RU" sz="2400" b="1" i="1" dirty="0"/>
              <a:t>Правда –  … (…)</a:t>
            </a:r>
          </a:p>
          <a:p>
            <a:pPr marL="273050" indent="-273050"/>
            <a:r>
              <a:rPr lang="ru-RU" sz="2400" b="1" i="1" dirty="0"/>
              <a:t>Слава – … (…)</a:t>
            </a:r>
          </a:p>
          <a:p>
            <a:pPr marL="273050" indent="-273050"/>
            <a:r>
              <a:rPr lang="ru-RU" sz="2400" b="1" i="1" dirty="0" err="1"/>
              <a:t>Милість</a:t>
            </a:r>
            <a:r>
              <a:rPr lang="ru-RU" sz="2400" b="1" i="1" dirty="0"/>
              <a:t> – … (…)</a:t>
            </a:r>
          </a:p>
          <a:p>
            <a:pPr marL="273050" indent="-273050"/>
            <a:r>
              <a:rPr lang="ru-RU" sz="2400" b="1" i="1" dirty="0"/>
              <a:t>Приязнь – … (…)</a:t>
            </a:r>
          </a:p>
          <a:p>
            <a:pPr marL="273050" indent="-273050"/>
            <a:r>
              <a:rPr lang="ru-RU" sz="2400" b="1" i="1" dirty="0" err="1"/>
              <a:t>Довіра</a:t>
            </a:r>
            <a:r>
              <a:rPr lang="ru-RU" sz="2400" b="1" i="1" dirty="0"/>
              <a:t> – … (…)</a:t>
            </a:r>
          </a:p>
          <a:p>
            <a:pPr marL="273050" indent="-273050"/>
            <a:endParaRPr lang="ru-RU" sz="2400" b="1" i="1" dirty="0"/>
          </a:p>
          <a:p>
            <a:pPr marL="273050" indent="-273050"/>
            <a:endParaRPr lang="ru-RU" sz="2400" b="1" i="1" dirty="0"/>
          </a:p>
        </p:txBody>
      </p:sp>
      <p:sp>
        <p:nvSpPr>
          <p:cNvPr id="1024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00563" y="2403475"/>
            <a:ext cx="4041775" cy="2357438"/>
          </a:xfrm>
        </p:spPr>
        <p:txBody>
          <a:bodyPr tIns="0"/>
          <a:lstStyle/>
          <a:p>
            <a:pPr marL="273050" indent="-273050" eaLnBrk="1" hangingPunct="1"/>
            <a:r>
              <a:rPr lang="uk-UA" sz="2600" b="1" i="1" dirty="0">
                <a:solidFill>
                  <a:schemeClr val="bg1"/>
                </a:solidFill>
              </a:rPr>
              <a:t>Неправда (обман)</a:t>
            </a:r>
            <a:endParaRPr lang="ru-RU" sz="2600" b="1" i="1" dirty="0">
              <a:solidFill>
                <a:schemeClr val="bg1"/>
              </a:solidFill>
            </a:endParaRPr>
          </a:p>
          <a:p>
            <a:pPr marL="273050" indent="-273050" eaLnBrk="1" hangingPunct="1"/>
            <a:r>
              <a:rPr lang="uk-UA" sz="2600" b="1" i="1" dirty="0">
                <a:solidFill>
                  <a:schemeClr val="bg1"/>
                </a:solidFill>
              </a:rPr>
              <a:t>Неслава (ганьба)</a:t>
            </a:r>
            <a:endParaRPr lang="ru-RU" sz="2600" b="1" i="1" dirty="0">
              <a:solidFill>
                <a:schemeClr val="bg1"/>
              </a:solidFill>
            </a:endParaRPr>
          </a:p>
          <a:p>
            <a:pPr marL="273050" indent="-273050" eaLnBrk="1" hangingPunct="1"/>
            <a:r>
              <a:rPr lang="uk-UA" sz="2600" b="1" i="1" dirty="0">
                <a:solidFill>
                  <a:schemeClr val="bg1"/>
                </a:solidFill>
              </a:rPr>
              <a:t>Немилість (опала)</a:t>
            </a:r>
            <a:endParaRPr lang="ru-RU" sz="2600" b="1" i="1" dirty="0">
              <a:solidFill>
                <a:schemeClr val="bg1"/>
              </a:solidFill>
            </a:endParaRPr>
          </a:p>
          <a:p>
            <a:pPr marL="273050" indent="-273050" eaLnBrk="1" hangingPunct="1"/>
            <a:r>
              <a:rPr lang="uk-UA" sz="2600" b="1" i="1" dirty="0">
                <a:solidFill>
                  <a:schemeClr val="bg1"/>
                </a:solidFill>
              </a:rPr>
              <a:t>Неприязнь (ворожість)</a:t>
            </a:r>
            <a:endParaRPr lang="ru-RU" sz="2600" b="1" i="1" dirty="0">
              <a:solidFill>
                <a:schemeClr val="bg1"/>
              </a:solidFill>
            </a:endParaRPr>
          </a:p>
          <a:p>
            <a:pPr marL="273050" indent="-273050" eaLnBrk="1" hangingPunct="1"/>
            <a:r>
              <a:rPr lang="uk-UA" sz="2600" b="1" i="1" dirty="0" err="1">
                <a:solidFill>
                  <a:schemeClr val="bg1"/>
                </a:solidFill>
              </a:rPr>
              <a:t>Недовір</a:t>
            </a:r>
            <a:r>
              <a:rPr lang="en-US" sz="2600" b="1" i="1" dirty="0">
                <a:solidFill>
                  <a:schemeClr val="bg1"/>
                </a:solidFill>
              </a:rPr>
              <a:t>’</a:t>
            </a:r>
            <a:r>
              <a:rPr lang="uk-UA" sz="2600" b="1" i="1" dirty="0">
                <a:solidFill>
                  <a:schemeClr val="bg1"/>
                </a:solidFill>
              </a:rPr>
              <a:t>я (підозрілість</a:t>
            </a:r>
            <a:r>
              <a:rPr lang="uk-UA" sz="2600" b="1" dirty="0">
                <a:solidFill>
                  <a:schemeClr val="bg1"/>
                </a:solidFill>
              </a:rPr>
              <a:t>)</a:t>
            </a:r>
            <a:endParaRPr lang="ru-RU" sz="2600" b="1" dirty="0">
              <a:solidFill>
                <a:schemeClr val="bg1"/>
              </a:solidFill>
            </a:endParaRPr>
          </a:p>
        </p:txBody>
      </p:sp>
      <p:sp>
        <p:nvSpPr>
          <p:cNvPr id="22535" name="AutoShape 52"/>
          <p:cNvSpPr>
            <a:spLocks noChangeArrowheads="1"/>
          </p:cNvSpPr>
          <p:nvPr/>
        </p:nvSpPr>
        <p:spPr bwMode="auto">
          <a:xfrm>
            <a:off x="4427538" y="1455738"/>
            <a:ext cx="2881312" cy="863600"/>
          </a:xfrm>
          <a:prstGeom prst="cloudCallout">
            <a:avLst>
              <a:gd name="adj1" fmla="val 72921"/>
              <a:gd name="adj2" fmla="val 82537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b="1" i="1"/>
              <a:t>Перевір себе!</a:t>
            </a:r>
          </a:p>
        </p:txBody>
      </p:sp>
      <p:pic>
        <p:nvPicPr>
          <p:cNvPr id="1741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762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48431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92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5734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6529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2555875" y="476250"/>
            <a:ext cx="4068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006600"/>
              </a:solidFill>
              <a:sym typeface="Wingdings 2" pitchFamily="18" charset="2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2268538" y="76200"/>
            <a:ext cx="4105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6600"/>
                </a:solidFill>
                <a:sym typeface="Wingdings 2" pitchFamily="18" charset="2"/>
              </a:rPr>
              <a:t></a:t>
            </a:r>
            <a:r>
              <a:rPr lang="ru-RU">
                <a:solidFill>
                  <a:srgbClr val="C00000"/>
                </a:solidFill>
              </a:rPr>
              <a:t> </a:t>
            </a:r>
            <a:r>
              <a:rPr lang="ru-RU" b="1">
                <a:solidFill>
                  <a:srgbClr val="006600"/>
                </a:solidFill>
              </a:rPr>
              <a:t>УСТАНОВІТЬ ВІДПОВІДНІСТЬ</a:t>
            </a:r>
            <a:r>
              <a:rPr lang="ru-RU" b="1">
                <a:solidFill>
                  <a:srgbClr val="006600"/>
                </a:solidFill>
                <a:sym typeface="Wingdings 2" pitchFamily="18" charset="2"/>
              </a:rPr>
              <a:t></a:t>
            </a: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1476375" y="476250"/>
            <a:ext cx="70564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6600"/>
                </a:solidFill>
              </a:rPr>
              <a:t>З іменниками утворити нові слова з префіксом </a:t>
            </a:r>
            <a:r>
              <a:rPr lang="uk-UA" b="1" i="1">
                <a:solidFill>
                  <a:srgbClr val="006600"/>
                </a:solidFill>
              </a:rPr>
              <a:t>НЕ-</a:t>
            </a:r>
            <a:r>
              <a:rPr lang="uk-UA" b="1">
                <a:solidFill>
                  <a:srgbClr val="006600"/>
                </a:solidFill>
              </a:rPr>
              <a:t>, а до них підібрати синоніми.</a:t>
            </a:r>
          </a:p>
          <a:p>
            <a:r>
              <a:rPr lang="uk-UA" b="1">
                <a:solidFill>
                  <a:srgbClr val="006600"/>
                </a:solidFill>
              </a:rPr>
              <a:t>	Зразок:</a:t>
            </a:r>
            <a:r>
              <a:rPr lang="uk-UA" b="1" i="1">
                <a:solidFill>
                  <a:srgbClr val="006600"/>
                </a:solidFill>
              </a:rPr>
              <a:t> воля – неволя (рабство)</a:t>
            </a:r>
          </a:p>
        </p:txBody>
      </p:sp>
      <p:pic>
        <p:nvPicPr>
          <p:cNvPr id="17424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721225"/>
            <a:ext cx="2484437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225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652963"/>
            <a:ext cx="287972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18"/>
          <p:cNvSpPr txBox="1">
            <a:spLocks noChangeArrowheads="1"/>
          </p:cNvSpPr>
          <p:nvPr/>
        </p:nvSpPr>
        <p:spPr bwMode="auto">
          <a:xfrm>
            <a:off x="642938" y="4357688"/>
            <a:ext cx="1928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8435" name="TextBox 30"/>
          <p:cNvSpPr txBox="1">
            <a:spLocks noChangeArrowheads="1"/>
          </p:cNvSpPr>
          <p:nvPr/>
        </p:nvSpPr>
        <p:spPr bwMode="auto">
          <a:xfrm>
            <a:off x="5929313" y="2428875"/>
            <a:ext cx="192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6" name="TextBox 33"/>
          <p:cNvSpPr txBox="1">
            <a:spLocks noChangeArrowheads="1"/>
          </p:cNvSpPr>
          <p:nvPr/>
        </p:nvSpPr>
        <p:spPr bwMode="auto">
          <a:xfrm>
            <a:off x="6500813" y="5214938"/>
            <a:ext cx="2071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539750" y="1700213"/>
            <a:ext cx="2995613" cy="1214437"/>
            <a:chOff x="428595" y="2214554"/>
            <a:chExt cx="2639109" cy="1071570"/>
          </a:xfrm>
        </p:grpSpPr>
        <p:pic>
          <p:nvPicPr>
            <p:cNvPr id="18471" name="Рисунок 4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Box 40"/>
            <p:cNvSpPr txBox="1">
              <a:spLocks noChangeArrowheads="1"/>
            </p:cNvSpPr>
            <p:nvPr/>
          </p:nvSpPr>
          <p:spPr bwMode="auto">
            <a:xfrm flipH="1">
              <a:off x="428595" y="2500306"/>
              <a:ext cx="2517433" cy="403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    НЕНАВИСТЬ</a:t>
              </a:r>
            </a:p>
          </p:txBody>
        </p:sp>
      </p:grpSp>
      <p:grpSp>
        <p:nvGrpSpPr>
          <p:cNvPr id="49" name="Группа 48"/>
          <p:cNvGrpSpPr>
            <a:grpSpLocks/>
          </p:cNvGrpSpPr>
          <p:nvPr/>
        </p:nvGrpSpPr>
        <p:grpSpPr bwMode="auto">
          <a:xfrm>
            <a:off x="684213" y="5157788"/>
            <a:ext cx="2852737" cy="1357312"/>
            <a:chOff x="285720" y="2214554"/>
            <a:chExt cx="2639108" cy="1071570"/>
          </a:xfrm>
        </p:grpSpPr>
        <p:pic>
          <p:nvPicPr>
            <p:cNvPr id="18469" name="Рисунок 49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Box 50"/>
            <p:cNvSpPr txBox="1">
              <a:spLocks noChangeArrowheads="1"/>
            </p:cNvSpPr>
            <p:nvPr/>
          </p:nvSpPr>
          <p:spPr bwMode="auto">
            <a:xfrm flipH="1">
              <a:off x="616159" y="2496546"/>
              <a:ext cx="2164744" cy="36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НЕУК</a:t>
              </a:r>
            </a:p>
          </p:txBody>
        </p:sp>
      </p:grpSp>
      <p:grpSp>
        <p:nvGrpSpPr>
          <p:cNvPr id="55" name="Группа 54"/>
          <p:cNvGrpSpPr>
            <a:grpSpLocks/>
          </p:cNvGrpSpPr>
          <p:nvPr/>
        </p:nvGrpSpPr>
        <p:grpSpPr bwMode="auto">
          <a:xfrm>
            <a:off x="3419475" y="1628775"/>
            <a:ext cx="3214688" cy="1285875"/>
            <a:chOff x="285720" y="2214554"/>
            <a:chExt cx="2639108" cy="1071570"/>
          </a:xfrm>
        </p:grpSpPr>
        <p:pic>
          <p:nvPicPr>
            <p:cNvPr id="18467" name="Рисунок 55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Box 56"/>
            <p:cNvSpPr txBox="1">
              <a:spLocks noChangeArrowheads="1"/>
            </p:cNvSpPr>
            <p:nvPr/>
          </p:nvSpPr>
          <p:spPr bwMode="auto">
            <a:xfrm flipH="1">
              <a:off x="532037" y="2512212"/>
              <a:ext cx="2276801" cy="381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   НЕМОВЛЯ</a:t>
              </a:r>
            </a:p>
          </p:txBody>
        </p:sp>
      </p:grpSp>
      <p:grpSp>
        <p:nvGrpSpPr>
          <p:cNvPr id="68" name="Группа 67"/>
          <p:cNvGrpSpPr>
            <a:grpSpLocks/>
          </p:cNvGrpSpPr>
          <p:nvPr/>
        </p:nvGrpSpPr>
        <p:grpSpPr bwMode="auto">
          <a:xfrm>
            <a:off x="3548063" y="3160713"/>
            <a:ext cx="2768600" cy="1285875"/>
            <a:chOff x="6143636" y="214290"/>
            <a:chExt cx="2768562" cy="928694"/>
          </a:xfrm>
        </p:grpSpPr>
        <p:pic>
          <p:nvPicPr>
            <p:cNvPr id="18465" name="Рисунок 68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Box 69"/>
            <p:cNvSpPr txBox="1">
              <a:spLocks noChangeArrowheads="1"/>
            </p:cNvSpPr>
            <p:nvPr/>
          </p:nvSpPr>
          <p:spPr bwMode="auto">
            <a:xfrm>
              <a:off x="6357946" y="428692"/>
              <a:ext cx="2357405" cy="33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    НЕВОЛЯ</a:t>
              </a:r>
            </a:p>
          </p:txBody>
        </p:sp>
      </p:grpSp>
      <p:grpSp>
        <p:nvGrpSpPr>
          <p:cNvPr id="77" name="Группа 76"/>
          <p:cNvGrpSpPr>
            <a:grpSpLocks/>
          </p:cNvGrpSpPr>
          <p:nvPr/>
        </p:nvGrpSpPr>
        <p:grpSpPr bwMode="auto">
          <a:xfrm>
            <a:off x="714375" y="3071813"/>
            <a:ext cx="2768600" cy="1285875"/>
            <a:chOff x="6143636" y="214290"/>
            <a:chExt cx="2768562" cy="928694"/>
          </a:xfrm>
        </p:grpSpPr>
        <p:pic>
          <p:nvPicPr>
            <p:cNvPr id="18463" name="Рисунок 77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Box 78"/>
            <p:cNvSpPr txBox="1">
              <a:spLocks noChangeArrowheads="1"/>
            </p:cNvSpPr>
            <p:nvPr/>
          </p:nvSpPr>
          <p:spPr bwMode="auto">
            <a:xfrm>
              <a:off x="6357946" y="428692"/>
              <a:ext cx="2357405" cy="330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Calibri" pitchFamily="34" charset="0"/>
                </a:rPr>
                <a:t>    НЕСПОКІЙ</a:t>
              </a:r>
            </a:p>
          </p:txBody>
        </p:sp>
      </p:grpSp>
      <p:pic>
        <p:nvPicPr>
          <p:cNvPr id="1844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5715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4587875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3944938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3302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215900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1516063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73025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-1588" y="158750"/>
            <a:ext cx="7556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5"/>
          <a:srcRect l="1566" t="3252" r="35812" b="2155"/>
          <a:stretch>
            <a:fillRect/>
          </a:stretch>
        </p:blipFill>
        <p:spPr bwMode="auto">
          <a:xfrm>
            <a:off x="0" y="47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AutoShape 52"/>
          <p:cNvSpPr>
            <a:spLocks noChangeArrowheads="1"/>
          </p:cNvSpPr>
          <p:nvPr/>
        </p:nvSpPr>
        <p:spPr bwMode="auto">
          <a:xfrm>
            <a:off x="1116013" y="107950"/>
            <a:ext cx="4105275" cy="1368425"/>
          </a:xfrm>
          <a:prstGeom prst="cloudCallout">
            <a:avLst>
              <a:gd name="adj1" fmla="val 87162"/>
              <a:gd name="adj2" fmla="val 39141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600" b="1" dirty="0">
                <a:latin typeface="Times New Roman" pitchFamily="18" charset="0"/>
              </a:rPr>
              <a:t>Назви іменники, </a:t>
            </a:r>
          </a:p>
          <a:p>
            <a:pPr algn="ctr"/>
            <a:r>
              <a:rPr lang="uk-UA" sz="1600" b="1" dirty="0">
                <a:latin typeface="Times New Roman" pitchFamily="18" charset="0"/>
              </a:rPr>
              <a:t>які не вживаються без</a:t>
            </a:r>
            <a:r>
              <a:rPr lang="uk-UA" sz="1600" b="1" i="1" dirty="0">
                <a:latin typeface="Times New Roman" pitchFamily="18" charset="0"/>
              </a:rPr>
              <a:t> НЕ </a:t>
            </a:r>
          </a:p>
          <a:p>
            <a:pPr algn="ctr"/>
            <a:r>
              <a:rPr lang="uk-UA" sz="1600" i="1" dirty="0">
                <a:latin typeface="Times New Roman" pitchFamily="18" charset="0"/>
              </a:rPr>
              <a:t>(клацни по них мишкою</a:t>
            </a:r>
            <a:r>
              <a:rPr lang="uk-UA" sz="1600" i="1" dirty="0"/>
              <a:t>)</a:t>
            </a:r>
          </a:p>
        </p:txBody>
      </p:sp>
      <p:pic>
        <p:nvPicPr>
          <p:cNvPr id="18452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2950" y="5657850"/>
            <a:ext cx="1395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6156325" y="404813"/>
            <a:ext cx="2987675" cy="1223962"/>
            <a:chOff x="6143636" y="214290"/>
            <a:chExt cx="2768562" cy="928694"/>
          </a:xfrm>
        </p:grpSpPr>
        <p:pic>
          <p:nvPicPr>
            <p:cNvPr id="18461" name="Рисунок 5" descr="Свитки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3636" y="214290"/>
              <a:ext cx="2768562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Box 7"/>
            <p:cNvSpPr txBox="1">
              <a:spLocks noChangeArrowheads="1"/>
            </p:cNvSpPr>
            <p:nvPr/>
          </p:nvSpPr>
          <p:spPr bwMode="auto">
            <a:xfrm>
              <a:off x="6356942" y="428697"/>
              <a:ext cx="2358132" cy="324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200" b="1"/>
                <a:t>НЕПРАВДА</a:t>
              </a:r>
            </a:p>
          </p:txBody>
        </p:sp>
      </p:grpSp>
      <p:grpSp>
        <p:nvGrpSpPr>
          <p:cNvPr id="52" name="Группа 51"/>
          <p:cNvGrpSpPr>
            <a:grpSpLocks/>
          </p:cNvGrpSpPr>
          <p:nvPr/>
        </p:nvGrpSpPr>
        <p:grpSpPr bwMode="auto">
          <a:xfrm>
            <a:off x="6291263" y="2060575"/>
            <a:ext cx="2852737" cy="1428750"/>
            <a:chOff x="285720" y="2214554"/>
            <a:chExt cx="2639108" cy="1071570"/>
          </a:xfrm>
        </p:grpSpPr>
        <p:pic>
          <p:nvPicPr>
            <p:cNvPr id="18459" name="Рисунок 52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Box 53"/>
            <p:cNvSpPr txBox="1">
              <a:spLocks noChangeArrowheads="1"/>
            </p:cNvSpPr>
            <p:nvPr/>
          </p:nvSpPr>
          <p:spPr bwMode="auto">
            <a:xfrm flipH="1">
              <a:off x="501607" y="2482447"/>
              <a:ext cx="2286639" cy="342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latin typeface="Calibri" pitchFamily="34" charset="0"/>
                </a:rPr>
                <a:t>    НЕГОДА </a:t>
              </a:r>
              <a:endParaRPr lang="ru-RU" b="1"/>
            </a:p>
          </p:txBody>
        </p:sp>
      </p:grpSp>
      <p:grpSp>
        <p:nvGrpSpPr>
          <p:cNvPr id="58" name="Группа 57"/>
          <p:cNvGrpSpPr>
            <a:grpSpLocks/>
          </p:cNvGrpSpPr>
          <p:nvPr/>
        </p:nvGrpSpPr>
        <p:grpSpPr bwMode="auto">
          <a:xfrm>
            <a:off x="6505575" y="3860800"/>
            <a:ext cx="2638425" cy="1428750"/>
            <a:chOff x="285720" y="2214554"/>
            <a:chExt cx="2639108" cy="1071570"/>
          </a:xfrm>
        </p:grpSpPr>
        <p:pic>
          <p:nvPicPr>
            <p:cNvPr id="18457" name="Рисунок 58" descr="Свитки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214554"/>
              <a:ext cx="2639108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Box 59"/>
            <p:cNvSpPr txBox="1">
              <a:spLocks noChangeArrowheads="1"/>
            </p:cNvSpPr>
            <p:nvPr/>
          </p:nvSpPr>
          <p:spPr bwMode="auto">
            <a:xfrm flipH="1">
              <a:off x="428632" y="2500306"/>
              <a:ext cx="2286592" cy="342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>
                  <a:latin typeface="Calibri" pitchFamily="34" charset="0"/>
                </a:rPr>
                <a:t> </a:t>
              </a:r>
              <a:r>
                <a:rPr lang="ru-RU" sz="2200" b="1"/>
                <a:t>НЕЖИТЬ</a:t>
              </a:r>
            </a:p>
          </p:txBody>
        </p:sp>
      </p:grpSp>
      <p:sp>
        <p:nvSpPr>
          <p:cNvPr id="18456" name="AutoShape 41"/>
          <p:cNvSpPr>
            <a:spLocks noChangeArrowheads="1"/>
          </p:cNvSpPr>
          <p:nvPr/>
        </p:nvSpPr>
        <p:spPr bwMode="auto">
          <a:xfrm>
            <a:off x="6732588" y="5229225"/>
            <a:ext cx="1697037" cy="557213"/>
          </a:xfrm>
          <a:prstGeom prst="homePlate">
            <a:avLst>
              <a:gd name="adj" fmla="val 7614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C 0.00104 0.00833 0.00243 0.02199 0.00798 0.02801 C 0.00903 0.0294 0.02153 0.03333 0.02222 0.03356 C 0.02795 0.04166 0.03507 0.0493 0.03837 0.05972 C 0.04323 0.07268 0.03715 0.06366 0.04479 0.07639 C 0.05139 0.0875 0.05712 0.09884 0.06302 0.11041 C 0.06614 0.1162 0.07135 0.11829 0.07552 0.12199 C 0.09826 0.14305 0.07031 0.11852 0.08958 0.13912 C 0.09357 0.14329 0.10191 0.15023 0.10191 0.15069 C 0.11475 0.17708 0.09757 0.14444 0.11198 0.1618 C 0.13107 0.18426 0.10521 0.16412 0.12639 0.17916 C 0.13628 0.19907 0.12239 0.1743 0.14271 0.19305 C 0.1467 0.19676 0.15069 0.20069 0.15503 0.2044 C 0.15694 0.20625 0.1592 0.20625 0.16128 0.20741 C 0.16389 0.20903 0.16684 0.21065 0.16927 0.21296 C 0.18229 0.22616 0.16875 0.21852 0.18142 0.22477 C 0.18698 0.23588 0.19184 0.25092 0.2 0.25856 C 0.20243 0.26366 0.2033 0.27083 0.20607 0.27546 C 0.21302 0.2875 0.22274 0.29884 0.23055 0.30995 C 0.23472 0.31574 0.2375 0.32268 0.2408 0.32963 C 0.24236 0.33264 0.24323 0.33588 0.24496 0.33819 C 0.25069 0.34699 0.25694 0.35509 0.26337 0.36366 C 0.26666 0.36852 0.27569 0.37523 0.27569 0.37546 C 0.27812 0.38588 0.28298 0.39329 0.28594 0.4037 C 0.28993 0.41736 0.29305 0.42685 0.30208 0.43472 C 0.31163 0.45463 0.30573 0.44977 0.31632 0.45486 C 0.32031 0.46319 0.32691 0.47222 0.32691 0.48356 " pathEditMode="relative" rAng="0" ptsTypes="ffffffffffffffffffffffffff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00" y="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23 0.02916 C -0.01753 0.02731 -0.01632 0.02638 -0.00972 0.02523 C -0.00816 0.02523 0.00695 0.02523 0.00834 0.02523 C 0.01476 0.02407 0.02327 0.02361 0.02761 0.02176 C 0.03334 0.02083 0.02587 0.02176 0.03525 0.02083 C 0.04306 0.01967 0.04983 0.01851 0.05747 0.0162 C 0.06077 0.0162 0.06667 0.0162 0.07205 0.01527 C 0.09931 0.01412 0.0658 0.0162 0.08907 0.01412 C 0.09375 0.01412 0.10382 0.01296 0.10382 0.0125 C 0.1191 0.01064 0.09861 0.01412 0.11598 0.0125 C 0.13889 0.00972 0.10764 0.01064 0.13334 0.00972 C 0.14549 0.00856 0.12848 0.01064 0.15295 0.00856 C 0.15782 0.00856 0.16285 0.00856 0.16788 0.0074 C 0.16997 0.0074 0.17309 0.0074 0.17518 0.00694 C 0.17865 0.00694 0.18195 0.00694 0.1849 0.00694 C 0.20087 0.00509 0.18455 0.00509 0.19983 0.00509 C 0.20625 0.00416 0.21216 0.00185 0.22205 0.00185 C 0.22466 0.00138 0.22604 0.00138 0.22952 -0.00047 C 0.2375 -0.00139 0.24948 -0.00255 0.25868 -0.00371 C 0.26372 -0.00417 0.26719 -0.00417 0.27153 -0.00602 C 0.27309 -0.00602 0.27448 -0.00602 0.27622 -0.00602 C 0.28316 -0.00811 0.29063 -0.00811 0.29827 -0.00926 C 0.30209 -0.00926 0.31302 -0.00973 0.31302 -0.00926 C 0.31632 -0.01158 0.3217 -0.01158 0.32518 -0.01366 C 0.33021 -0.01482 0.33403 -0.01528 0.34514 -0.01528 C 0.35643 -0.01922 0.34931 -0.01806 0.36198 -0.01922 C 0.36719 -0.01922 0.37552 -0.02037 0.37552 -0.02084 " pathEditMode="relative" rAng="0" ptsTypes="ffffffffffffffffffffffffffA">
                                      <p:cBhvr>
                                        <p:cTn id="1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2986 C -0.00364 0.03796 -0.00364 0.05139 -0.0033 0.05717 C -0.00312 0.05856 -0.00243 0.06227 -0.00243 0.06273 C -0.00208 0.07037 -0.00156 0.07754 -0.00139 0.0875 C -0.00104 0.10023 -0.00139 0.09143 -0.00104 0.10393 C -0.00052 0.11458 -0.00017 0.12546 0.00018 0.1368 C 0.00035 0.14236 0.0007 0.14421 0.00087 0.14768 C 0.00226 0.16828 0.00052 0.14444 0.00174 0.16435 C 0.00209 0.16852 0.00243 0.17523 0.00243 0.17546 C 0.0033 0.20092 0.00226 0.16944 0.00313 0.18611 C 0.00434 0.2081 0.00278 0.18842 0.004 0.20277 C 0.00469 0.22222 0.00382 0.19814 0.00504 0.21643 C 0.00521 0.2199 0.00556 0.22384 0.00573 0.22731 C 0.00591 0.22916 0.00608 0.22916 0.00608 0.23009 C 0.00625 0.23194 0.00643 0.23333 0.0066 0.23564 C 0.00747 0.24838 0.0066 0.24097 0.0073 0.24676 C 0.00764 0.25787 0.00799 0.27222 0.00851 0.27963 C 0.00868 0.28472 0.00868 0.2912 0.00886 0.29606 C 0.0092 0.30764 0.0099 0.31828 0.01042 0.32916 C 0.01059 0.33472 0.01077 0.34166 0.01094 0.34814 C 0.01111 0.35092 0.01111 0.35393 0.01129 0.35648 C 0.01164 0.36504 0.01198 0.37291 0.01233 0.38102 C 0.0125 0.38588 0.0132 0.39213 0.0132 0.39236 C 0.0132 0.40231 0.01355 0.40949 0.01372 0.41944 C 0.01407 0.43287 0.01424 0.44189 0.01476 0.44977 C 0.01528 0.46875 0.01493 0.46412 0.01563 0.46898 C 0.0158 0.47708 0.01632 0.48588 0.01632 0.49652 " pathEditMode="relative" rAng="0" ptsTypes="ffffffffffffffffffffffffff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C -0.00139 0.00602 -0.00244 0.0162 -0.00643 0.0206 C -0.0073 0.02153 -0.0165 0.02454 -0.01667 0.02477 C -0.02119 0.03056 -0.02639 0.03588 -0.029 0.04352 C -0.03247 0.05347 -0.02796 0.04676 -0.03334 0.05602 C -0.03837 0.06435 -0.04254 0.07245 -0.04705 0.08125 C -0.04914 0.08542 -0.05313 0.08704 -0.05608 0.08981 C -0.07309 0.10532 -0.05244 0.08727 -0.0665 0.10231 C -0.06962 0.10556 -0.0757 0.11065 -0.0757 0.11088 C -0.08507 0.13032 -0.07223 0.10625 -0.08316 0.11898 C -0.0974 0.13565 -0.0783 0.1206 -0.09375 0.13171 C -0.10105 0.14653 -0.0908 0.12801 -0.10573 0.1419 C -0.10886 0.14468 -0.11181 0.14769 -0.11494 0.15046 C -0.11632 0.15185 -0.11789 0.15185 -0.11945 0.15255 C -0.12153 0.15394 -0.12362 0.15486 -0.12535 0.15671 C -0.1349 0.16667 -0.12483 0.16065 -0.13438 0.16528 C -0.13855 0.17361 -0.14202 0.18449 -0.14792 0.19051 C -0.14983 0.19444 -0.15035 0.19931 -0.15261 0.20278 C -0.15747 0.21157 -0.16494 0.21991 -0.17049 0.22801 C -0.17362 0.23241 -0.17587 0.23773 -0.17813 0.24259 C -0.17934 0.24491 -0.17987 0.24722 -0.18125 0.24884 C -0.18559 0.25556 -0.19028 0.26157 -0.1948 0.26782 C -0.19723 0.27153 -0.20382 0.27639 -0.20382 0.27662 C -0.20556 0.28403 -0.20921 0.28958 -0.21146 0.29699 C -0.21441 0.30718 -0.21667 0.31435 -0.22344 0.32014 C -0.23039 0.33472 -0.22605 0.33102 -0.23403 0.33472 C -0.23681 0.3412 -0.24115 0.34769 -0.24115 0.35625 " pathEditMode="relative" rAng="0" ptsTypes="ffffffffffffffffffffffffffA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C -0.00121 0.00208 -0.00208 0.00555 -0.00625 0.00717 C -0.00729 0.00764 -0.01632 0.00856 -0.01684 0.00856 C -0.02118 0.01088 -0.02639 0.01273 -0.02917 0.01528 C -0.03264 0.01875 -0.02812 0.01643 -0.03385 0.01967 C -0.03871 0.02268 -0.04305 0.02569 -0.0474 0.0287 C -0.04965 0.03032 -0.05365 0.03055 -0.05677 0.03171 C -0.07361 0.03727 -0.05278 0.03079 -0.06736 0.03611 C -0.07014 0.03727 -0.07656 0.03889 -0.07656 0.03912 C -0.08611 0.04583 -0.07309 0.03727 -0.08403 0.0419 C -0.09844 0.04792 -0.07882 0.04259 -0.09479 0.04653 C -0.10226 0.05162 -0.09167 0.04537 -0.10694 0.05 C -0.1099 0.05116 -0.11319 0.05231 -0.11615 0.05301 C -0.11753 0.0537 -0.11927 0.0537 -0.12066 0.05393 C -0.12274 0.05417 -0.12483 0.05463 -0.12674 0.05532 C -0.13646 0.05879 -0.12621 0.05671 -0.13594 0.05833 C -0.1401 0.06134 -0.14375 0.06504 -0.14965 0.06736 C -0.15139 0.06852 -0.15208 0.07037 -0.15434 0.07176 C -0.15937 0.07477 -0.16667 0.07754 -0.1724 0.08055 C -0.17569 0.08194 -0.17778 0.08403 -0.18021 0.08565 C -0.18142 0.08657 -0.18194 0.08727 -0.18316 0.08796 C -0.1875 0.09028 -0.19219 0.09236 -0.19705 0.09467 C -0.19948 0.09583 -0.20625 0.09768 -0.20625 0.09792 C -0.20799 0.10046 -0.21163 0.10231 -0.21371 0.10509 C -0.21701 0.10856 -0.2191 0.11088 -0.22604 0.11319 C -0.23316 0.11829 -0.22865 0.1169 -0.23663 0.11829 C -0.23941 0.12037 -0.2441 0.12292 -0.2441 0.12592 " pathEditMode="relative" rAng="0" ptsTypes="ffffffffffffffffffffffffffA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84213" y="0"/>
            <a:ext cx="8821737" cy="6715125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979738" y="333375"/>
            <a:ext cx="3600450" cy="762000"/>
          </a:xfrm>
        </p:spPr>
        <p:txBody>
          <a:bodyPr>
            <a:spAutoFit/>
          </a:bodyPr>
          <a:lstStyle/>
          <a:p>
            <a:pPr eaLnBrk="1" hangingPunct="1"/>
            <a:r>
              <a:rPr lang="ru-RU" sz="4000" b="1">
                <a:solidFill>
                  <a:srgbClr val="006600"/>
                </a:solidFill>
                <a:sym typeface="Wingdings 2" pitchFamily="18" charset="2"/>
              </a:rPr>
              <a:t></a:t>
            </a:r>
            <a:r>
              <a:rPr lang="ru-RU">
                <a:solidFill>
                  <a:srgbClr val="006600"/>
                </a:solidFill>
              </a:rPr>
              <a:t>  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 «ЛОТО»</a:t>
            </a:r>
            <a:r>
              <a:rPr lang="ru-RU" b="1">
                <a:solidFill>
                  <a:srgbClr val="006600"/>
                </a:solidFill>
                <a:latin typeface="Book Antiqua" pitchFamily="18" charset="0"/>
              </a:rPr>
              <a:t>  </a:t>
            </a:r>
            <a:r>
              <a:rPr lang="ru-RU" sz="4000" b="1">
                <a:solidFill>
                  <a:srgbClr val="006600"/>
                </a:solidFill>
                <a:latin typeface="Book Antiqua" pitchFamily="18" charset="0"/>
                <a:sym typeface="Wingdings 2" pitchFamily="18" charset="2"/>
              </a:rPr>
              <a:t></a:t>
            </a:r>
            <a:endParaRPr lang="ru-RU" sz="4000" b="1">
              <a:solidFill>
                <a:srgbClr val="006600"/>
              </a:solidFill>
              <a:sym typeface="Wingdings 2" pitchFamily="18" charset="2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725488" y="1123950"/>
            <a:ext cx="8281987" cy="677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solidFill>
                  <a:srgbClr val="006600"/>
                </a:solidFill>
              </a:rPr>
              <a:t> 1.</a:t>
            </a:r>
            <a:r>
              <a:rPr lang="ru-RU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6600"/>
                </a:solidFill>
              </a:rPr>
              <a:t>Людина, яка не </a:t>
            </a:r>
            <a:r>
              <a:rPr lang="ru-RU" b="1" i="1" dirty="0" err="1">
                <a:solidFill>
                  <a:srgbClr val="006600"/>
                </a:solidFill>
              </a:rPr>
              <a:t>вміє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зробити</a:t>
            </a:r>
            <a:r>
              <a:rPr lang="ru-RU" b="1" i="1" dirty="0">
                <a:solidFill>
                  <a:srgbClr val="006600"/>
                </a:solidFill>
              </a:rPr>
              <a:t>, </a:t>
            </a:r>
            <a:r>
              <a:rPr lang="ru-RU" b="1" i="1" dirty="0" err="1">
                <a:solidFill>
                  <a:srgbClr val="006600"/>
                </a:solidFill>
              </a:rPr>
              <a:t>виконати</a:t>
            </a:r>
            <a:r>
              <a:rPr lang="ru-RU" b="1" i="1" dirty="0">
                <a:solidFill>
                  <a:srgbClr val="006600"/>
                </a:solidFill>
              </a:rPr>
              <a:t>, </a:t>
            </a:r>
            <a:r>
              <a:rPr lang="ru-RU" b="1" i="1" dirty="0" err="1">
                <a:solidFill>
                  <a:srgbClr val="006600"/>
                </a:solidFill>
              </a:rPr>
              <a:t>здійснити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що-небудь</a:t>
            </a:r>
            <a:r>
              <a:rPr lang="ru-RU" b="1" i="1" dirty="0">
                <a:solidFill>
                  <a:srgbClr val="006600"/>
                </a:solidFill>
              </a:rPr>
              <a:t> з </a:t>
            </a:r>
            <a:r>
              <a:rPr lang="ru-RU" b="1" i="1" dirty="0" err="1">
                <a:solidFill>
                  <a:srgbClr val="006600"/>
                </a:solidFill>
              </a:rPr>
              <a:t>належним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умінням</a:t>
            </a:r>
            <a:r>
              <a:rPr lang="ru-RU" b="1" i="1" dirty="0">
                <a:solidFill>
                  <a:srgbClr val="006600"/>
                </a:solidFill>
              </a:rPr>
              <a:t>, як </a:t>
            </a:r>
            <a:r>
              <a:rPr lang="ru-RU" b="1" i="1" dirty="0" err="1">
                <a:solidFill>
                  <a:srgbClr val="006600"/>
                </a:solidFill>
              </a:rPr>
              <a:t>слід</a:t>
            </a:r>
            <a:r>
              <a:rPr lang="ru-RU" b="1" i="1" dirty="0">
                <a:solidFill>
                  <a:srgbClr val="006600"/>
                </a:solidFill>
              </a:rPr>
              <a:t>; </a:t>
            </a:r>
            <a:r>
              <a:rPr lang="ru-RU" b="1" i="1" dirty="0" err="1">
                <a:solidFill>
                  <a:srgbClr val="006600"/>
                </a:solidFill>
              </a:rPr>
              <a:t>невміла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людина</a:t>
            </a:r>
            <a:r>
              <a:rPr lang="ru-RU" b="1" i="1" dirty="0">
                <a:solidFill>
                  <a:srgbClr val="006600"/>
                </a:solidFill>
              </a:rPr>
              <a:t>.</a:t>
            </a:r>
            <a:endParaRPr lang="ru-RU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ru-RU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b="1" i="1" dirty="0" err="1"/>
              <a:t>Відсутність</a:t>
            </a:r>
            <a:r>
              <a:rPr lang="ru-RU" b="1" i="1" dirty="0"/>
              <a:t> </a:t>
            </a:r>
            <a:r>
              <a:rPr lang="ru-RU" b="1" i="1" dirty="0" err="1"/>
              <a:t>довіри</a:t>
            </a:r>
            <a:r>
              <a:rPr lang="ru-RU" b="1" i="1" dirty="0"/>
              <a:t>, </a:t>
            </a:r>
            <a:r>
              <a:rPr lang="ru-RU" b="1" i="1" dirty="0" err="1"/>
              <a:t>підозріле</a:t>
            </a:r>
            <a:r>
              <a:rPr lang="ru-RU" b="1" i="1" dirty="0"/>
              <a:t> </a:t>
            </a:r>
            <a:r>
              <a:rPr lang="ru-RU" b="1" i="1" dirty="0" err="1"/>
              <a:t>ставлення</a:t>
            </a:r>
            <a:r>
              <a:rPr lang="ru-RU" b="1" i="1" dirty="0"/>
              <a:t> до кого-, </a:t>
            </a:r>
            <a:r>
              <a:rPr lang="ru-RU" b="1" i="1" dirty="0" err="1"/>
              <a:t>чого-небудь</a:t>
            </a:r>
            <a:r>
              <a:rPr lang="ru-RU" b="1" dirty="0"/>
              <a:t>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solidFill>
                  <a:srgbClr val="006600"/>
                </a:solidFill>
                <a:cs typeface="Times New Roman" pitchFamily="18" charset="0"/>
              </a:rPr>
              <a:t> 3. </a:t>
            </a:r>
            <a:r>
              <a:rPr lang="ru-RU" b="1" i="1" dirty="0">
                <a:solidFill>
                  <a:srgbClr val="006600"/>
                </a:solidFill>
              </a:rPr>
              <a:t>Те, </a:t>
            </a:r>
            <a:r>
              <a:rPr lang="ru-RU" b="1" i="1" dirty="0" err="1">
                <a:solidFill>
                  <a:srgbClr val="006600"/>
                </a:solidFill>
              </a:rPr>
              <a:t>що</a:t>
            </a:r>
            <a:r>
              <a:rPr lang="ru-RU" b="1" i="1" dirty="0">
                <a:solidFill>
                  <a:srgbClr val="006600"/>
                </a:solidFill>
              </a:rPr>
              <a:t> остаточно не </a:t>
            </a:r>
            <a:r>
              <a:rPr lang="ru-RU" b="1" i="1" dirty="0" err="1">
                <a:solidFill>
                  <a:srgbClr val="006600"/>
                </a:solidFill>
              </a:rPr>
              <a:t>згоріло</a:t>
            </a:r>
            <a:r>
              <a:rPr lang="ru-RU" b="1" i="1" dirty="0">
                <a:solidFill>
                  <a:srgbClr val="006600"/>
                </a:solidFill>
              </a:rPr>
              <a:t>, </a:t>
            </a:r>
            <a:r>
              <a:rPr lang="ru-RU" b="1" i="1" dirty="0" err="1">
                <a:solidFill>
                  <a:srgbClr val="006600"/>
                </a:solidFill>
              </a:rPr>
              <a:t>залишки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після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пожежі</a:t>
            </a:r>
            <a:r>
              <a:rPr lang="ru-RU" b="1" i="1" dirty="0">
                <a:solidFill>
                  <a:srgbClr val="006600"/>
                </a:solidFill>
              </a:rPr>
              <a:t>.</a:t>
            </a:r>
            <a:endParaRPr lang="ru-RU" b="1" i="1" dirty="0">
              <a:solidFill>
                <a:srgbClr val="006600"/>
              </a:solidFill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endParaRPr lang="ru-RU" b="1" dirty="0">
              <a:solidFill>
                <a:srgbClr val="0000FF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/>
              <a:t>Негативна риса, </a:t>
            </a:r>
            <a:r>
              <a:rPr lang="ru-RU" b="1" i="1" dirty="0" err="1"/>
              <a:t>ознака</a:t>
            </a:r>
            <a:r>
              <a:rPr lang="ru-RU" b="1" i="1" dirty="0"/>
              <a:t> кого-, </a:t>
            </a:r>
            <a:r>
              <a:rPr lang="ru-RU" b="1" i="1" dirty="0" err="1"/>
              <a:t>чого-небудь</a:t>
            </a:r>
            <a:r>
              <a:rPr lang="ru-RU" b="1" i="1" dirty="0"/>
              <a:t>.</a:t>
            </a:r>
            <a:endParaRPr lang="ru-RU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>
                <a:solidFill>
                  <a:srgbClr val="006600"/>
                </a:solidFill>
              </a:rPr>
              <a:t>Хворобливий</a:t>
            </a:r>
            <a:r>
              <a:rPr lang="ru-RU" b="1" i="1" dirty="0">
                <a:solidFill>
                  <a:srgbClr val="006600"/>
                </a:solidFill>
              </a:rPr>
              <a:t> стан, </a:t>
            </a:r>
            <a:r>
              <a:rPr lang="ru-RU" b="1" i="1" dirty="0" err="1">
                <a:solidFill>
                  <a:srgbClr val="006600"/>
                </a:solidFill>
              </a:rPr>
              <a:t>який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характеризується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зменшенням</a:t>
            </a:r>
            <a:r>
              <a:rPr lang="ru-RU" b="1" i="1" dirty="0">
                <a:solidFill>
                  <a:srgbClr val="006600"/>
                </a:solidFill>
              </a:rPr>
              <a:t> у </a:t>
            </a:r>
            <a:r>
              <a:rPr lang="ru-RU" b="1" i="1" dirty="0" err="1">
                <a:solidFill>
                  <a:srgbClr val="006600"/>
                </a:solidFill>
              </a:rPr>
              <a:t>крові</a:t>
            </a:r>
            <a:r>
              <a:rPr lang="ru-RU" b="1" i="1" dirty="0">
                <a:solidFill>
                  <a:srgbClr val="006600"/>
                </a:solidFill>
              </a:rPr>
              <a:t>  </a:t>
            </a:r>
            <a:r>
              <a:rPr lang="ru-RU" b="1" i="1" dirty="0" err="1">
                <a:solidFill>
                  <a:srgbClr val="006600"/>
                </a:solidFill>
              </a:rPr>
              <a:t>кількості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червоних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кров'яних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тілець</a:t>
            </a:r>
            <a:r>
              <a:rPr lang="ru-RU" b="1" i="1" dirty="0">
                <a:solidFill>
                  <a:srgbClr val="006600"/>
                </a:solidFill>
              </a:rPr>
              <a:t> і </a:t>
            </a:r>
            <a:r>
              <a:rPr lang="ru-RU" b="1" i="1" dirty="0" err="1">
                <a:solidFill>
                  <a:srgbClr val="006600"/>
                </a:solidFill>
              </a:rPr>
              <a:t>гемоглобіну</a:t>
            </a:r>
            <a:r>
              <a:rPr lang="ru-RU" b="1" dirty="0"/>
              <a:t>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ru-RU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/>
              <a:t>Невеликий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поганий</a:t>
            </a:r>
            <a:r>
              <a:rPr lang="ru-RU" b="1" i="1" dirty="0"/>
              <a:t> урожай; </a:t>
            </a:r>
            <a:r>
              <a:rPr lang="ru-RU" b="1" i="1" dirty="0" err="1"/>
              <a:t>неврожай</a:t>
            </a:r>
            <a:r>
              <a:rPr lang="ru-RU" b="1" i="1" dirty="0"/>
              <a:t>.</a:t>
            </a:r>
            <a:endParaRPr lang="ru-RU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>
                <a:solidFill>
                  <a:srgbClr val="006600"/>
                </a:solidFill>
              </a:rPr>
              <a:t>Недоучена, </a:t>
            </a:r>
            <a:r>
              <a:rPr lang="ru-RU" b="1" i="1" dirty="0" err="1">
                <a:solidFill>
                  <a:srgbClr val="006600"/>
                </a:solidFill>
              </a:rPr>
              <a:t>малоосвічена</a:t>
            </a:r>
            <a:r>
              <a:rPr lang="ru-RU" b="1" i="1" dirty="0">
                <a:solidFill>
                  <a:srgbClr val="006600"/>
                </a:solidFill>
              </a:rPr>
              <a:t>, погано </a:t>
            </a:r>
            <a:r>
              <a:rPr lang="ru-RU" b="1" i="1" dirty="0" err="1">
                <a:solidFill>
                  <a:srgbClr val="006600"/>
                </a:solidFill>
              </a:rPr>
              <a:t>обізнана</a:t>
            </a:r>
            <a:r>
              <a:rPr lang="ru-RU" b="1" i="1" dirty="0">
                <a:solidFill>
                  <a:srgbClr val="006600"/>
                </a:solidFill>
              </a:rPr>
              <a:t> з </a:t>
            </a:r>
            <a:r>
              <a:rPr lang="ru-RU" b="1" i="1" dirty="0" err="1">
                <a:solidFill>
                  <a:srgbClr val="006600"/>
                </a:solidFill>
              </a:rPr>
              <a:t>чим-небудь</a:t>
            </a:r>
            <a:r>
              <a:rPr lang="ru-RU" b="1" i="1" dirty="0">
                <a:solidFill>
                  <a:srgbClr val="006600"/>
                </a:solidFill>
              </a:rPr>
              <a:t> </a:t>
            </a:r>
            <a:r>
              <a:rPr lang="ru-RU" b="1" i="1" dirty="0" err="1">
                <a:solidFill>
                  <a:srgbClr val="006600"/>
                </a:solidFill>
              </a:rPr>
              <a:t>людина</a:t>
            </a:r>
            <a:r>
              <a:rPr lang="ru-RU" b="1" dirty="0"/>
              <a:t>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(НЕДОВІРА, НЕДОТЕПА, НЕДОГАРОК, НЕДОКРІВ’Я, НЕДОЛІК, НЕД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УК).</a:t>
            </a:r>
            <a:endParaRPr lang="ru-RU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</a:pP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tabLst>
                <a:tab pos="588963" algn="l"/>
              </a:tabLst>
            </a:pP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946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45815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AutoShape 52"/>
          <p:cNvSpPr>
            <a:spLocks noChangeArrowheads="1"/>
          </p:cNvSpPr>
          <p:nvPr/>
        </p:nvSpPr>
        <p:spPr bwMode="auto">
          <a:xfrm>
            <a:off x="1004888" y="44450"/>
            <a:ext cx="2070100" cy="904875"/>
          </a:xfrm>
          <a:prstGeom prst="cloudCallout">
            <a:avLst>
              <a:gd name="adj1" fmla="val 242870"/>
              <a:gd name="adj2" fmla="val 670176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82800" rIns="18000" bIns="10800"/>
          <a:lstStyle/>
          <a:p>
            <a:pPr algn="ctr">
              <a:lnSpc>
                <a:spcPct val="80000"/>
              </a:lnSpc>
            </a:pPr>
            <a:r>
              <a:rPr lang="uk-UA" sz="1600" b="1">
                <a:latin typeface="Times New Roman" pitchFamily="18" charset="0"/>
              </a:rPr>
              <a:t>Добери слова з префіксом</a:t>
            </a:r>
            <a:r>
              <a:rPr lang="uk-UA" sz="1600" b="1" i="1">
                <a:latin typeface="Times New Roman" pitchFamily="18" charset="0"/>
              </a:rPr>
              <a:t> недо-</a:t>
            </a:r>
            <a:endParaRPr lang="ru-RU" sz="1400" b="1" i="1"/>
          </a:p>
        </p:txBody>
      </p:sp>
      <p:pic>
        <p:nvPicPr>
          <p:cNvPr id="19468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5949950"/>
            <a:ext cx="863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AutoShape 52"/>
          <p:cNvSpPr>
            <a:spLocks noChangeArrowheads="1"/>
          </p:cNvSpPr>
          <p:nvPr/>
        </p:nvSpPr>
        <p:spPr bwMode="auto">
          <a:xfrm>
            <a:off x="6530975" y="254000"/>
            <a:ext cx="2503488" cy="904875"/>
          </a:xfrm>
          <a:prstGeom prst="cloudCallout">
            <a:avLst>
              <a:gd name="adj1" fmla="val -25713"/>
              <a:gd name="adj2" fmla="val 681579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/>
          <a:p>
            <a:pPr algn="ctr">
              <a:lnSpc>
                <a:spcPct val="80000"/>
              </a:lnSpc>
            </a:pPr>
            <a:r>
              <a:rPr lang="uk-UA" sz="1400" b="1" i="1">
                <a:latin typeface="Times New Roman" pitchFamily="18" charset="0"/>
              </a:rPr>
              <a:t>Щоб перевірити себе, то прокрути кільцем на мишці</a:t>
            </a:r>
            <a:endParaRPr lang="ru-RU" sz="1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57375" y="785813"/>
            <a:ext cx="6929438" cy="1000125"/>
          </a:xfrm>
        </p:spPr>
        <p:txBody>
          <a:bodyPr/>
          <a:lstStyle/>
          <a:p>
            <a:pPr eaLnBrk="1" hangingPunct="1"/>
            <a:r>
              <a:rPr lang="uk-UA">
                <a:solidFill>
                  <a:schemeClr val="bg1"/>
                </a:solidFill>
              </a:rPr>
              <a:t>Тема нового матеріалу</a:t>
            </a:r>
            <a:endParaRPr lang="ru-RU">
              <a:solidFill>
                <a:schemeClr val="bg1"/>
              </a:solidFill>
            </a:endParaRPr>
          </a:p>
        </p:txBody>
      </p:sp>
      <p:pic>
        <p:nvPicPr>
          <p:cNvPr id="2150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507206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44291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37861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31432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2500313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18573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1214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30163" y="4286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-1714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7875" y="11113"/>
            <a:ext cx="8605838" cy="613886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17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651500"/>
            <a:ext cx="1403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AutoShape 52"/>
          <p:cNvSpPr>
            <a:spLocks noChangeArrowheads="1"/>
          </p:cNvSpPr>
          <p:nvPr/>
        </p:nvSpPr>
        <p:spPr bwMode="auto">
          <a:xfrm>
            <a:off x="984250" y="293688"/>
            <a:ext cx="4824413" cy="1223962"/>
          </a:xfrm>
          <a:prstGeom prst="cloudCallout">
            <a:avLst>
              <a:gd name="adj1" fmla="val 88796"/>
              <a:gd name="adj2" fmla="val 30486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1400" b="1">
                <a:solidFill>
                  <a:schemeClr val="hlink"/>
                </a:solidFill>
              </a:rPr>
              <a:t>ДІЗНАЙМОСЯ, КОЛИ</a:t>
            </a:r>
            <a:r>
              <a:rPr lang="uk-UA" sz="1400" b="1" i="1">
                <a:solidFill>
                  <a:schemeClr val="hlink"/>
                </a:solidFill>
              </a:rPr>
              <a:t> </a:t>
            </a:r>
            <a:r>
              <a:rPr lang="uk-UA" b="1" i="1">
                <a:solidFill>
                  <a:schemeClr val="hlink"/>
                </a:solidFill>
              </a:rPr>
              <a:t>НЕ</a:t>
            </a:r>
            <a:r>
              <a:rPr lang="uk-UA" sz="1400" b="1" i="1">
                <a:solidFill>
                  <a:schemeClr val="hlink"/>
                </a:solidFill>
              </a:rPr>
              <a:t> </a:t>
            </a:r>
            <a:r>
              <a:rPr lang="uk-UA" sz="1400" b="1">
                <a:solidFill>
                  <a:schemeClr val="hlink"/>
                </a:solidFill>
              </a:rPr>
              <a:t>З ІМЕННИКАМИ ПИШЕТЬСЯ ОКРЕМО</a:t>
            </a:r>
          </a:p>
        </p:txBody>
      </p:sp>
      <p:sp>
        <p:nvSpPr>
          <p:cNvPr id="21519" name="AutoShape 25"/>
          <p:cNvSpPr>
            <a:spLocks noChangeArrowheads="1"/>
          </p:cNvSpPr>
          <p:nvPr/>
        </p:nvSpPr>
        <p:spPr bwMode="auto">
          <a:xfrm>
            <a:off x="1979613" y="1700213"/>
            <a:ext cx="5329237" cy="987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i="1"/>
              <a:t>Не</a:t>
            </a:r>
            <a:r>
              <a:rPr lang="uk-UA" b="1"/>
              <a:t> з іменниками пишемо </a:t>
            </a:r>
            <a:r>
              <a:rPr lang="uk-UA" sz="1600" b="1"/>
              <a:t>ОКРЕМО</a:t>
            </a:r>
            <a:r>
              <a:rPr lang="uk-UA" b="1"/>
              <a:t>:</a:t>
            </a:r>
          </a:p>
        </p:txBody>
      </p:sp>
      <p:sp>
        <p:nvSpPr>
          <p:cNvPr id="21520" name="AutoShape 29"/>
          <p:cNvSpPr>
            <a:spLocks noChangeArrowheads="1"/>
          </p:cNvSpPr>
          <p:nvPr/>
        </p:nvSpPr>
        <p:spPr bwMode="auto">
          <a:xfrm>
            <a:off x="2771775" y="2708275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31"/>
          <p:cNvSpPr>
            <a:spLocks noChangeArrowheads="1"/>
          </p:cNvSpPr>
          <p:nvPr/>
        </p:nvSpPr>
        <p:spPr bwMode="auto">
          <a:xfrm>
            <a:off x="1547813" y="3448050"/>
            <a:ext cx="2519362" cy="26638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Ins="18000" bIns="18000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Якщо у реченні є протиставленння:</a:t>
            </a:r>
            <a:r>
              <a:rPr lang="ru-RU" b="1"/>
              <a:t> </a:t>
            </a:r>
            <a:r>
              <a:rPr lang="ru-RU" b="1" i="1"/>
              <a:t>Не сум, а радість. Він мені не друг, а ворог.</a:t>
            </a:r>
          </a:p>
          <a:p>
            <a:pPr algn="ctr"/>
            <a:endParaRPr lang="uk-UA" b="1" i="1"/>
          </a:p>
        </p:txBody>
      </p:sp>
      <p:sp>
        <p:nvSpPr>
          <p:cNvPr id="21522" name="AutoShape 29"/>
          <p:cNvSpPr>
            <a:spLocks noChangeArrowheads="1"/>
          </p:cNvSpPr>
          <p:nvPr/>
        </p:nvSpPr>
        <p:spPr bwMode="auto">
          <a:xfrm>
            <a:off x="6084888" y="2708275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3" name="AutoShape 31"/>
          <p:cNvSpPr>
            <a:spLocks noChangeArrowheads="1"/>
          </p:cNvSpPr>
          <p:nvPr/>
        </p:nvSpPr>
        <p:spPr bwMode="auto">
          <a:xfrm>
            <a:off x="4460875" y="3541713"/>
            <a:ext cx="3725863" cy="212883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Якщо не стосується іменника-присудка</a:t>
            </a:r>
            <a:r>
              <a:rPr lang="ru-RU" b="1"/>
              <a:t>:</a:t>
            </a:r>
          </a:p>
          <a:p>
            <a:pPr algn="ctr"/>
            <a:r>
              <a:rPr lang="ru-RU" b="1" i="1"/>
              <a:t>Кров – не вода, а серце – не камінь (</a:t>
            </a:r>
            <a:r>
              <a:rPr lang="ru-RU" b="1"/>
              <a:t>Народна творчість</a:t>
            </a:r>
            <a:r>
              <a:rPr lang="ru-RU" b="1" i="1"/>
              <a:t>)</a:t>
            </a:r>
            <a:r>
              <a:rPr lang="uk-UA" b="1" i="1"/>
              <a:t>.</a:t>
            </a:r>
          </a:p>
          <a:p>
            <a:pPr algn="ctr"/>
            <a:endParaRPr lang="ru-RU" b="1" i="1"/>
          </a:p>
          <a:p>
            <a:pPr algn="ctr"/>
            <a:endParaRPr lang="uk-UA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88988" y="11113"/>
            <a:ext cx="8605837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5963" name="Group 123"/>
          <p:cNvGraphicFramePr>
            <a:graphicFrameLocks noGrp="1"/>
          </p:cNvGraphicFramePr>
          <p:nvPr/>
        </p:nvGraphicFramePr>
        <p:xfrm>
          <a:off x="885825" y="1412875"/>
          <a:ext cx="930275" cy="426720"/>
        </p:xfrm>
        <a:graphic>
          <a:graphicData uri="http://schemas.openxmlformats.org/drawingml/2006/table">
            <a:tbl>
              <a:tblPr/>
              <a:tblGrid>
                <a:gridCol w="93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2985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ТАК</a:t>
                      </a:r>
                      <a:endParaRPr kumimoji="0" lang="ru-RU" sz="2200" b="1" i="0" u="none" strike="noStrike" cap="none" normalizeH="0" baseline="0">
                        <a:ln>
                          <a:noFill/>
                        </a:ln>
                        <a:solidFill>
                          <a:srgbClr val="02985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948" name="Group 108"/>
          <p:cNvGraphicFramePr>
            <a:graphicFrameLocks noGrp="1"/>
          </p:cNvGraphicFramePr>
          <p:nvPr/>
        </p:nvGraphicFramePr>
        <p:xfrm>
          <a:off x="3203575" y="1412875"/>
          <a:ext cx="5438775" cy="426720"/>
        </p:xfrm>
        <a:graphic>
          <a:graphicData uri="http://schemas.openxmlformats.org/drawingml/2006/table">
            <a:tbl>
              <a:tblPr/>
              <a:tblGrid>
                <a:gridCol w="543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НІ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042" name="Group 202"/>
          <p:cNvGraphicFramePr>
            <a:graphicFrameLocks noGrp="1"/>
          </p:cNvGraphicFramePr>
          <p:nvPr/>
        </p:nvGraphicFramePr>
        <p:xfrm>
          <a:off x="930275" y="2173288"/>
          <a:ext cx="1935163" cy="428880"/>
        </p:xfrm>
        <a:graphic>
          <a:graphicData uri="http://schemas.openxmlformats.org/drawingml/2006/table">
            <a:tbl>
              <a:tblPr/>
              <a:tblGrid>
                <a:gridCol w="193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Пиши окремо</a:t>
                      </a:r>
                      <a:endParaRPr kumimoji="0" lang="ru-RU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8000" marR="18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954" name="Group 114"/>
          <p:cNvGraphicFramePr>
            <a:graphicFrameLocks noGrp="1"/>
          </p:cNvGraphicFramePr>
          <p:nvPr/>
        </p:nvGraphicFramePr>
        <p:xfrm>
          <a:off x="3203575" y="2181225"/>
          <a:ext cx="5438775" cy="426720"/>
        </p:xfrm>
        <a:graphic>
          <a:graphicData uri="http://schemas.openxmlformats.org/drawingml/2006/table">
            <a:tbl>
              <a:tblPr/>
              <a:tblGrid>
                <a:gridCol w="543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Уживається без </a:t>
                      </a:r>
                      <a:r>
                        <a:rPr kumimoji="0" lang="uk-UA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</a:t>
                      </a:r>
                      <a:endParaRPr kumimoji="0" lang="ru-RU" sz="22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554" name="Прямая со стрелкой 9"/>
          <p:cNvCxnSpPr>
            <a:cxnSpLocks noChangeShapeType="1"/>
          </p:cNvCxnSpPr>
          <p:nvPr/>
        </p:nvCxnSpPr>
        <p:spPr bwMode="auto">
          <a:xfrm>
            <a:off x="1331913" y="1036638"/>
            <a:ext cx="9525" cy="381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11"/>
          <p:cNvCxnSpPr/>
          <p:nvPr/>
        </p:nvCxnSpPr>
        <p:spPr>
          <a:xfrm rot="5400000">
            <a:off x="5497513" y="1222375"/>
            <a:ext cx="35718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54113" y="1998663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530600" y="2773363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32" idx="0"/>
          </p:cNvCxnSpPr>
          <p:nvPr/>
        </p:nvCxnSpPr>
        <p:spPr>
          <a:xfrm rot="5400000">
            <a:off x="6770688" y="2773363"/>
            <a:ext cx="3571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59" name="Прямая со стрелкой 21"/>
          <p:cNvCxnSpPr>
            <a:cxnSpLocks noChangeShapeType="1"/>
            <a:stCxn id="22562" idx="2"/>
          </p:cNvCxnSpPr>
          <p:nvPr/>
        </p:nvCxnSpPr>
        <p:spPr bwMode="auto">
          <a:xfrm>
            <a:off x="3702050" y="3379788"/>
            <a:ext cx="6350" cy="3667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" name="Прямая со стрелкой 25"/>
          <p:cNvCxnSpPr/>
          <p:nvPr/>
        </p:nvCxnSpPr>
        <p:spPr>
          <a:xfrm rot="5400000">
            <a:off x="5834857" y="4588669"/>
            <a:ext cx="355600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834063" y="5365750"/>
            <a:ext cx="35718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2" name="TextBox 30"/>
          <p:cNvSpPr txBox="1">
            <a:spLocks noChangeArrowheads="1"/>
          </p:cNvSpPr>
          <p:nvPr/>
        </p:nvSpPr>
        <p:spPr bwMode="auto">
          <a:xfrm>
            <a:off x="3059113" y="2955925"/>
            <a:ext cx="12858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НІ</a:t>
            </a:r>
            <a:endParaRPr lang="ru-RU"/>
          </a:p>
        </p:txBody>
      </p:sp>
      <p:sp>
        <p:nvSpPr>
          <p:cNvPr id="22563" name="TextBox 31"/>
          <p:cNvSpPr txBox="1">
            <a:spLocks noChangeArrowheads="1"/>
          </p:cNvSpPr>
          <p:nvPr/>
        </p:nvSpPr>
        <p:spPr bwMode="auto">
          <a:xfrm>
            <a:off x="6300788" y="2955925"/>
            <a:ext cx="14287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02985F"/>
                </a:solidFill>
              </a:rPr>
              <a:t>ТАК</a:t>
            </a:r>
            <a:endParaRPr lang="ru-RU"/>
          </a:p>
        </p:txBody>
      </p:sp>
      <p:sp>
        <p:nvSpPr>
          <p:cNvPr id="22564" name="TextBox 32"/>
          <p:cNvSpPr txBox="1">
            <a:spLocks noChangeArrowheads="1"/>
          </p:cNvSpPr>
          <p:nvPr/>
        </p:nvSpPr>
        <p:spPr bwMode="auto">
          <a:xfrm>
            <a:off x="5435600" y="4772025"/>
            <a:ext cx="114300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02985F"/>
                </a:solidFill>
              </a:rPr>
              <a:t>ТАК</a:t>
            </a:r>
            <a:endParaRPr lang="ru-RU" b="1">
              <a:solidFill>
                <a:srgbClr val="02985F"/>
              </a:solidFill>
            </a:endParaRPr>
          </a:p>
        </p:txBody>
      </p:sp>
      <p:sp>
        <p:nvSpPr>
          <p:cNvPr id="22565" name="TextBox 36"/>
          <p:cNvSpPr txBox="1">
            <a:spLocks noChangeArrowheads="1"/>
          </p:cNvSpPr>
          <p:nvPr/>
        </p:nvSpPr>
        <p:spPr bwMode="auto">
          <a:xfrm>
            <a:off x="2627313" y="3748088"/>
            <a:ext cx="2071687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Пиши разом</a:t>
            </a:r>
            <a:endParaRPr lang="ru-RU">
              <a:cs typeface="Arial" charset="0"/>
            </a:endParaRPr>
          </a:p>
        </p:txBody>
      </p:sp>
      <p:sp>
        <p:nvSpPr>
          <p:cNvPr id="22566" name="TextBox 39"/>
          <p:cNvSpPr txBox="1">
            <a:spLocks noChangeArrowheads="1"/>
          </p:cNvSpPr>
          <p:nvPr/>
        </p:nvSpPr>
        <p:spPr bwMode="auto">
          <a:xfrm>
            <a:off x="4859338" y="3748088"/>
            <a:ext cx="400050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cs typeface="Arial" charset="0"/>
              </a:rPr>
              <a:t>Можна замінити синонімом чи антонімом</a:t>
            </a:r>
            <a:endParaRPr lang="ru-RU">
              <a:cs typeface="Arial" charset="0"/>
            </a:endParaRPr>
          </a:p>
        </p:txBody>
      </p:sp>
      <p:sp>
        <p:nvSpPr>
          <p:cNvPr id="22567" name="TextBox 41"/>
          <p:cNvSpPr txBox="1">
            <a:spLocks noChangeArrowheads="1"/>
          </p:cNvSpPr>
          <p:nvPr/>
        </p:nvSpPr>
        <p:spPr bwMode="auto">
          <a:xfrm>
            <a:off x="5003800" y="5548313"/>
            <a:ext cx="1928813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Пиши разом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331913" y="1052513"/>
            <a:ext cx="435768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3"/>
          <p:cNvCxnSpPr/>
          <p:nvPr/>
        </p:nvCxnSpPr>
        <p:spPr>
          <a:xfrm rot="5400000">
            <a:off x="5489575" y="2017713"/>
            <a:ext cx="35718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70" name="Прямая со стрелкой 21"/>
          <p:cNvCxnSpPr>
            <a:cxnSpLocks noChangeShapeType="1"/>
          </p:cNvCxnSpPr>
          <p:nvPr/>
        </p:nvCxnSpPr>
        <p:spPr bwMode="auto">
          <a:xfrm>
            <a:off x="6948488" y="3371850"/>
            <a:ext cx="6350" cy="3667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2257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-31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492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3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141287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4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5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35004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4581525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2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040" name="Group 200"/>
          <p:cNvGraphicFramePr>
            <a:graphicFrameLocks noGrp="1"/>
          </p:cNvGraphicFramePr>
          <p:nvPr/>
        </p:nvGraphicFramePr>
        <p:xfrm>
          <a:off x="1673225" y="84138"/>
          <a:ext cx="5799138" cy="358775"/>
        </p:xfrm>
        <a:graphic>
          <a:graphicData uri="http://schemas.openxmlformats.org/drawingml/2006/table">
            <a:tbl>
              <a:tblPr/>
              <a:tblGrid>
                <a:gridCol w="579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3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</a:t>
                      </a:r>
                      <a:r>
                        <a:rPr kumimoji="0" lang="uk-UA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 іменниками (а</a:t>
                      </a:r>
                      <a:r>
                        <a:rPr kumimoji="0" lang="uk-UA" sz="2300" b="1" i="1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лгоритм):</a:t>
                      </a:r>
                      <a:endParaRPr kumimoji="0" lang="ru-RU" sz="2300" b="1" i="1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034" name="Group 194"/>
          <p:cNvGraphicFramePr>
            <a:graphicFrameLocks noGrp="1"/>
          </p:cNvGraphicFramePr>
          <p:nvPr/>
        </p:nvGraphicFramePr>
        <p:xfrm>
          <a:off x="963613" y="581025"/>
          <a:ext cx="7777162" cy="358775"/>
        </p:xfrm>
        <a:graphic>
          <a:graphicData uri="http://schemas.openxmlformats.org/drawingml/2006/table">
            <a:tbl>
              <a:tblPr/>
              <a:tblGrid>
                <a:gridCol w="777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Проаналізуй, чи є в реченні протиставлення, заперечення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90" name="Rectangle 195"/>
          <p:cNvSpPr>
            <a:spLocks noChangeArrowheads="1"/>
          </p:cNvSpPr>
          <p:nvPr/>
        </p:nvSpPr>
        <p:spPr bwMode="auto">
          <a:xfrm>
            <a:off x="747713" y="2557463"/>
            <a:ext cx="232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i="1">
                <a:solidFill>
                  <a:srgbClr val="FF0000"/>
                </a:solidFill>
              </a:rPr>
              <a:t>Не горе, а радість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22591" name="Rectangle 198"/>
          <p:cNvSpPr>
            <a:spLocks noChangeArrowheads="1"/>
          </p:cNvSpPr>
          <p:nvPr/>
        </p:nvSpPr>
        <p:spPr bwMode="auto">
          <a:xfrm>
            <a:off x="3092450" y="4086225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 i="1">
                <a:solidFill>
                  <a:srgbClr val="FF0000"/>
                </a:solidFill>
              </a:rPr>
              <a:t>нездара</a:t>
            </a:r>
            <a:endParaRPr lang="ru-RU" b="1" i="1">
              <a:solidFill>
                <a:srgbClr val="FF0000"/>
              </a:solidFill>
            </a:endParaRPr>
          </a:p>
        </p:txBody>
      </p:sp>
      <p:sp>
        <p:nvSpPr>
          <p:cNvPr id="22592" name="Rectangle 199"/>
          <p:cNvSpPr>
            <a:spLocks noChangeArrowheads="1"/>
          </p:cNvSpPr>
          <p:nvPr/>
        </p:nvSpPr>
        <p:spPr bwMode="auto">
          <a:xfrm>
            <a:off x="5097463" y="5894388"/>
            <a:ext cx="177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 i="1">
                <a:solidFill>
                  <a:srgbClr val="FF0000"/>
                </a:solidFill>
              </a:rPr>
              <a:t>недоля</a:t>
            </a:r>
            <a:r>
              <a:rPr lang="uk-UA" b="1">
                <a:solidFill>
                  <a:srgbClr val="FF0000"/>
                </a:solidFill>
              </a:rPr>
              <a:t> (лихо)</a:t>
            </a:r>
          </a:p>
          <a:p>
            <a:pPr algn="ctr"/>
            <a:r>
              <a:rPr lang="uk-UA" b="1" i="1">
                <a:solidFill>
                  <a:srgbClr val="FF0000"/>
                </a:solidFill>
              </a:rPr>
              <a:t>недруг</a:t>
            </a:r>
            <a:r>
              <a:rPr lang="uk-UA" b="1">
                <a:solidFill>
                  <a:srgbClr val="FF0000"/>
                </a:solidFill>
              </a:rPr>
              <a:t> (друг)</a:t>
            </a:r>
          </a:p>
        </p:txBody>
      </p:sp>
      <p:pic>
        <p:nvPicPr>
          <p:cNvPr id="2259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5391150"/>
            <a:ext cx="1403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71525" y="11113"/>
            <a:ext cx="8605838" cy="6513512"/>
          </a:xfrm>
          <a:prstGeom prst="round2DiagRect">
            <a:avLst/>
          </a:prstGeom>
          <a:ln w="349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6700" y="100013"/>
            <a:ext cx="5184775" cy="715962"/>
          </a:xfrm>
        </p:spPr>
        <p:txBody>
          <a:bodyPr tIns="0">
            <a:spAutoFit/>
          </a:bodyPr>
          <a:lstStyle/>
          <a:p>
            <a:pPr eaLnBrk="1" hangingPunct="1"/>
            <a:r>
              <a:rPr lang="ru-RU" sz="4000" b="1">
                <a:solidFill>
                  <a:srgbClr val="006600"/>
                </a:solidFill>
                <a:sym typeface="Wingdings 2" pitchFamily="18" charset="2"/>
              </a:rPr>
              <a:t></a:t>
            </a:r>
            <a:r>
              <a:rPr lang="ru-RU">
                <a:solidFill>
                  <a:srgbClr val="006600"/>
                </a:solidFill>
              </a:rPr>
              <a:t>  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 «Збери прислів</a:t>
            </a:r>
            <a:r>
              <a:rPr lang="en-US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>
                <a:solidFill>
                  <a:srgbClr val="006600"/>
                </a:solidFill>
                <a:latin typeface="Book Antiqua" pitchFamily="18" charset="0"/>
              </a:rPr>
              <a:t>  </a:t>
            </a:r>
            <a:r>
              <a:rPr lang="ru-RU" sz="4000" b="1">
                <a:solidFill>
                  <a:srgbClr val="006600"/>
                </a:solidFill>
                <a:latin typeface="Book Antiqua" pitchFamily="18" charset="0"/>
                <a:sym typeface="Wingdings 2" pitchFamily="18" charset="2"/>
              </a:rPr>
              <a:t></a:t>
            </a:r>
            <a:endParaRPr lang="ru-RU" sz="4000" b="1">
              <a:solidFill>
                <a:srgbClr val="006600"/>
              </a:solidFill>
              <a:sym typeface="Wingdings 2" pitchFamily="18" charset="2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677863" y="620713"/>
            <a:ext cx="8532812" cy="71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solidFill>
                  <a:srgbClr val="006600"/>
                </a:solidFill>
              </a:rPr>
              <a:t>  </a:t>
            </a:r>
            <a:r>
              <a:rPr lang="ru-RU" sz="2400" b="1" i="1">
                <a:latin typeface="Times New Roman" pitchFamily="18" charset="0"/>
              </a:rPr>
              <a:t>1.Не … красить, а розум.</a:t>
            </a:r>
            <a:r>
              <a:rPr lang="ru-RU" b="1" i="1">
                <a:latin typeface="Times New Roman" pitchFamily="18" charset="0"/>
              </a:rPr>
              <a:t> </a:t>
            </a:r>
            <a:endParaRPr lang="ru-RU" b="1" i="1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b="1" u="sng"/>
              <a:t>Не</a:t>
            </a:r>
            <a:r>
              <a:rPr lang="ru-RU" b="1"/>
              <a:t> краса красить, а розум</a:t>
            </a:r>
            <a:r>
              <a:rPr lang="ru-RU" b="1">
                <a:cs typeface="Times New Roman" pitchFamily="18" charset="0"/>
              </a:rPr>
              <a:t>.</a:t>
            </a:r>
            <a:endParaRPr lang="ru-RU" b="1"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2.Не … </a:t>
            </a:r>
            <a:r>
              <a:rPr lang="ru-RU" sz="2400" b="1" i="1">
                <a:latin typeface="Times New Roman" pitchFamily="18" charset="0"/>
              </a:rPr>
              <a:t>пише, а розум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u="sng"/>
              <a:t>Не</a:t>
            </a:r>
            <a:r>
              <a:rPr lang="ru-RU" b="1"/>
              <a:t> перо пише, а розум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b="1"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… </a:t>
            </a:r>
            <a:r>
              <a:rPr lang="ru-RU" sz="2400" b="1" i="1">
                <a:latin typeface="Times New Roman" pitchFamily="18" charset="0"/>
              </a:rPr>
              <a:t>страшна, а недуга.</a:t>
            </a: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sz="2400" b="1" i="1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b="1" u="sng"/>
              <a:t>Не</a:t>
            </a:r>
            <a:r>
              <a:rPr lang="ru-RU" b="1"/>
              <a:t> смерть страшна, а недуга.</a:t>
            </a:r>
            <a:endParaRPr lang="ru-RU" b="1" u="sng"/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b="1" u="sng">
              <a:solidFill>
                <a:srgbClr val="0000FF"/>
              </a:solidFill>
              <a:latin typeface="Calibri" pitchFamily="34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i="1">
                <a:latin typeface="Times New Roman" pitchFamily="18" charset="0"/>
              </a:rPr>
              <a:t> То не …, що боїться собак</a:t>
            </a:r>
            <a:r>
              <a:rPr lang="en-US" sz="2400" b="1" i="1">
                <a:latin typeface="Times New Roman" pitchFamily="18" charset="0"/>
              </a:rPr>
              <a:t>.</a:t>
            </a:r>
            <a:r>
              <a:rPr lang="ru-RU"/>
              <a:t> </a:t>
            </a:r>
            <a:endParaRPr lang="ru-RU" sz="2400" b="1" i="1"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/>
              <a:t> </a:t>
            </a:r>
            <a:r>
              <a:rPr lang="ru-RU" b="1"/>
              <a:t>То </a:t>
            </a:r>
            <a:r>
              <a:rPr lang="ru-RU" b="1" u="sng"/>
              <a:t>не</a:t>
            </a:r>
            <a:r>
              <a:rPr lang="ru-RU" b="1"/>
              <a:t> козак, що боїться собак.</a:t>
            </a: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i="1">
                <a:latin typeface="Times New Roman" pitchFamily="18" charset="0"/>
              </a:rPr>
              <a:t>Не … родить, а руки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Не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земля родить, а руки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sz="2400" b="1" i="1"/>
              <a:t> </a:t>
            </a:r>
            <a:r>
              <a:rPr lang="ru-RU" sz="2400" b="1" i="1">
                <a:latin typeface="Times New Roman" pitchFamily="18" charset="0"/>
              </a:rPr>
              <a:t>6. Не … дає знання, а навпаки</a:t>
            </a:r>
            <a:r>
              <a:rPr lang="en-US" sz="2400" b="1" i="1">
                <a:latin typeface="Times New Roman" pitchFamily="18" charset="0"/>
              </a:rPr>
              <a:t>.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b="1"/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u="sng"/>
              <a:t>Не</a:t>
            </a:r>
            <a:r>
              <a:rPr lang="ru-RU" b="1"/>
              <a:t> звання дає знання, а навпаки</a:t>
            </a:r>
            <a:r>
              <a:rPr lang="en-US" b="1"/>
              <a:t>.</a:t>
            </a:r>
            <a:endParaRPr lang="ru-RU" b="1"/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r>
              <a:rPr lang="ru-RU" b="1" i="1">
                <a:cs typeface="Times New Roman" pitchFamily="18" charset="0"/>
              </a:rPr>
              <a:t> </a:t>
            </a:r>
            <a:endParaRPr lang="ru-RU" b="1"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b="1" i="1">
              <a:cs typeface="Times New Roman" pitchFamily="18" charset="0"/>
            </a:endParaRPr>
          </a:p>
          <a:p>
            <a:pPr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b="1" i="1">
              <a:cs typeface="Times New Roman" pitchFamily="18" charset="0"/>
            </a:endParaRPr>
          </a:p>
          <a:p>
            <a:pPr algn="r" eaLnBrk="0" hangingPunct="0">
              <a:lnSpc>
                <a:spcPct val="115000"/>
              </a:lnSpc>
              <a:tabLst>
                <a:tab pos="588963" algn="l"/>
              </a:tabLst>
              <a:defRPr/>
            </a:pPr>
            <a:endParaRPr lang="ru-RU" b="1">
              <a:solidFill>
                <a:srgbClr val="FF0000"/>
              </a:solidFill>
              <a:latin typeface="Calibri" pitchFamily="34" charset="0"/>
            </a:endParaRPr>
          </a:p>
          <a:p>
            <a:pPr>
              <a:tabLst>
                <a:tab pos="588963" algn="l"/>
              </a:tabLst>
              <a:defRPr/>
            </a:pP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3556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69215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15573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242093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3429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4573588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2" descr="http://st.depositphotos.com/1004338/2715/v/950/depositphotos_27157381-Ucrainian-national-ornament.jpg"/>
          <p:cNvPicPr>
            <a:picLocks noChangeAspect="1" noChangeArrowheads="1"/>
          </p:cNvPicPr>
          <p:nvPr/>
        </p:nvPicPr>
        <p:blipFill>
          <a:blip r:embed="rId3"/>
          <a:srcRect l="1566" t="3252" r="35812" b="2155"/>
          <a:stretch>
            <a:fillRect/>
          </a:stretch>
        </p:blipFill>
        <p:spPr bwMode="auto">
          <a:xfrm>
            <a:off x="0" y="5715000"/>
            <a:ext cx="755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5551488"/>
            <a:ext cx="10080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AutoShape 52"/>
          <p:cNvSpPr>
            <a:spLocks noChangeArrowheads="1"/>
          </p:cNvSpPr>
          <p:nvPr/>
        </p:nvSpPr>
        <p:spPr bwMode="auto">
          <a:xfrm>
            <a:off x="6640513" y="144463"/>
            <a:ext cx="2503487" cy="904875"/>
          </a:xfrm>
          <a:prstGeom prst="cloudCallout">
            <a:avLst>
              <a:gd name="adj1" fmla="val -264458"/>
              <a:gd name="adj2" fmla="val 824736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/>
          <a:lstStyle/>
          <a:p>
            <a:pPr algn="ctr">
              <a:lnSpc>
                <a:spcPct val="80000"/>
              </a:lnSpc>
            </a:pPr>
            <a:r>
              <a:rPr lang="uk-UA" sz="1400" b="1" i="1">
                <a:latin typeface="Times New Roman" pitchFamily="18" charset="0"/>
              </a:rPr>
              <a:t>Щоб перевірити себе, то прокрути кільцем на мишці</a:t>
            </a:r>
            <a:endParaRPr lang="ru-RU" sz="1400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1015</Words>
  <Application>Microsoft Office PowerPoint</Application>
  <PresentationFormat>Екран (4:3)</PresentationFormat>
  <Paragraphs>187</Paragraphs>
  <Slides>18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6" baseType="lpstr">
      <vt:lpstr>Arial</vt:lpstr>
      <vt:lpstr>Arial Unicode MS</vt:lpstr>
      <vt:lpstr>Book Antiqua</vt:lpstr>
      <vt:lpstr>Calibri</vt:lpstr>
      <vt:lpstr>Comic Sans MS</vt:lpstr>
      <vt:lpstr>Times New Roman</vt:lpstr>
      <vt:lpstr>Wingdings 2</vt:lpstr>
      <vt:lpstr>Тема Office</vt:lpstr>
      <vt:lpstr>Двадцять п’яте січня Класна робота Написання НЕ з іменниками</vt:lpstr>
      <vt:lpstr>Презентація PowerPoint</vt:lpstr>
      <vt:lpstr>Тема нового матеріалу</vt:lpstr>
      <vt:lpstr>ВСТАНОВІТЬ ВІДПОВІДНІСТЬ З іменниками утворити нові слова з префіксом НЕ, а до них підібрати синоніми.  Зразок: воля – неволя (рабство)     </vt:lpstr>
      <vt:lpstr>Презентація PowerPoint</vt:lpstr>
      <vt:lpstr>  Гра «ЛОТО»  </vt:lpstr>
      <vt:lpstr>Тема нового матеріалу</vt:lpstr>
      <vt:lpstr>Презентація PowerPoint</vt:lpstr>
      <vt:lpstr>  Гра «Збери прислів’я»  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Виктория Зайцева</cp:lastModifiedBy>
  <cp:revision>64</cp:revision>
  <dcterms:modified xsi:type="dcterms:W3CDTF">2023-01-24T11:37:57Z</dcterms:modified>
</cp:coreProperties>
</file>