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E8A1-6DA8-4496-BCE8-03ED561CC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760"/>
            <a:ext cx="10515600" cy="2890202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24CCC-3D44-4BB5-AA35-A21607EF6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06150"/>
            <a:ext cx="10515600" cy="24834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F80F6-1855-44E9-BA95-5E00A06E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D7FFD-570A-4968-B943-AF87BB6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CE6A8-0665-4714-B241-6AFBA8C6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5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26EC-DC54-4882-9D58-F201EA25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04E7C-4CBA-49AF-B24C-1A1FF51C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3C727-C0C7-4BBA-9CF5-6C1FAC76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3986-C5B4-4956-AC6F-4F36186B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5F941-E847-4C51-97D6-21066B26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7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338D2-D9EE-4B67-97C1-08ABD5745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53848" y="365125"/>
            <a:ext cx="3999952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B1422-6C1E-4422-80E8-34B0092FB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626546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8B53C-3084-4BC0-A80E-DB41C04C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BFDE-DC70-4A6E-90B8-337FC472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578F-39AE-4F6F-9614-32EF672E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9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A8A8-ECDA-4018-ABB4-CC22892B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0AE7C-51AF-4F0E-B5A3-8C7E1026C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28C09-A717-49AB-B60E-433BC469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A47A-6E5A-4754-8B43-9CE55616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CA1EB-7AC7-4F86-90C0-AA980D8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2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5957-C46F-4F17-BC8C-6507E676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760"/>
            <a:ext cx="10515600" cy="382786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9661B-6633-4C8B-8B9C-E514DF851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43817"/>
            <a:ext cx="10515600" cy="16458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274BF-C1CD-4709-B0A0-E9407DB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B94-0A5B-4B56-B0B1-1FF5580A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668A-35AE-4CDF-AC4C-2BEEA9EE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F1FD-0E96-4963-9F09-92861572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9E5F0-B650-4AFF-B90E-23B37868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0876"/>
            <a:ext cx="5181600" cy="42360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1747B-302D-476E-8F4F-E4B114C66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0876"/>
            <a:ext cx="5181600" cy="4236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577D-22F7-4958-BB3D-6C9265EA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5B46-A8FB-4683-9618-3F6E0738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87BD-93E9-4181-9D7F-940C3E17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4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63D79-FA27-4567-9032-AF722733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7C1BF-703F-4992-BB0C-EB1E579C7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1823"/>
            <a:ext cx="5157787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2FCE1-6DC0-43B5-8016-89FD4AF5A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54741"/>
            <a:ext cx="5157787" cy="32349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FED7A-67D0-43CC-889A-25F884964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1823"/>
            <a:ext cx="5183188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1C176-48F2-44EC-B3A2-A144403D5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54741"/>
            <a:ext cx="5183188" cy="3234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187B8-AC48-4FE7-8658-8A31E373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AB465-E22E-45DC-89C9-406121BC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9D1CF-F964-4405-8677-5F9E2A02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4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453-DD0F-41C0-8F4A-5DC343F5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4E6313-506F-4456-B3D9-D9655538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26068-7707-41EC-93EF-A24CAF8F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C8A3C-8C01-4039-B47B-57D8497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3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92633-8C77-419D-B24D-2B3D44DB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149D59-0A88-4A14-A740-4CCD9B52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3DEF9-802F-444E-92D2-397862E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5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3C20-3881-4F15-94F7-9D7B9F9E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8F40F-6C2A-48EC-8F16-DA179A1D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638" y="457201"/>
            <a:ext cx="5800749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36B7E-D33D-48C7-97AC-5C0D9874F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4343400" cy="2211387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49BC5-FF58-463A-B4FA-F0F912F1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072D7-4A2A-407F-A084-6AE8DD00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4C41C-C368-475C-BDC1-DC5B29C7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3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67B0-865B-44ED-9DFE-36C73B0C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3C5CF7-138A-437C-9E0A-FF4179970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61462" y="457201"/>
            <a:ext cx="5793925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17822-7770-4117-96A2-8D2FF0A01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4424"/>
            <a:ext cx="4343400" cy="2204564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95030-39C7-4814-A766-1A3E094E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F02CD-DC87-47B6-96C4-F6470B1D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FF531-02C2-4C1D-A692-70403780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818BD-D734-48A1-8CC0-609D11E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D215A-D2A1-4903-A905-F8B06EF41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0875"/>
            <a:ext cx="10515600" cy="423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88A-7A1D-4AA1-8536-28DC13DB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66A6-3C10-4AB8-86A1-BB1F0CDA7EFE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E925-0C4B-4BAE-9799-3A9D46D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AD54-E5C5-4D48-8592-BB22F0A85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0201-1C40-4B39-813D-5CD9493BAEE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6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43" r:id="rId6"/>
    <p:sldLayoutId id="2147483739" r:id="rId7"/>
    <p:sldLayoutId id="2147483740" r:id="rId8"/>
    <p:sldLayoutId id="2147483741" r:id="rId9"/>
    <p:sldLayoutId id="2147483742" r:id="rId10"/>
    <p:sldLayoutId id="214748374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5400" kern="1200" smtClean="0">
          <a:gradFill>
            <a:gsLst>
              <a:gs pos="100000">
                <a:schemeClr val="tx2"/>
              </a:gs>
              <a:gs pos="0">
                <a:schemeClr val="accent1"/>
              </a:gs>
            </a:gsLst>
            <a:lin ang="0" scaled="1"/>
          </a:gradFill>
          <a:latin typeface="Aharoni" panose="02010803020104030203" pitchFamily="2" charset="-79"/>
          <a:ea typeface="+mn-ea"/>
          <a:cs typeface="Angsana New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4%D1%80%D0%B0%D0%BC%D0%B0%D1%82%D1%83%D1%80%D0%B3%D0%B8%D0%BD%D1%8F" TargetMode="External"/><Relationship Id="rId3" Type="http://schemas.openxmlformats.org/officeDocument/2006/relationships/hyperlink" Target="https://uk.wikipedia.org/wiki/1981" TargetMode="External"/><Relationship Id="rId7" Type="http://schemas.openxmlformats.org/officeDocument/2006/relationships/hyperlink" Target="https://uk.wikipedia.org/wiki/%D0%9F%D1%80%D0%BE%D0%B7%D0%B0%D1%97%D0%BA" TargetMode="External"/><Relationship Id="rId2" Type="http://schemas.openxmlformats.org/officeDocument/2006/relationships/hyperlink" Target="https://uk.wikipedia.org/wiki/24_%D0%B1%D0%B5%D1%80%D0%B5%D0%B7%D0%BD%D1%8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uk.wikipedia.org/wiki/%D0%9F%D0%BE%D0%B5%D1%82%D0%B5%D1%81%D0%B0" TargetMode="External"/><Relationship Id="rId5" Type="http://schemas.openxmlformats.org/officeDocument/2006/relationships/hyperlink" Target="https://uk.wikipedia.org/wiki/%D0%9A%D0%B8%D1%97%D0%B2%D1%81%D1%8C%D0%BA%D0%B0_%D0%BE%D0%B1%D0%BB%D0%B0%D1%81%D1%82%D1%8C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s://uk.wikipedia.org/wiki/%D0%A4%D0%B0%D1%81%D1%82%D1%96%D0%B2" TargetMode="External"/><Relationship Id="rId9" Type="http://schemas.openxmlformats.org/officeDocument/2006/relationships/hyperlink" Target="https://uk.wikipedia.org/wiki/%D0%9F%D0%B5%D1%80%D0%B5%D0%BA%D0%BB%D0%B0%D0%B4%D0%B0%D1%8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herry blossoms">
            <a:extLst>
              <a:ext uri="{FF2B5EF4-FFF2-40B4-BE49-F238E27FC236}">
                <a16:creationId xmlns:a16="http://schemas.microsoft.com/office/drawing/2014/main" id="{BC9410B8-0FE9-1CB1-F74C-E82096EE18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alphaModFix amt="30000"/>
          </a:blip>
          <a:srcRect r="14079" b="-1"/>
          <a:stretch/>
        </p:blipFill>
        <p:spPr>
          <a:xfrm>
            <a:off x="594359" y="596644"/>
            <a:ext cx="10101039" cy="5664712"/>
          </a:xfrm>
          <a:prstGeom prst="rect">
            <a:avLst/>
          </a:prstGeom>
        </p:spPr>
      </p:pic>
      <p:pic>
        <p:nvPicPr>
          <p:cNvPr id="4" name="Picture 3" descr="Cherry blossoms">
            <a:extLst>
              <a:ext uri="{FF2B5EF4-FFF2-40B4-BE49-F238E27FC236}">
                <a16:creationId xmlns:a16="http://schemas.microsoft.com/office/drawing/2014/main" id="{8471AFF7-4049-A48D-B349-25B76ED0FF8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prstClr val="white"/>
            </a:duotone>
            <a:alphaModFix amt="30000"/>
          </a:blip>
          <a:srcRect l="15028" r="41409" b="-1"/>
          <a:stretch/>
        </p:blipFill>
        <p:spPr>
          <a:xfrm>
            <a:off x="7885972" y="596644"/>
            <a:ext cx="3696971" cy="566471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20EA6B-0357-CEFF-3560-2EC04809AF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365760"/>
            <a:ext cx="9179103" cy="3665700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Двадцять третє травня</a:t>
            </a:r>
            <a:br>
              <a:rPr lang="uk-UA" dirty="0"/>
            </a:br>
            <a:r>
              <a:rPr lang="uk-UA" dirty="0"/>
              <a:t>Класна робота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0ED58EC-9961-63B0-0F6C-9D8ADD0EA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299384"/>
            <a:ext cx="10966807" cy="1789042"/>
          </a:xfrm>
        </p:spPr>
        <p:txBody>
          <a:bodyPr>
            <a:normAutofit/>
          </a:bodyPr>
          <a:lstStyle/>
          <a:p>
            <a:r>
              <a:rPr lang="uk-UA" sz="4400" b="1" i="0" dirty="0">
                <a:effectLst/>
                <a:latin typeface="Open Sans" panose="020B0606030504020204" pitchFamily="34" charset="0"/>
              </a:rPr>
              <a:t>Анна Багряна. «Маленька </a:t>
            </a:r>
            <a:r>
              <a:rPr lang="uk-UA" sz="4400" b="1" i="0" dirty="0" err="1">
                <a:effectLst/>
                <a:latin typeface="Open Sans" panose="020B0606030504020204" pitchFamily="34" charset="0"/>
              </a:rPr>
              <a:t>Ляпутета</a:t>
            </a:r>
            <a:r>
              <a:rPr lang="uk-UA" sz="4400" b="1" i="0" dirty="0">
                <a:effectLst/>
                <a:latin typeface="Open Sans" panose="020B0606030504020204" pitchFamily="34" charset="0"/>
              </a:rPr>
              <a:t>»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78609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68F9D89-54B8-41F8-8839-49992D645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E3ACA7D-175C-DB17-4CC9-9047C97D7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0"/>
            <a:ext cx="6890518" cy="22754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0" lang="en-US" b="1" i="0" u="none" strike="noStrike" kern="1200" cap="none" spc="0" normalizeH="0" baseline="0" noProof="0">
                <a:ln>
                  <a:noFill/>
                </a:ln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anose="02010803020104030203" pitchFamily="2" charset="-79"/>
                <a:ea typeface="+mn-ea"/>
                <a:cs typeface="Angsana New" panose="02020603050405020304" pitchFamily="18" charset="-34"/>
              </a:rPr>
              <a:t>Анна Багряна </a:t>
            </a:r>
            <a:endParaRPr lang="en-US" b="1" kern="1200">
              <a:gradFill>
                <a:gsLst>
                  <a:gs pos="100000">
                    <a:schemeClr val="tx2"/>
                  </a:gs>
                  <a:gs pos="0">
                    <a:schemeClr val="accent1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02A11509-3489-1C62-96BE-2D87B514C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319796"/>
            <a:ext cx="5545128" cy="2852404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/>
              <a:t>С</a:t>
            </a:r>
            <a:r>
              <a:rPr kumimoji="0" lang="en-US" b="0" i="0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правжнє ім'я </a:t>
            </a:r>
            <a:r>
              <a:rPr kumimoji="0" lang="en-US" b="1" i="0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Ганна Юріївна </a:t>
            </a:r>
            <a:r>
              <a:rPr lang="en-US" b="1" i="0">
                <a:effectLst/>
              </a:rPr>
              <a:t>Багрянцева</a:t>
            </a:r>
            <a:r>
              <a:rPr lang="en-US"/>
              <a:t>.</a:t>
            </a:r>
          </a:p>
          <a:p>
            <a:pPr marL="0"/>
            <a:r>
              <a:rPr lang="en-US" b="0" i="0">
                <a:effectLst/>
              </a:rPr>
              <a:t>Народилася </a:t>
            </a:r>
            <a:r>
              <a:rPr lang="en-US" b="0" i="0" strike="noStrike">
                <a:effectLst/>
                <a:hlinkClick r:id="rId2" tooltip="24 берез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b="0" i="0" u="sng" strike="noStrike">
                <a:effectLst/>
                <a:hlinkClick r:id="rId2" tooltip="24 берез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 березня</a:t>
            </a:r>
            <a:r>
              <a:rPr lang="en-US" b="0" i="0" u="sng">
                <a:effectLst/>
              </a:rPr>
              <a:t> </a:t>
            </a:r>
            <a:r>
              <a:rPr lang="en-US" b="0" i="0" u="sng" strike="noStrike">
                <a:effectLst/>
                <a:hlinkClick r:id="rId3" tooltip="198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1981</a:t>
            </a:r>
            <a:r>
              <a:rPr lang="en-US" b="0" i="0" u="sng">
                <a:effectLst/>
              </a:rPr>
              <a:t>, </a:t>
            </a:r>
            <a:r>
              <a:rPr lang="en-US" b="0" i="0" u="sng" strike="noStrike">
                <a:effectLst/>
                <a:hlinkClick r:id="rId4" tooltip="Фастів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Фастів</a:t>
            </a:r>
            <a:r>
              <a:rPr lang="en-US" b="0" i="0" u="sng">
                <a:effectLst/>
              </a:rPr>
              <a:t>, </a:t>
            </a:r>
            <a:r>
              <a:rPr lang="en-US" b="0" i="0" u="sng" strike="noStrike">
                <a:effectLst/>
                <a:hlinkClick r:id="rId5" tooltip="Київська област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Київська область</a:t>
            </a:r>
            <a:r>
              <a:rPr lang="en-US" b="0" i="0" u="sng">
                <a:effectLst/>
              </a:rPr>
              <a:t>) —</a:t>
            </a:r>
            <a:r>
              <a:rPr lang="en-US" b="0" i="0">
                <a:effectLst/>
              </a:rPr>
              <a:t> українська </a:t>
            </a:r>
            <a:r>
              <a:rPr lang="en-US" b="0" i="0" strike="noStrike">
                <a:effectLst/>
                <a:hlinkClick r:id="rId6" tooltip="Поетес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поетеса</a:t>
            </a:r>
            <a:r>
              <a:rPr lang="en-US" b="0" i="0">
                <a:effectLst/>
              </a:rPr>
              <a:t>, </a:t>
            </a:r>
            <a:r>
              <a:rPr lang="en-US" b="0" i="0" strike="noStrike">
                <a:effectLst/>
                <a:hlinkClick r:id="rId7" tooltip="Прозаїк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прозаїкиня</a:t>
            </a:r>
            <a:r>
              <a:rPr lang="en-US" b="0" i="0">
                <a:effectLst/>
              </a:rPr>
              <a:t>, </a:t>
            </a:r>
            <a:r>
              <a:rPr lang="en-US" b="0" i="0" strike="noStrike">
                <a:effectLst/>
                <a:hlinkClick r:id="rId8" tooltip="Драматургин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драматургиня</a:t>
            </a:r>
            <a:r>
              <a:rPr lang="en-US" b="0" i="0">
                <a:effectLst/>
              </a:rPr>
              <a:t>, </a:t>
            </a:r>
            <a:r>
              <a:rPr lang="en-US" b="0" i="0" strike="noStrike">
                <a:effectLst/>
                <a:hlinkClick r:id="rId9" tooltip="Переклада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перекладачка</a:t>
            </a:r>
            <a:r>
              <a:rPr lang="en-US" b="0" i="0">
                <a:effectLst/>
              </a:rPr>
              <a:t>. Перекладає з польської, болгарської, македонської та російської мов.</a:t>
            </a:r>
            <a:endParaRPr lang="en-US"/>
          </a:p>
        </p:txBody>
      </p:sp>
      <p:pic>
        <p:nvPicPr>
          <p:cNvPr id="8" name="Місце для вмісту 7" descr="Зображення, що містить Обличчя людини, Модний аксесуар, особа, намисто&#10;&#10;Автоматично згенерований опис">
            <a:extLst>
              <a:ext uri="{FF2B5EF4-FFF2-40B4-BE49-F238E27FC236}">
                <a16:creationId xmlns:a16="http://schemas.microsoft.com/office/drawing/2014/main" id="{45B5EE9E-C51F-A463-3FC6-585A14EB10A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198" y="855522"/>
            <a:ext cx="3636570" cy="544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0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61C07D8-44AF-9960-B381-6648DD358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Поетичні збірки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88E0A48-5CD4-4192-41D3-5A5565E80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«Суцвіття слів». (Київ, 2000), «Поміж бузкових снів». (Київ, 2002), «Між богами і нами». (Київ, 2005), «Мандрівка линвою/</a:t>
            </a:r>
            <a:r>
              <a:rPr lang="en-US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Spacer </a:t>
            </a:r>
            <a:r>
              <a:rPr lang="uk-UA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роІі</a:t>
            </a:r>
            <a:r>
              <a:rPr lang="en-US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n</a:t>
            </a:r>
            <a:r>
              <a:rPr lang="uk-UA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іе</a:t>
            </a:r>
            <a:r>
              <a:rPr lang="uk-UA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». (у співавторстві з В. </a:t>
            </a:r>
            <a:r>
              <a:rPr lang="uk-UA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Песткою</a:t>
            </a:r>
            <a:r>
              <a:rPr lang="uk-UA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Львів, 2008), «Інші лінії». (Київ, 2009), «Замовляння із любові». (Луцьк, 2011); романів: «Етимологія крові». (Київ, 2008), «Дивна така любов». (Київ, 2010, в перекладі македонською — Скоп’є, 2011), «</a:t>
            </a:r>
            <a:r>
              <a:rPr lang="uk-UA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Дошкуляка</a:t>
            </a:r>
            <a:r>
              <a:rPr lang="uk-UA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». (Київ, 2012); книги для дітей «Анна Багряна про Марію Заньковецьку, Олену Телігу, </a:t>
            </a:r>
            <a:r>
              <a:rPr lang="uk-UA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Вангу</a:t>
            </a:r>
            <a:r>
              <a:rPr lang="uk-UA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Марію Приймаченко, Славу Стецько». (серія «Життя видатних дітей». Київ, 2010); збірки драматичних творів «П’єси». (у перекладі македонською — </a:t>
            </a:r>
            <a:r>
              <a:rPr lang="uk-UA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Штіп</a:t>
            </a:r>
            <a:r>
              <a:rPr lang="uk-UA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Р. Македонія, 2011, сербською — </a:t>
            </a:r>
            <a:r>
              <a:rPr lang="uk-UA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Смедерево</a:t>
            </a:r>
            <a:r>
              <a:rPr lang="uk-UA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Сербія, 2012); книжок перекладів поезій Єлисавети Багряної, Дори </a:t>
            </a:r>
            <a:r>
              <a:rPr lang="uk-UA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Габе</a:t>
            </a:r>
            <a:r>
              <a:rPr lang="uk-UA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Димитра Христова, </a:t>
            </a:r>
            <a:r>
              <a:rPr lang="uk-UA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Рісто</a:t>
            </a:r>
            <a:r>
              <a:rPr lang="uk-UA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uk-UA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Василевскі</a:t>
            </a:r>
            <a:r>
              <a:rPr lang="uk-UA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Стона </a:t>
            </a:r>
            <a:r>
              <a:rPr lang="uk-UA" b="1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Келменді</a:t>
            </a:r>
            <a:r>
              <a:rPr lang="uk-UA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Бояна Ангелова. Упорядник і перекладач антології «Сучасна поезія Р. Македонії».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989530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3366BB0-BF67-4519-BA41-2F0021F5E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F61EA20-D69C-2695-8681-B71FE977B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685799"/>
            <a:ext cx="5257800" cy="99916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b="1" kern="1200" dirty="0" err="1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+mn-ea"/>
                <a:cs typeface="Angsana New" panose="02020603050405020304" pitchFamily="18" charset="-34"/>
              </a:rPr>
              <a:t>Творча</a:t>
            </a:r>
            <a:r>
              <a:rPr lang="en-US" b="1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+mn-ea"/>
                <a:cs typeface="Angsana New" panose="02020603050405020304" pitchFamily="18" charset="-34"/>
              </a:rPr>
              <a:t> </a:t>
            </a:r>
            <a:r>
              <a:rPr lang="en-US" b="1" kern="1200" dirty="0" err="1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+mn-ea"/>
                <a:cs typeface="Angsana New" panose="02020603050405020304" pitchFamily="18" charset="-34"/>
              </a:rPr>
              <a:t>діяльність</a:t>
            </a:r>
            <a:endParaRPr lang="en-US" b="1" kern="1200" dirty="0">
              <a:gradFill>
                <a:gsLst>
                  <a:gs pos="100000">
                    <a:schemeClr val="tx2"/>
                  </a:gs>
                  <a:gs pos="0">
                    <a:schemeClr val="accent1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D9CF5BB3-4976-9CF1-2602-E8761B16B7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684963"/>
            <a:ext cx="5257800" cy="4576056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Вистави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драматичими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творами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А.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Багряної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ставилися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театрах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США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Республіки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Македонії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Твори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перекладено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англійською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французькою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польською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болгарською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російською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латиською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азербайджанською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вірменською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македонською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сербською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хорватською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албанською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литовською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естонською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іншими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мовами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Польщі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Бельгії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Азербайджані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Болгарії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Сербії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Республіки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Македонії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виходили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окремі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поетичні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книги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Анна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Багряна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перекладає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польської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болгарської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македонської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російської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</a:t>
            </a:r>
            <a:r>
              <a:rPr lang="en-US" sz="2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</a:pPr>
            <a:endParaRPr lang="en-US" sz="1400" dirty="0"/>
          </a:p>
        </p:txBody>
      </p:sp>
      <p:pic>
        <p:nvPicPr>
          <p:cNvPr id="8" name="Місце для вмісту 7" descr="Зображення, що містить текст, особа, одежа, лист&#10;&#10;Автоматично згенерований опис">
            <a:extLst>
              <a:ext uri="{FF2B5EF4-FFF2-40B4-BE49-F238E27FC236}">
                <a16:creationId xmlns:a16="http://schemas.microsoft.com/office/drawing/2014/main" id="{11154AF9-6766-B622-C1C7-509B30AE275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9" r="17962"/>
          <a:stretch/>
        </p:blipFill>
        <p:spPr>
          <a:xfrm>
            <a:off x="594068" y="596644"/>
            <a:ext cx="4990587" cy="566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060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68F9D89-54B8-41F8-8839-49992D645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4D1AC-2965-CCAE-7937-8226CC5E2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881"/>
            <a:ext cx="6890518" cy="227548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b="0" i="0" kern="1200" dirty="0" err="1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effectLst/>
                <a:latin typeface="Aharoni" panose="02010803020104030203" pitchFamily="2" charset="-79"/>
                <a:ea typeface="+mn-ea"/>
                <a:cs typeface="Angsana New" panose="02020603050405020304" pitchFamily="18" charset="-34"/>
              </a:rPr>
              <a:t>Заньковецька</a:t>
            </a:r>
            <a:r>
              <a:rPr lang="en-US" sz="5000" b="0" i="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effectLst/>
                <a:latin typeface="Aharoni" panose="02010803020104030203" pitchFamily="2" charset="-79"/>
                <a:ea typeface="+mn-ea"/>
                <a:cs typeface="Angsana New" panose="02020603050405020304" pitchFamily="18" charset="-34"/>
              </a:rPr>
              <a:t> (</a:t>
            </a:r>
            <a:r>
              <a:rPr lang="en-US" sz="5000" b="0" i="0" kern="1200" dirty="0" err="1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effectLst/>
                <a:latin typeface="Aharoni" panose="02010803020104030203" pitchFamily="2" charset="-79"/>
                <a:ea typeface="+mn-ea"/>
                <a:cs typeface="Angsana New" panose="02020603050405020304" pitchFamily="18" charset="-34"/>
              </a:rPr>
              <a:t>Адасовська</a:t>
            </a:r>
            <a:r>
              <a:rPr lang="en-US" sz="5000" b="0" i="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effectLst/>
                <a:latin typeface="Aharoni" panose="02010803020104030203" pitchFamily="2" charset="-79"/>
                <a:ea typeface="+mn-ea"/>
                <a:cs typeface="Angsana New" panose="02020603050405020304" pitchFamily="18" charset="-34"/>
              </a:rPr>
              <a:t>) </a:t>
            </a:r>
            <a:r>
              <a:rPr lang="en-US" sz="5000" b="0" i="0" kern="1200" dirty="0" err="1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effectLst/>
                <a:latin typeface="Aharoni" panose="02010803020104030203" pitchFamily="2" charset="-79"/>
                <a:ea typeface="+mn-ea"/>
                <a:cs typeface="Angsana New" panose="02020603050405020304" pitchFamily="18" charset="-34"/>
              </a:rPr>
              <a:t>Марія</a:t>
            </a:r>
            <a:r>
              <a:rPr lang="en-US" sz="5000" b="0" i="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effectLst/>
                <a:latin typeface="Aharoni" panose="02010803020104030203" pitchFamily="2" charset="-79"/>
                <a:ea typeface="+mn-ea"/>
                <a:cs typeface="Angsana New" panose="02020603050405020304" pitchFamily="18" charset="-34"/>
              </a:rPr>
              <a:t> </a:t>
            </a:r>
            <a:r>
              <a:rPr lang="en-US" sz="5000" b="0" i="0" kern="1200" dirty="0" err="1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effectLst/>
                <a:latin typeface="Aharoni" panose="02010803020104030203" pitchFamily="2" charset="-79"/>
                <a:ea typeface="+mn-ea"/>
                <a:cs typeface="Angsana New" panose="02020603050405020304" pitchFamily="18" charset="-34"/>
              </a:rPr>
              <a:t>Костянтинівна</a:t>
            </a:r>
            <a:endParaRPr lang="en-US" sz="5000" kern="1200" dirty="0">
              <a:gradFill>
                <a:gsLst>
                  <a:gs pos="100000">
                    <a:schemeClr val="tx2"/>
                  </a:gs>
                  <a:gs pos="0">
                    <a:schemeClr val="accent1"/>
                  </a:gs>
                </a:gsLst>
                <a:lin ang="0" scaled="1"/>
              </a:gradFill>
              <a:latin typeface="Aharoni" panose="02010803020104030203" pitchFamily="2" charset="-79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D31A737-44EA-C2D1-7FDB-9B0676D19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599361"/>
            <a:ext cx="5545128" cy="409938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Народилася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 в </a:t>
            </a: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старій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дворянській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сім’ї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 в с. </a:t>
            </a: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Заньках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тепер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Ніжинського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 району </a:t>
            </a: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Чернігівської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області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. </a:t>
            </a: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Освіту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 одержала в приватному </a:t>
            </a: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пансіонаті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 в </a:t>
            </a: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Чернігові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. З </a:t>
            </a: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юних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років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виступала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 в </a:t>
            </a: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аматорських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 </a:t>
            </a:r>
            <a:r>
              <a:rPr lang="ru-RU" sz="2800" b="1" i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виставах</a:t>
            </a:r>
            <a:r>
              <a:rPr lang="ru-RU" sz="28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</a:rPr>
              <a:t> і концертах. 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Місце для вмісту 5" descr="Зображення, що містить текст, Обличчя людини, одежа, картина&#10;&#10;Автоматично згенерований опис">
            <a:extLst>
              <a:ext uri="{FF2B5EF4-FFF2-40B4-BE49-F238E27FC236}">
                <a16:creationId xmlns:a16="http://schemas.microsoft.com/office/drawing/2014/main" id="{9F42401B-800C-1F38-512B-FA92AA07394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758614"/>
            <a:ext cx="3435368" cy="53404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1C66659-BDA5-1B97-FF71-A11D82F99154}"/>
              </a:ext>
            </a:extLst>
          </p:cNvPr>
          <p:cNvSpPr txBox="1"/>
          <p:nvPr/>
        </p:nvSpPr>
        <p:spPr>
          <a:xfrm>
            <a:off x="8486454" y="6099049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/>
              <a:t>1854 - 1934</a:t>
            </a:r>
          </a:p>
        </p:txBody>
      </p:sp>
    </p:spTree>
    <p:extLst>
      <p:ext uri="{BB962C8B-B14F-4D97-AF65-F5344CB8AC3E}">
        <p14:creationId xmlns:p14="http://schemas.microsoft.com/office/powerpoint/2010/main" val="3990264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B869131-809F-4714-9B05-385CAF009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Місце для вмісту 5" descr="Зображення, що містить земля, просто неба, одежа, Обличчя людини&#10;&#10;Автоматично згенерований опис">
            <a:extLst>
              <a:ext uri="{FF2B5EF4-FFF2-40B4-BE49-F238E27FC236}">
                <a16:creationId xmlns:a16="http://schemas.microsoft.com/office/drawing/2014/main" id="{4B5FF73E-EB68-4D45-207C-4778F5C3A39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duotone>
              <a:prstClr val="black"/>
              <a:prstClr val="white"/>
            </a:duotone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63"/>
          <a:stretch/>
        </p:blipFill>
        <p:spPr>
          <a:xfrm>
            <a:off x="594360" y="596644"/>
            <a:ext cx="6698586" cy="566471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FECC7-B428-BE46-A5EE-82BD48C85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7284" y="685799"/>
            <a:ext cx="4988916" cy="270959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+mn-ea"/>
                <a:cs typeface="Angsana New" panose="02020603050405020304" pitchFamily="18" charset="-34"/>
              </a:rPr>
              <a:t>Творча діяльність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7CD931E-D03A-A2E2-CC64-4C284E71F6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57839" y="3564412"/>
            <a:ext cx="3748361" cy="2696944"/>
          </a:xfrm>
        </p:spPr>
        <p:txBody>
          <a:bodyPr vert="horz" lIns="91440" tIns="45720" rIns="91440" bIns="45720" rtlCol="0">
            <a:normAutofit/>
          </a:bodyPr>
          <a:lstStyle/>
          <a:p>
            <a:pPr marL="0">
              <a:lnSpc>
                <a:spcPct val="100000"/>
              </a:lnSpc>
            </a:pPr>
            <a:r>
              <a:rPr lang="en-US" sz="17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 керівництвом Марка Кропивницького невтомно працювала над удосконаленням своєї акторської майстерності. Історична подія у її житті відбулася 27 жовтня 1882 року на сцені Єлизаветградського театру в ролі Наталки («Наталка Полтавка». у трупі Кропивницького.</a:t>
            </a:r>
            <a:endParaRPr lang="en-US" sz="17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1587104"/>
      </p:ext>
    </p:extLst>
  </p:cSld>
  <p:clrMapOvr>
    <a:masterClrMapping/>
  </p:clrMapOvr>
</p:sld>
</file>

<file path=ppt/theme/theme1.xml><?xml version="1.0" encoding="utf-8"?>
<a:theme xmlns:a="http://schemas.openxmlformats.org/drawingml/2006/main" name="FadeVTI">
  <a:themeElements>
    <a:clrScheme name="gradient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Custom 49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eVTI" id="{1194088A-B135-4437-9FD8-7466BBC13A13}" vid="{B787DE2F-1995-45D8-A8E2-6B5CC521AC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70</TotalTime>
  <Words>417</Words>
  <Application>Microsoft Office PowerPoint</Application>
  <PresentationFormat>Широкий екран</PresentationFormat>
  <Paragraphs>16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2" baseType="lpstr">
      <vt:lpstr>Aharoni</vt:lpstr>
      <vt:lpstr>Arial</vt:lpstr>
      <vt:lpstr>Avenir Next LT Pro</vt:lpstr>
      <vt:lpstr>Open Sans</vt:lpstr>
      <vt:lpstr>Roboto</vt:lpstr>
      <vt:lpstr>FadeVTI</vt:lpstr>
      <vt:lpstr>Двадцять третє травня Класна робота</vt:lpstr>
      <vt:lpstr>Анна Багряна </vt:lpstr>
      <vt:lpstr>Поетичні збірки</vt:lpstr>
      <vt:lpstr>Творча діяльність</vt:lpstr>
      <vt:lpstr>Заньковецька (Адасовська) Марія Костянтинівна</vt:lpstr>
      <vt:lpstr>Творча діяльність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Двадцять третє травня Класна робота</dc:title>
  <dc:creator>Виктория Зайцева</dc:creator>
  <cp:lastModifiedBy>Виктория Зайцева</cp:lastModifiedBy>
  <cp:revision>1</cp:revision>
  <dcterms:created xsi:type="dcterms:W3CDTF">2023-05-22T10:26:24Z</dcterms:created>
  <dcterms:modified xsi:type="dcterms:W3CDTF">2023-05-22T11:37:14Z</dcterms:modified>
</cp:coreProperties>
</file>