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2" r:id="rId8"/>
    <p:sldId id="264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2"/>
    <p:restoredTop sz="95952"/>
  </p:normalViewPr>
  <p:slideViewPr>
    <p:cSldViewPr snapToGrid="0" snapToObjects="1">
      <p:cViewPr varScale="1">
        <p:scale>
          <a:sx n="64" d="100"/>
          <a:sy n="64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DE7C498A-7304-4BF3-8ECA-A5C1AC6C61A7}"/>
    <pc:docChg chg="delSld modSld">
      <pc:chgData name="Елена Зайцева" userId="e4c7a7f2c879dab9" providerId="LiveId" clId="{DE7C498A-7304-4BF3-8ECA-A5C1AC6C61A7}" dt="2024-10-22T17:16:53.881" v="50" actId="2696"/>
      <pc:docMkLst>
        <pc:docMk/>
      </pc:docMkLst>
      <pc:sldChg chg="modSp mod">
        <pc:chgData name="Елена Зайцева" userId="e4c7a7f2c879dab9" providerId="LiveId" clId="{DE7C498A-7304-4BF3-8ECA-A5C1AC6C61A7}" dt="2024-10-22T17:15:44.675" v="39" actId="20577"/>
        <pc:sldMkLst>
          <pc:docMk/>
          <pc:sldMk cId="2723417611" sldId="256"/>
        </pc:sldMkLst>
        <pc:spChg chg="mod">
          <ac:chgData name="Елена Зайцева" userId="e4c7a7f2c879dab9" providerId="LiveId" clId="{DE7C498A-7304-4BF3-8ECA-A5C1AC6C61A7}" dt="2024-10-22T17:15:44.675" v="39" actId="20577"/>
          <ac:spMkLst>
            <pc:docMk/>
            <pc:sldMk cId="2723417611" sldId="256"/>
            <ac:spMk id="3" creationId="{02D31067-AAF4-9843-9DA6-D7F54F75F2BA}"/>
          </ac:spMkLst>
        </pc:spChg>
      </pc:sldChg>
      <pc:sldChg chg="del">
        <pc:chgData name="Елена Зайцева" userId="e4c7a7f2c879dab9" providerId="LiveId" clId="{DE7C498A-7304-4BF3-8ECA-A5C1AC6C61A7}" dt="2024-10-22T17:16:18.935" v="40" actId="2696"/>
        <pc:sldMkLst>
          <pc:docMk/>
          <pc:sldMk cId="1971158067" sldId="267"/>
        </pc:sldMkLst>
      </pc:sldChg>
      <pc:sldChg chg="del">
        <pc:chgData name="Елена Зайцева" userId="e4c7a7f2c879dab9" providerId="LiveId" clId="{DE7C498A-7304-4BF3-8ECA-A5C1AC6C61A7}" dt="2024-10-22T17:16:24.752" v="42" actId="2696"/>
        <pc:sldMkLst>
          <pc:docMk/>
          <pc:sldMk cId="3516971589" sldId="268"/>
        </pc:sldMkLst>
      </pc:sldChg>
      <pc:sldChg chg="del">
        <pc:chgData name="Елена Зайцева" userId="e4c7a7f2c879dab9" providerId="LiveId" clId="{DE7C498A-7304-4BF3-8ECA-A5C1AC6C61A7}" dt="2024-10-22T17:16:22.326" v="41" actId="2696"/>
        <pc:sldMkLst>
          <pc:docMk/>
          <pc:sldMk cId="1239153718" sldId="269"/>
        </pc:sldMkLst>
      </pc:sldChg>
      <pc:sldChg chg="del">
        <pc:chgData name="Елена Зайцева" userId="e4c7a7f2c879dab9" providerId="LiveId" clId="{DE7C498A-7304-4BF3-8ECA-A5C1AC6C61A7}" dt="2024-10-22T17:16:26.870" v="43" actId="2696"/>
        <pc:sldMkLst>
          <pc:docMk/>
          <pc:sldMk cId="151949860" sldId="270"/>
        </pc:sldMkLst>
      </pc:sldChg>
      <pc:sldChg chg="del">
        <pc:chgData name="Елена Зайцева" userId="e4c7a7f2c879dab9" providerId="LiveId" clId="{DE7C498A-7304-4BF3-8ECA-A5C1AC6C61A7}" dt="2024-10-22T17:16:29.112" v="44" actId="2696"/>
        <pc:sldMkLst>
          <pc:docMk/>
          <pc:sldMk cId="4025250085" sldId="272"/>
        </pc:sldMkLst>
      </pc:sldChg>
      <pc:sldChg chg="del">
        <pc:chgData name="Елена Зайцева" userId="e4c7a7f2c879dab9" providerId="LiveId" clId="{DE7C498A-7304-4BF3-8ECA-A5C1AC6C61A7}" dt="2024-10-22T17:16:31.746" v="45" actId="2696"/>
        <pc:sldMkLst>
          <pc:docMk/>
          <pc:sldMk cId="357066824" sldId="273"/>
        </pc:sldMkLst>
      </pc:sldChg>
      <pc:sldChg chg="del">
        <pc:chgData name="Елена Зайцева" userId="e4c7a7f2c879dab9" providerId="LiveId" clId="{DE7C498A-7304-4BF3-8ECA-A5C1AC6C61A7}" dt="2024-10-22T17:16:34.505" v="46" actId="2696"/>
        <pc:sldMkLst>
          <pc:docMk/>
          <pc:sldMk cId="1820443061" sldId="274"/>
        </pc:sldMkLst>
      </pc:sldChg>
      <pc:sldChg chg="del">
        <pc:chgData name="Елена Зайцева" userId="e4c7a7f2c879dab9" providerId="LiveId" clId="{DE7C498A-7304-4BF3-8ECA-A5C1AC6C61A7}" dt="2024-10-22T17:16:38.672" v="47" actId="2696"/>
        <pc:sldMkLst>
          <pc:docMk/>
          <pc:sldMk cId="3691156230" sldId="275"/>
        </pc:sldMkLst>
      </pc:sldChg>
      <pc:sldChg chg="del">
        <pc:chgData name="Елена Зайцева" userId="e4c7a7f2c879dab9" providerId="LiveId" clId="{DE7C498A-7304-4BF3-8ECA-A5C1AC6C61A7}" dt="2024-10-22T17:16:44.082" v="49" actId="2696"/>
        <pc:sldMkLst>
          <pc:docMk/>
          <pc:sldMk cId="2318481457" sldId="276"/>
        </pc:sldMkLst>
      </pc:sldChg>
      <pc:sldChg chg="del">
        <pc:chgData name="Елена Зайцева" userId="e4c7a7f2c879dab9" providerId="LiveId" clId="{DE7C498A-7304-4BF3-8ECA-A5C1AC6C61A7}" dt="2024-10-22T17:16:41.671" v="48" actId="2696"/>
        <pc:sldMkLst>
          <pc:docMk/>
          <pc:sldMk cId="2281138426" sldId="277"/>
        </pc:sldMkLst>
      </pc:sldChg>
      <pc:sldChg chg="del">
        <pc:chgData name="Елена Зайцева" userId="e4c7a7f2c879dab9" providerId="LiveId" clId="{DE7C498A-7304-4BF3-8ECA-A5C1AC6C61A7}" dt="2024-10-22T17:16:53.881" v="50" actId="2696"/>
        <pc:sldMkLst>
          <pc:docMk/>
          <pc:sldMk cId="1761610951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EDC89-5500-284D-83B2-E56F1222F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i="1" dirty="0"/>
              <a:t>Дієслово: загальне значення, морфологічні ознаки, синтаксична роль</a:t>
            </a:r>
            <a:r>
              <a:rPr lang="uk-UA" sz="4400" dirty="0"/>
              <a:t> </a:t>
            </a:r>
            <a:endParaRPr lang="ru-UA" sz="4400" baseline="30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1067-AAF4-9843-9DA6-D7F54F75F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702217"/>
            <a:ext cx="6831673" cy="1086237"/>
          </a:xfrm>
        </p:spPr>
        <p:txBody>
          <a:bodyPr/>
          <a:lstStyle/>
          <a:p>
            <a:r>
              <a:rPr lang="uk-UA" dirty="0"/>
              <a:t>Двадцять третє жовтня</a:t>
            </a:r>
          </a:p>
          <a:p>
            <a:r>
              <a:rPr lang="uk-UA" dirty="0"/>
              <a:t>Класна робота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2341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8037-93E3-6542-AF0B-9055B52C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236" y="360123"/>
            <a:ext cx="10528126" cy="1485900"/>
          </a:xfrm>
        </p:spPr>
        <p:txBody>
          <a:bodyPr>
            <a:normAutofit fontScale="90000"/>
          </a:bodyPr>
          <a:lstStyle/>
          <a:p>
            <a:r>
              <a:rPr lang="ru-UA" b="1" dirty="0"/>
              <a:t>Завдання №1. </a:t>
            </a:r>
            <a:br>
              <a:rPr lang="ru-UA" dirty="0"/>
            </a:br>
            <a:r>
              <a:rPr lang="uk-UA" dirty="0"/>
              <a:t>Виписати дієслова, вказати їх час, особу/рід, вид). </a:t>
            </a:r>
            <a:br>
              <a:rPr lang="uk-UA" dirty="0"/>
            </a:b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0CE20-A04C-9A4C-A5AA-95DABDC92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2" y="1846023"/>
            <a:ext cx="10095978" cy="4792771"/>
          </a:xfrm>
        </p:spPr>
        <p:txBody>
          <a:bodyPr>
            <a:normAutofit/>
          </a:bodyPr>
          <a:lstStyle/>
          <a:p>
            <a:pPr marL="530352" lvl="1" indent="0">
              <a:buNone/>
            </a:pPr>
            <a:br>
              <a:rPr lang="ru-UA" sz="3200" dirty="0"/>
            </a:br>
            <a:r>
              <a:rPr lang="ru-RU" sz="3600" dirty="0"/>
              <a:t>1. </a:t>
            </a:r>
            <a:r>
              <a:rPr lang="ru-RU" sz="3600" dirty="0" err="1"/>
              <a:t>Чесної</a:t>
            </a:r>
            <a:r>
              <a:rPr lang="ru-RU" sz="3600" dirty="0"/>
              <a:t> </a:t>
            </a:r>
            <a:r>
              <a:rPr lang="ru-RU" sz="3600" dirty="0" err="1"/>
              <a:t>праці</a:t>
            </a:r>
            <a:r>
              <a:rPr lang="ru-RU" sz="3600" dirty="0"/>
              <a:t> </a:t>
            </a:r>
            <a:r>
              <a:rPr lang="ru-RU" sz="3600" dirty="0" err="1"/>
              <a:t>вітер</a:t>
            </a:r>
            <a:r>
              <a:rPr lang="ru-RU" sz="3600" dirty="0"/>
              <a:t> не </a:t>
            </a:r>
            <a:r>
              <a:rPr lang="uk-UA" sz="3600" dirty="0" err="1"/>
              <a:t>р</a:t>
            </a:r>
            <a:r>
              <a:rPr lang="ru-RU" sz="3600" dirty="0" err="1"/>
              <a:t>озвіє</a:t>
            </a:r>
            <a:r>
              <a:rPr lang="uk-UA" sz="3600" dirty="0"/>
              <a:t>.</a:t>
            </a:r>
            <a:r>
              <a:rPr lang="ru-RU" sz="3600" dirty="0"/>
              <a:t> </a:t>
            </a:r>
          </a:p>
          <a:p>
            <a:pPr marL="530352" lvl="1" indent="0">
              <a:buNone/>
            </a:pPr>
            <a:r>
              <a:rPr lang="ru-RU" sz="3600" dirty="0"/>
              <a:t>2. Не </a:t>
            </a:r>
            <a:r>
              <a:rPr lang="uk-UA" sz="3600" dirty="0" err="1"/>
              <a:t>п</a:t>
            </a:r>
            <a:r>
              <a:rPr lang="ru-RU" sz="3600" dirty="0" err="1"/>
              <a:t>іймав</a:t>
            </a:r>
            <a:r>
              <a:rPr lang="ru-RU" sz="3600" dirty="0"/>
              <a:t> карася</a:t>
            </a:r>
            <a:r>
              <a:rPr lang="uk-UA" sz="3600" dirty="0"/>
              <a:t>,</a:t>
            </a:r>
            <a:r>
              <a:rPr lang="ru-RU" sz="3600" dirty="0"/>
              <a:t> то и </a:t>
            </a:r>
            <a:r>
              <a:rPr lang="ru-RU" sz="3600" dirty="0" err="1"/>
              <a:t>коропа</a:t>
            </a:r>
            <a:r>
              <a:rPr lang="ru-RU" sz="3600" dirty="0"/>
              <a:t> не </a:t>
            </a:r>
            <a:r>
              <a:rPr lang="uk-UA" sz="3600" dirty="0"/>
              <a:t>в</a:t>
            </a:r>
            <a:r>
              <a:rPr lang="ru-RU" sz="3600" dirty="0" err="1"/>
              <a:t>иглядай</a:t>
            </a:r>
            <a:r>
              <a:rPr lang="ru-RU" sz="3600" dirty="0"/>
              <a:t>. </a:t>
            </a:r>
          </a:p>
          <a:p>
            <a:pPr marL="530352" lvl="1" indent="0">
              <a:buNone/>
            </a:pPr>
            <a:r>
              <a:rPr lang="ru-RU" sz="3600" dirty="0"/>
              <a:t>3. Без </a:t>
            </a:r>
            <a:r>
              <a:rPr lang="ru-RU" sz="3600" dirty="0" err="1"/>
              <a:t>праці</a:t>
            </a:r>
            <a:r>
              <a:rPr lang="ru-RU" sz="3600" dirty="0"/>
              <a:t> калач не </a:t>
            </a:r>
            <a:r>
              <a:rPr lang="uk-UA" sz="3600" dirty="0"/>
              <a:t>з</a:t>
            </a:r>
            <a:r>
              <a:rPr lang="ru-RU" sz="3600" dirty="0" err="1"/>
              <a:t>аробиш</a:t>
            </a:r>
            <a:r>
              <a:rPr lang="ru-RU" sz="3600" dirty="0"/>
              <a:t>. </a:t>
            </a:r>
          </a:p>
          <a:p>
            <a:pPr marL="530352" lvl="1" indent="0">
              <a:buNone/>
            </a:pPr>
            <a:r>
              <a:rPr lang="ru-RU" sz="3600" dirty="0"/>
              <a:t>4. </a:t>
            </a:r>
            <a:r>
              <a:rPr lang="ru-RU" sz="3600" dirty="0" err="1"/>
              <a:t>Уміла</a:t>
            </a:r>
            <a:r>
              <a:rPr lang="ru-RU" sz="3600" dirty="0"/>
              <a:t> рука не </a:t>
            </a:r>
            <a:r>
              <a:rPr lang="uk-UA" sz="3600" dirty="0"/>
              <a:t>с</a:t>
            </a:r>
            <a:r>
              <a:rPr lang="ru-RU" sz="3600" dirty="0" err="1"/>
              <a:t>хибить</a:t>
            </a:r>
            <a:r>
              <a:rPr lang="ru-RU" sz="3600" dirty="0"/>
              <a:t>. </a:t>
            </a:r>
          </a:p>
          <a:p>
            <a:pPr marL="530352" lvl="1" indent="0">
              <a:buNone/>
            </a:pPr>
            <a:r>
              <a:rPr lang="ru-RU" sz="3600" dirty="0"/>
              <a:t>5</a:t>
            </a:r>
            <a:r>
              <a:rPr lang="uk-UA" sz="3600" dirty="0"/>
              <a:t>. Наука в ліс не веде, а з лісу виведе. </a:t>
            </a:r>
          </a:p>
          <a:p>
            <a:pPr marL="530352" lvl="1" indent="0">
              <a:buNone/>
            </a:pPr>
            <a:r>
              <a:rPr lang="uk-UA" sz="3600" dirty="0"/>
              <a:t>6. Давніх друзів забувають, а при горі згадують. </a:t>
            </a:r>
            <a:endParaRPr lang="ru-UA" sz="3600" dirty="0"/>
          </a:p>
          <a:p>
            <a:pPr lvl="1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9896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C1808-3BFB-324A-BAA9-B546637C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21DCE4-84E3-E842-829A-1C04DB52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30" y="2286000"/>
            <a:ext cx="8155541" cy="3581400"/>
          </a:xfrm>
        </p:spPr>
        <p:txBody>
          <a:bodyPr/>
          <a:lstStyle/>
          <a:p>
            <a:pPr marL="0" indent="0" algn="r">
              <a:buNone/>
            </a:pPr>
            <a:r>
              <a:rPr lang="ru-RU" sz="3600" i="1" dirty="0"/>
              <a:t>Треба </a:t>
            </a:r>
            <a:r>
              <a:rPr lang="ru-RU" sz="3600" i="1" dirty="0" err="1"/>
              <a:t>берегти</a:t>
            </a:r>
            <a:r>
              <a:rPr lang="ru-RU" sz="3600" i="1" dirty="0"/>
              <a:t> як </a:t>
            </a:r>
            <a:r>
              <a:rPr lang="ru-RU" sz="3600" i="1" dirty="0" err="1"/>
              <a:t>зіницю</a:t>
            </a:r>
            <a:r>
              <a:rPr lang="ru-RU" sz="3600" i="1" dirty="0"/>
              <a:t> ока </a:t>
            </a:r>
            <a:r>
              <a:rPr lang="ru-RU" sz="3600" i="1" dirty="0" err="1"/>
              <a:t>безцінну</a:t>
            </a:r>
            <a:r>
              <a:rPr lang="ru-RU" sz="3600" i="1" dirty="0"/>
              <a:t> </a:t>
            </a:r>
            <a:endParaRPr lang="ru-UA" sz="3600" dirty="0"/>
          </a:p>
          <a:p>
            <a:pPr marL="0" indent="0" algn="r">
              <a:buNone/>
            </a:pPr>
            <a:r>
              <a:rPr lang="ru-RU" sz="3600" i="1" dirty="0" err="1"/>
              <a:t>культурну</a:t>
            </a:r>
            <a:r>
              <a:rPr lang="ru-RU" sz="3600" i="1" dirty="0"/>
              <a:t> </a:t>
            </a:r>
            <a:r>
              <a:rPr lang="ru-RU" sz="3600" i="1" dirty="0" err="1"/>
              <a:t>спадщину</a:t>
            </a:r>
            <a:r>
              <a:rPr lang="ru-RU" sz="3600" i="1" dirty="0"/>
              <a:t> </a:t>
            </a:r>
            <a:r>
              <a:rPr lang="ru-RU" sz="3600" i="1" dirty="0" err="1"/>
              <a:t>нашого</a:t>
            </a:r>
            <a:r>
              <a:rPr lang="ru-RU" sz="3600" i="1" dirty="0"/>
              <a:t> народу...</a:t>
            </a:r>
            <a:endParaRPr lang="ru-UA" sz="3600" dirty="0"/>
          </a:p>
          <a:p>
            <a:pPr marL="0" indent="0" algn="r">
              <a:buNone/>
            </a:pPr>
            <a:r>
              <a:rPr lang="ru-RU" sz="3600" i="1" dirty="0"/>
              <a:t>О. Гончар</a:t>
            </a:r>
            <a:endParaRPr lang="ru-UA" sz="3600" dirty="0"/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E29779-5063-B540-A3AA-CC7849FDE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271" y="947449"/>
            <a:ext cx="2726063" cy="41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3CEBD-9448-6F41-B005-0A1FEC52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0424E-353F-F443-819C-AD812669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9F293449-4177-4744-BA1C-CE71A99AD68C}"/>
              </a:ext>
            </a:extLst>
          </p:cNvPr>
          <p:cNvSpPr/>
          <p:nvPr/>
        </p:nvSpPr>
        <p:spPr>
          <a:xfrm>
            <a:off x="4318613" y="2286000"/>
            <a:ext cx="3690651" cy="20210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0953B-8118-A84F-B653-7ABF2E473C7B}"/>
              </a:ext>
            </a:extLst>
          </p:cNvPr>
          <p:cNvSpPr txBox="1"/>
          <p:nvPr/>
        </p:nvSpPr>
        <p:spPr>
          <a:xfrm>
            <a:off x="4472850" y="2659629"/>
            <a:ext cx="3536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6600" b="1" dirty="0"/>
              <a:t>Дієслово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273D024-FAAC-914E-81BB-ED5E0322967B}"/>
              </a:ext>
            </a:extLst>
          </p:cNvPr>
          <p:cNvSpPr/>
          <p:nvPr/>
        </p:nvSpPr>
        <p:spPr>
          <a:xfrm>
            <a:off x="1531345" y="39881"/>
            <a:ext cx="2787268" cy="19014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635A6-7245-7841-B4B5-C0DCD7E74BA8}"/>
              </a:ext>
            </a:extLst>
          </p:cNvPr>
          <p:cNvSpPr txBox="1"/>
          <p:nvPr/>
        </p:nvSpPr>
        <p:spPr>
          <a:xfrm>
            <a:off x="1790242" y="499431"/>
            <a:ext cx="226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800" dirty="0"/>
              <a:t>Що робити?</a:t>
            </a:r>
          </a:p>
          <a:p>
            <a:pPr algn="ctr"/>
            <a:r>
              <a:rPr lang="ru-UA" sz="2800" dirty="0"/>
              <a:t>Що зробити?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3EB04621-B98E-5B47-9518-B8C7D42E2C1A}"/>
              </a:ext>
            </a:extLst>
          </p:cNvPr>
          <p:cNvSpPr/>
          <p:nvPr/>
        </p:nvSpPr>
        <p:spPr>
          <a:xfrm rot="13737627">
            <a:off x="3626217" y="2000869"/>
            <a:ext cx="1194287" cy="41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3C599867-758B-E84E-A01F-391460CC3DCC}"/>
              </a:ext>
            </a:extLst>
          </p:cNvPr>
          <p:cNvSpPr/>
          <p:nvPr/>
        </p:nvSpPr>
        <p:spPr>
          <a:xfrm rot="16200000">
            <a:off x="5924005" y="1688987"/>
            <a:ext cx="656930" cy="338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трелка вверх 15">
            <a:extLst>
              <a:ext uri="{FF2B5EF4-FFF2-40B4-BE49-F238E27FC236}">
                <a16:creationId xmlns:a16="http://schemas.microsoft.com/office/drawing/2014/main" id="{03B6F998-5060-AC4B-94AA-1390E1377FD4}"/>
              </a:ext>
            </a:extLst>
          </p:cNvPr>
          <p:cNvSpPr/>
          <p:nvPr/>
        </p:nvSpPr>
        <p:spPr>
          <a:xfrm rot="2374678">
            <a:off x="7672721" y="1649018"/>
            <a:ext cx="471887" cy="10204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62D9821-5E64-4D47-AB02-5DA074C8D0AE}"/>
              </a:ext>
            </a:extLst>
          </p:cNvPr>
          <p:cNvSpPr/>
          <p:nvPr/>
        </p:nvSpPr>
        <p:spPr>
          <a:xfrm>
            <a:off x="4924540" y="9513"/>
            <a:ext cx="2787267" cy="1444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42FA86-81B7-5C4C-83DA-876ADAFFE9C2}"/>
              </a:ext>
            </a:extLst>
          </p:cNvPr>
          <p:cNvSpPr txBox="1"/>
          <p:nvPr/>
        </p:nvSpPr>
        <p:spPr>
          <a:xfrm>
            <a:off x="5042103" y="234346"/>
            <a:ext cx="2477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800" dirty="0"/>
              <a:t>Самостійна частина мови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E112E38-533B-6F4C-9591-D24429DE1D56}"/>
              </a:ext>
            </a:extLst>
          </p:cNvPr>
          <p:cNvSpPr/>
          <p:nvPr/>
        </p:nvSpPr>
        <p:spPr>
          <a:xfrm>
            <a:off x="8182096" y="39881"/>
            <a:ext cx="3888954" cy="25678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8202B3-4EA6-A04E-8D4E-F84672A4E3C7}"/>
              </a:ext>
            </a:extLst>
          </p:cNvPr>
          <p:cNvSpPr txBox="1"/>
          <p:nvPr/>
        </p:nvSpPr>
        <p:spPr>
          <a:xfrm>
            <a:off x="8800838" y="309719"/>
            <a:ext cx="320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1. Конкретна фізична дія.</a:t>
            </a:r>
            <a:endParaRPr lang="ru-UA" dirty="0"/>
          </a:p>
          <a:p>
            <a:r>
              <a:rPr lang="uk-UA" b="1" i="1" dirty="0"/>
              <a:t>2. Стан.</a:t>
            </a:r>
            <a:endParaRPr lang="ru-UA" dirty="0"/>
          </a:p>
          <a:p>
            <a:r>
              <a:rPr lang="uk-UA" b="1" i="1" dirty="0"/>
              <a:t>3. Вияв ознаки.</a:t>
            </a:r>
            <a:endParaRPr lang="ru-UA" dirty="0"/>
          </a:p>
          <a:p>
            <a:r>
              <a:rPr lang="uk-UA" b="1" i="1" dirty="0"/>
              <a:t>4. Процес мовлення й мислення.</a:t>
            </a:r>
            <a:endParaRPr lang="ru-UA" dirty="0"/>
          </a:p>
          <a:p>
            <a:r>
              <a:rPr lang="uk-UA" b="1" i="1" dirty="0"/>
              <a:t>5. Стосунки між людьми, почуття, переживання.</a:t>
            </a:r>
            <a:endParaRPr lang="ru-UA" dirty="0"/>
          </a:p>
          <a:p>
            <a:endParaRPr lang="ru-UA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B56D0B8-CDAD-1E41-AE6A-DF52A98222B1}"/>
              </a:ext>
            </a:extLst>
          </p:cNvPr>
          <p:cNvSpPr/>
          <p:nvPr/>
        </p:nvSpPr>
        <p:spPr>
          <a:xfrm>
            <a:off x="817536" y="3859658"/>
            <a:ext cx="3813790" cy="2936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A0485-F62C-9E42-93EB-CC8DF3C8DF87}"/>
              </a:ext>
            </a:extLst>
          </p:cNvPr>
          <p:cNvSpPr txBox="1"/>
          <p:nvPr/>
        </p:nvSpPr>
        <p:spPr>
          <a:xfrm>
            <a:off x="1317013" y="4326479"/>
            <a:ext cx="3636956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uk-UA" sz="2000" dirty="0">
                <a:highlight>
                  <a:srgbClr val="808000"/>
                </a:highlight>
              </a:rPr>
              <a:t>Морфологічні ознаки: </a:t>
            </a:r>
            <a:endParaRPr lang="ru-UA" sz="2000" dirty="0">
              <a:highlight>
                <a:srgbClr val="808000"/>
              </a:highlight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Вид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Перехідність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Дієвідміни</a:t>
            </a:r>
            <a:endParaRPr lang="ru-UA" sz="2000" i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Спосіб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uk-UA" sz="2000" i="1" dirty="0"/>
          </a:p>
          <a:p>
            <a:pPr marL="285750" lvl="0" indent="-285750">
              <a:buFont typeface="Wingdings" pitchFamily="2" charset="2"/>
              <a:buChar char="ü"/>
            </a:pPr>
            <a:endParaRPr lang="uk-UA" sz="2000" i="1" dirty="0"/>
          </a:p>
          <a:p>
            <a:pPr lvl="0"/>
            <a:endParaRPr lang="uk-UA" sz="2000" i="1" dirty="0"/>
          </a:p>
          <a:p>
            <a:pPr lvl="0"/>
            <a:endParaRPr lang="uk-UA" sz="2000" i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Час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Число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Особа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Рід</a:t>
            </a:r>
            <a:endParaRPr lang="ru-UA" sz="2000" i="1" dirty="0"/>
          </a:p>
        </p:txBody>
      </p:sp>
      <p:sp>
        <p:nvSpPr>
          <p:cNvPr id="23" name="Стрелка влево 22">
            <a:extLst>
              <a:ext uri="{FF2B5EF4-FFF2-40B4-BE49-F238E27FC236}">
                <a16:creationId xmlns:a16="http://schemas.microsoft.com/office/drawing/2014/main" id="{4DEDC611-B2D6-1349-9DD6-DE469D4A54A8}"/>
              </a:ext>
            </a:extLst>
          </p:cNvPr>
          <p:cNvSpPr/>
          <p:nvPr/>
        </p:nvSpPr>
        <p:spPr>
          <a:xfrm rot="19312267">
            <a:off x="4023775" y="3805859"/>
            <a:ext cx="550990" cy="3736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4271D42-49A7-DC43-B7A4-1F2235FB1D61}"/>
              </a:ext>
            </a:extLst>
          </p:cNvPr>
          <p:cNvSpPr/>
          <p:nvPr/>
        </p:nvSpPr>
        <p:spPr>
          <a:xfrm>
            <a:off x="8097398" y="3859658"/>
            <a:ext cx="3712684" cy="27424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89D41-D982-554E-90B4-AA9DA7D75A40}"/>
              </a:ext>
            </a:extLst>
          </p:cNvPr>
          <p:cNvSpPr txBox="1"/>
          <p:nvPr/>
        </p:nvSpPr>
        <p:spPr>
          <a:xfrm>
            <a:off x="8907946" y="4099886"/>
            <a:ext cx="25025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dirty="0">
                <a:highlight>
                  <a:srgbClr val="808080"/>
                </a:highlight>
              </a:rPr>
              <a:t>Форми дієслова: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Інфінітив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sz="2000" i="1" dirty="0"/>
              <a:t>Особова форма</a:t>
            </a:r>
            <a:endParaRPr lang="ru-UA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 dirty="0"/>
              <a:t>Безособова форма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 dirty="0"/>
              <a:t>Дієприкметник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i="1" dirty="0"/>
              <a:t>Дієприслівник</a:t>
            </a:r>
            <a:endParaRPr lang="ru-UA" sz="2000" dirty="0"/>
          </a:p>
          <a:p>
            <a:endParaRPr lang="ru-UA" dirty="0"/>
          </a:p>
        </p:txBody>
      </p:sp>
      <p:sp>
        <p:nvSpPr>
          <p:cNvPr id="26" name="Стрелка вниз 25">
            <a:extLst>
              <a:ext uri="{FF2B5EF4-FFF2-40B4-BE49-F238E27FC236}">
                <a16:creationId xmlns:a16="http://schemas.microsoft.com/office/drawing/2014/main" id="{A08059B1-7FB2-F14D-B24C-88C03F78A563}"/>
              </a:ext>
            </a:extLst>
          </p:cNvPr>
          <p:cNvSpPr/>
          <p:nvPr/>
        </p:nvSpPr>
        <p:spPr>
          <a:xfrm rot="18883957">
            <a:off x="8015735" y="3635130"/>
            <a:ext cx="367655" cy="68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F0D08B0-F465-8643-8ABB-C3CA7E22CFD4}"/>
              </a:ext>
            </a:extLst>
          </p:cNvPr>
          <p:cNvSpPr/>
          <p:nvPr/>
        </p:nvSpPr>
        <p:spPr>
          <a:xfrm>
            <a:off x="4924541" y="5009240"/>
            <a:ext cx="2910232" cy="17111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FCDA78-CAB2-124A-BDF1-C2C55FC9C94A}"/>
              </a:ext>
            </a:extLst>
          </p:cNvPr>
          <p:cNvSpPr txBox="1"/>
          <p:nvPr/>
        </p:nvSpPr>
        <p:spPr>
          <a:xfrm>
            <a:off x="5372035" y="5243036"/>
            <a:ext cx="2069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highlight>
                  <a:srgbClr val="FFFF00"/>
                </a:highlight>
              </a:rPr>
              <a:t>Синтаксична роль:</a:t>
            </a:r>
            <a:r>
              <a:rPr lang="uk-UA" dirty="0"/>
              <a:t>  </a:t>
            </a:r>
            <a:r>
              <a:rPr lang="uk-UA" b="1" i="1" dirty="0"/>
              <a:t>присудок, рідше будь-який член речення</a:t>
            </a:r>
            <a:endParaRPr lang="ru-UA" dirty="0"/>
          </a:p>
          <a:p>
            <a:endParaRPr lang="ru-UA" dirty="0"/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EAE234E9-E8F0-5747-80CE-7E4A74633DA6}"/>
              </a:ext>
            </a:extLst>
          </p:cNvPr>
          <p:cNvSpPr/>
          <p:nvPr/>
        </p:nvSpPr>
        <p:spPr>
          <a:xfrm>
            <a:off x="6083246" y="4379346"/>
            <a:ext cx="323529" cy="539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8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C0144-B6C4-E24F-A39C-10B8AE6D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576" y="142776"/>
            <a:ext cx="9959248" cy="1485900"/>
          </a:xfrm>
        </p:spPr>
        <p:txBody>
          <a:bodyPr>
            <a:normAutofit/>
          </a:bodyPr>
          <a:lstStyle/>
          <a:p>
            <a:r>
              <a:rPr lang="uk-UA" dirty="0"/>
              <a:t>Дієслово має такі морфологічні ознаки:</a:t>
            </a:r>
            <a:endParaRPr lang="ru-UA" dirty="0"/>
          </a:p>
        </p:txBody>
      </p:sp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04ADB13A-21E4-5949-A3E7-1FF6B07797EA}"/>
              </a:ext>
            </a:extLst>
          </p:cNvPr>
          <p:cNvSpPr/>
          <p:nvPr/>
        </p:nvSpPr>
        <p:spPr>
          <a:xfrm>
            <a:off x="2495811" y="2210844"/>
            <a:ext cx="4296427" cy="362002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014D9-270E-5F47-A3A7-840CACF7684C}"/>
              </a:ext>
            </a:extLst>
          </p:cNvPr>
          <p:cNvSpPr txBox="1"/>
          <p:nvPr/>
        </p:nvSpPr>
        <p:spPr>
          <a:xfrm>
            <a:off x="3836095" y="4171167"/>
            <a:ext cx="1816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6600" b="1" dirty="0"/>
              <a:t>Час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1C28E26B-A579-0C4C-9598-F091AD148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5514" y="885726"/>
            <a:ext cx="4886486" cy="2749463"/>
          </a:xfr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A3231660-1554-1447-875E-110BA26A5450}"/>
              </a:ext>
            </a:extLst>
          </p:cNvPr>
          <p:cNvSpPr/>
          <p:nvPr/>
        </p:nvSpPr>
        <p:spPr>
          <a:xfrm>
            <a:off x="3349668" y="1102921"/>
            <a:ext cx="2588712" cy="9518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02596AF-8557-DD4B-9245-2808794292FE}"/>
              </a:ext>
            </a:extLst>
          </p:cNvPr>
          <p:cNvSpPr/>
          <p:nvPr/>
        </p:nvSpPr>
        <p:spPr>
          <a:xfrm rot="1274387">
            <a:off x="1540341" y="3728431"/>
            <a:ext cx="986953" cy="25182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E3340D1-B33B-C84D-BF76-926DACB965FA}"/>
              </a:ext>
            </a:extLst>
          </p:cNvPr>
          <p:cNvSpPr/>
          <p:nvPr/>
        </p:nvSpPr>
        <p:spPr>
          <a:xfrm rot="15139768">
            <a:off x="6035834" y="4651784"/>
            <a:ext cx="2652678" cy="10463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7F1571-FED4-A246-89CA-4AA504E8A860}"/>
              </a:ext>
            </a:extLst>
          </p:cNvPr>
          <p:cNvSpPr txBox="1"/>
          <p:nvPr/>
        </p:nvSpPr>
        <p:spPr>
          <a:xfrm>
            <a:off x="3836095" y="1261548"/>
            <a:ext cx="1816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800" b="1" i="1" dirty="0"/>
              <a:t>Минулий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EF01E8-DF15-1140-81EC-2BCD067636E6}"/>
              </a:ext>
            </a:extLst>
          </p:cNvPr>
          <p:cNvSpPr txBox="1"/>
          <p:nvPr/>
        </p:nvSpPr>
        <p:spPr>
          <a:xfrm rot="17244523">
            <a:off x="944756" y="4659004"/>
            <a:ext cx="205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800" b="1" i="1" dirty="0"/>
              <a:t>Теперішній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6E18E-1D2D-A746-A754-EA35AEE6BFA6}"/>
              </a:ext>
            </a:extLst>
          </p:cNvPr>
          <p:cNvSpPr txBox="1"/>
          <p:nvPr/>
        </p:nvSpPr>
        <p:spPr>
          <a:xfrm rot="4408591">
            <a:off x="6486529" y="4870793"/>
            <a:ext cx="185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800" b="1" i="1" dirty="0"/>
              <a:t>Майбутній</a:t>
            </a:r>
          </a:p>
        </p:txBody>
      </p:sp>
    </p:spTree>
    <p:extLst>
      <p:ext uri="{BB962C8B-B14F-4D97-AF65-F5344CB8AC3E}">
        <p14:creationId xmlns:p14="http://schemas.microsoft.com/office/powerpoint/2010/main" val="103765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FA634-25F4-404C-A09E-38A76D44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F73506-E5F2-FE4D-B1AE-178202004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466"/>
          <a:stretch/>
        </p:blipFill>
        <p:spPr>
          <a:xfrm>
            <a:off x="3359132" y="140966"/>
            <a:ext cx="7801559" cy="6576068"/>
          </a:xfrm>
        </p:spPr>
      </p:pic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BAE2A383-58DF-8040-B0C5-07C33B6C441E}"/>
              </a:ext>
            </a:extLst>
          </p:cNvPr>
          <p:cNvSpPr/>
          <p:nvPr/>
        </p:nvSpPr>
        <p:spPr>
          <a:xfrm>
            <a:off x="828874" y="316468"/>
            <a:ext cx="2342367" cy="8868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108B6-CF89-1A45-A934-11BF187C87B4}"/>
              </a:ext>
            </a:extLst>
          </p:cNvPr>
          <p:cNvSpPr txBox="1"/>
          <p:nvPr/>
        </p:nvSpPr>
        <p:spPr>
          <a:xfrm>
            <a:off x="943626" y="556565"/>
            <a:ext cx="179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i="1" dirty="0"/>
              <a:t>Число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3E57C1E9-92BA-FB48-BAEC-33D71A7D402F}"/>
              </a:ext>
            </a:extLst>
          </p:cNvPr>
          <p:cNvSpPr/>
          <p:nvPr/>
        </p:nvSpPr>
        <p:spPr>
          <a:xfrm>
            <a:off x="828875" y="2171700"/>
            <a:ext cx="2530258" cy="241282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60652-59B8-664A-8DC6-D9DB3676D6B2}"/>
              </a:ext>
            </a:extLst>
          </p:cNvPr>
          <p:cNvSpPr txBox="1"/>
          <p:nvPr/>
        </p:nvSpPr>
        <p:spPr>
          <a:xfrm>
            <a:off x="1152395" y="3116503"/>
            <a:ext cx="124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800" b="1" i="1" dirty="0"/>
              <a:t>Особа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93899998-4FDE-8D41-9FA0-0A61507373FB}"/>
              </a:ext>
            </a:extLst>
          </p:cNvPr>
          <p:cNvSpPr/>
          <p:nvPr/>
        </p:nvSpPr>
        <p:spPr>
          <a:xfrm>
            <a:off x="790165" y="5411059"/>
            <a:ext cx="2258895" cy="117744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1940C-952C-6148-AAAB-0B6D44D6B051}"/>
              </a:ext>
            </a:extLst>
          </p:cNvPr>
          <p:cNvSpPr txBox="1"/>
          <p:nvPr/>
        </p:nvSpPr>
        <p:spPr>
          <a:xfrm>
            <a:off x="1269339" y="5738172"/>
            <a:ext cx="109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800" b="1" i="1" dirty="0"/>
              <a:t>Рід</a:t>
            </a:r>
          </a:p>
        </p:txBody>
      </p:sp>
    </p:spTree>
    <p:extLst>
      <p:ext uri="{BB962C8B-B14F-4D97-AF65-F5344CB8AC3E}">
        <p14:creationId xmlns:p14="http://schemas.microsoft.com/office/powerpoint/2010/main" val="234639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9F745-207E-4C4F-9E2A-0C979440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FD8427-AF6F-DE4B-9CF1-D17A31859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739" y="45401"/>
            <a:ext cx="9029061" cy="6767198"/>
          </a:xfrm>
        </p:spPr>
      </p:pic>
    </p:spTree>
    <p:extLst>
      <p:ext uri="{BB962C8B-B14F-4D97-AF65-F5344CB8AC3E}">
        <p14:creationId xmlns:p14="http://schemas.microsoft.com/office/powerpoint/2010/main" val="182358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3B119-8CBF-D847-A0BA-69AF5E41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01CFF1-078F-1041-8061-F96A8D230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3" r="13162"/>
          <a:stretch/>
        </p:blipFill>
        <p:spPr>
          <a:xfrm>
            <a:off x="2179529" y="153622"/>
            <a:ext cx="8793271" cy="6704378"/>
          </a:xfrm>
        </p:spPr>
      </p:pic>
    </p:spTree>
    <p:extLst>
      <p:ext uri="{BB962C8B-B14F-4D97-AF65-F5344CB8AC3E}">
        <p14:creationId xmlns:p14="http://schemas.microsoft.com/office/powerpoint/2010/main" val="144298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AA839-682E-C74A-9521-DEA05384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2F93CA5-D939-7D4E-BF68-E02A59E5E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15" b="5186"/>
          <a:stretch/>
        </p:blipFill>
        <p:spPr>
          <a:xfrm>
            <a:off x="1673677" y="0"/>
            <a:ext cx="9146723" cy="6054619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77FC7CD-4617-A64A-8739-E202FA2451FB}"/>
              </a:ext>
            </a:extLst>
          </p:cNvPr>
          <p:cNvSpPr/>
          <p:nvPr/>
        </p:nvSpPr>
        <p:spPr>
          <a:xfrm>
            <a:off x="2379946" y="6172200"/>
            <a:ext cx="3156559" cy="5949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7E88D-CBC3-0B47-A472-61A8B5036604}"/>
              </a:ext>
            </a:extLst>
          </p:cNvPr>
          <p:cNvSpPr txBox="1"/>
          <p:nvPr/>
        </p:nvSpPr>
        <p:spPr>
          <a:xfrm>
            <a:off x="2943618" y="6214621"/>
            <a:ext cx="2693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400" b="1" i="1" dirty="0"/>
              <a:t>Що зробити?</a:t>
            </a:r>
          </a:p>
          <a:p>
            <a:endParaRPr lang="ru-UA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0BF6709-3A9E-9843-B194-57D84B062736}"/>
              </a:ext>
            </a:extLst>
          </p:cNvPr>
          <p:cNvSpPr/>
          <p:nvPr/>
        </p:nvSpPr>
        <p:spPr>
          <a:xfrm>
            <a:off x="7104345" y="6172200"/>
            <a:ext cx="3056350" cy="5949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0F0AB-2790-8F4F-B4F0-7DF54917EE0E}"/>
              </a:ext>
            </a:extLst>
          </p:cNvPr>
          <p:cNvSpPr txBox="1"/>
          <p:nvPr/>
        </p:nvSpPr>
        <p:spPr>
          <a:xfrm>
            <a:off x="7728559" y="6214621"/>
            <a:ext cx="1983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400" b="1" i="1" dirty="0"/>
              <a:t>Що робити?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625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8BBA7-88A9-5041-A985-F3EF8EE0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DD7067-80E7-F04E-A521-5E655E3DA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522" y="194153"/>
            <a:ext cx="8162762" cy="6160758"/>
          </a:xfrm>
        </p:spPr>
      </p:pic>
    </p:spTree>
    <p:extLst>
      <p:ext uri="{BB962C8B-B14F-4D97-AF65-F5344CB8AC3E}">
        <p14:creationId xmlns:p14="http://schemas.microsoft.com/office/powerpoint/2010/main" val="42364746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105</TotalTime>
  <Words>205</Words>
  <Application>Microsoft Office PowerPoint</Application>
  <PresentationFormat>Широкий екран</PresentationFormat>
  <Paragraphs>52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Franklin Gothic Book</vt:lpstr>
      <vt:lpstr>Wingdings</vt:lpstr>
      <vt:lpstr>Уголки</vt:lpstr>
      <vt:lpstr>Дієслово: загальне значення, морфологічні ознаки, синтаксична роль </vt:lpstr>
      <vt:lpstr>Презентація PowerPoint</vt:lpstr>
      <vt:lpstr>Презентація PowerPoint</vt:lpstr>
      <vt:lpstr>Дієслово має такі морфологічні ознаки: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№1.  Виписати дієслова, вказати їх час, особу/рід, вид).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Дієслово: загальне значення, морфологічні ознаки, синтаксична роль </dc:title>
  <dc:creator>Аліна Шевчук</dc:creator>
  <cp:lastModifiedBy>Елена Зайцева</cp:lastModifiedBy>
  <cp:revision>5</cp:revision>
  <dcterms:created xsi:type="dcterms:W3CDTF">2021-10-05T18:58:32Z</dcterms:created>
  <dcterms:modified xsi:type="dcterms:W3CDTF">2024-10-22T17:16:56Z</dcterms:modified>
</cp:coreProperties>
</file>