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krclassic.com.ua/katalog/f/franko-ivan/3573-analiz-zakhar-berkut-frank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ільм «Захар Беркут» завершив прокат з результатом 35,5 млн грн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" y="0"/>
            <a:ext cx="91333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52536" y="3429000"/>
            <a:ext cx="7772400" cy="1470025"/>
          </a:xfrm>
        </p:spPr>
        <p:txBody>
          <a:bodyPr>
            <a:prstTxWarp prst="textArchUp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Дев’яте жовтня</a:t>
            </a:r>
            <a:br>
              <a:rPr lang="uk-UA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Класна робота</a:t>
            </a:r>
            <a:br>
              <a:rPr lang="uk-UA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Аналіз твору </a:t>
            </a:r>
            <a:br>
              <a:rPr lang="uk-UA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«Захар Беркут»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7508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Найкращі гори у світі: 50 цікавих фактів про Карпати | Новини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2" y="0"/>
            <a:ext cx="91146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dirty="0" err="1">
                <a:solidFill>
                  <a:schemeClr val="bg1"/>
                </a:solidFill>
              </a:rPr>
              <a:t>Літературний</a:t>
            </a:r>
            <a:r>
              <a:rPr lang="ru-RU" sz="4800" dirty="0">
                <a:solidFill>
                  <a:schemeClr val="bg1"/>
                </a:solidFill>
              </a:rPr>
              <a:t> </a:t>
            </a:r>
            <a:r>
              <a:rPr lang="ru-RU" sz="4800" dirty="0" err="1">
                <a:solidFill>
                  <a:schemeClr val="bg1"/>
                </a:solidFill>
              </a:rPr>
              <a:t>рід</a:t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 err="1">
                <a:solidFill>
                  <a:schemeClr val="bg1"/>
                </a:solidFill>
              </a:rPr>
              <a:t>Епос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053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Найкращі гори у світі: 50 цікавих фактів про Карпати | Новини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2" y="0"/>
            <a:ext cx="91146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dirty="0">
                <a:solidFill>
                  <a:schemeClr val="bg1"/>
                </a:solidFill>
              </a:rPr>
              <a:t>Жанр</a:t>
            </a:r>
            <a:br>
              <a:rPr lang="ru-RU" sz="5400" dirty="0">
                <a:solidFill>
                  <a:schemeClr val="bg1"/>
                </a:solidFill>
              </a:rPr>
            </a:br>
            <a:r>
              <a:rPr lang="ru-RU" sz="5400" dirty="0" err="1">
                <a:solidFill>
                  <a:schemeClr val="bg1"/>
                </a:solidFill>
              </a:rPr>
              <a:t>Історична</a:t>
            </a:r>
            <a:r>
              <a:rPr lang="ru-RU" sz="5400" dirty="0">
                <a:solidFill>
                  <a:schemeClr val="bg1"/>
                </a:solidFill>
              </a:rPr>
              <a:t> </a:t>
            </a:r>
            <a:r>
              <a:rPr lang="ru-RU" sz="5400" dirty="0" err="1">
                <a:solidFill>
                  <a:schemeClr val="bg1"/>
                </a:solidFill>
              </a:rPr>
              <a:t>повість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481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Найкращі гори у світі: 50 цікавих фактів про Карпати | Новини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2" y="0"/>
            <a:ext cx="91146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dirty="0" err="1">
                <a:solidFill>
                  <a:schemeClr val="bg1"/>
                </a:solidFill>
              </a:rPr>
              <a:t>Підзаголовок</a:t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>«Образ </a:t>
            </a:r>
            <a:r>
              <a:rPr lang="ru-RU" sz="4000" dirty="0" err="1">
                <a:solidFill>
                  <a:schemeClr val="bg1"/>
                </a:solidFill>
              </a:rPr>
              <a:t>громадського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життя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Карпатської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Русі</a:t>
            </a:r>
            <a:r>
              <a:rPr lang="ru-RU" sz="4000" dirty="0">
                <a:solidFill>
                  <a:schemeClr val="bg1"/>
                </a:solidFill>
              </a:rPr>
              <a:t> в XIII </a:t>
            </a:r>
            <a:r>
              <a:rPr lang="ru-RU" sz="4000" dirty="0" err="1">
                <a:solidFill>
                  <a:schemeClr val="bg1"/>
                </a:solidFill>
              </a:rPr>
              <a:t>віці</a:t>
            </a:r>
            <a:r>
              <a:rPr lang="ru-RU" sz="4000" dirty="0">
                <a:solidFill>
                  <a:schemeClr val="bg1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29586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Найкращі гори у світі: 50 цікавих фактів про Карпати | Новини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2" y="0"/>
            <a:ext cx="91146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dirty="0" err="1">
                <a:solidFill>
                  <a:schemeClr val="bg1"/>
                </a:solidFill>
              </a:rPr>
              <a:t>Епіграф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i="1" dirty="0">
                <a:solidFill>
                  <a:schemeClr val="bg1"/>
                </a:solidFill>
              </a:rPr>
              <a:t>«Дела давно минувших дней, // Преданья старины глубокой…» -</a:t>
            </a:r>
            <a:r>
              <a:rPr lang="ru-RU" sz="3200" dirty="0">
                <a:solidFill>
                  <a:schemeClr val="bg1"/>
                </a:solidFill>
              </a:rPr>
              <a:t> слова з </a:t>
            </a:r>
            <a:r>
              <a:rPr lang="ru-RU" sz="3200" dirty="0" err="1">
                <a:solidFill>
                  <a:schemeClr val="bg1"/>
                </a:solidFill>
              </a:rPr>
              <a:t>поеми</a:t>
            </a:r>
            <a:r>
              <a:rPr lang="ru-RU" sz="3200" dirty="0">
                <a:solidFill>
                  <a:schemeClr val="bg1"/>
                </a:solidFill>
              </a:rPr>
              <a:t> «Руслан і Людмила» (1817—1820) </a:t>
            </a:r>
            <a:r>
              <a:rPr lang="ru-RU" sz="3200" b="1" dirty="0" err="1">
                <a:solidFill>
                  <a:schemeClr val="bg1"/>
                </a:solidFill>
              </a:rPr>
              <a:t>Олександра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Пушкіна</a:t>
            </a:r>
            <a:r>
              <a:rPr lang="ru-RU" sz="3200" dirty="0">
                <a:solidFill>
                  <a:schemeClr val="bg1"/>
                </a:solidFill>
              </a:rPr>
              <a:t>. </a:t>
            </a:r>
            <a:r>
              <a:rPr lang="ru-RU" sz="3200" dirty="0" err="1">
                <a:solidFill>
                  <a:schemeClr val="bg1"/>
                </a:solidFill>
              </a:rPr>
              <a:t>Являють</a:t>
            </a:r>
            <a:r>
              <a:rPr lang="ru-RU" sz="3200" dirty="0">
                <a:solidFill>
                  <a:schemeClr val="bg1"/>
                </a:solidFill>
              </a:rPr>
              <a:t> собою </a:t>
            </a:r>
            <a:r>
              <a:rPr lang="ru-RU" sz="3200" dirty="0" err="1">
                <a:solidFill>
                  <a:schemeClr val="bg1"/>
                </a:solidFill>
              </a:rPr>
              <a:t>перекладену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Пушкіним</a:t>
            </a:r>
            <a:r>
              <a:rPr lang="ru-RU" sz="3200" dirty="0">
                <a:solidFill>
                  <a:schemeClr val="bg1"/>
                </a:solidFill>
              </a:rPr>
              <a:t> цитату з </a:t>
            </a:r>
            <a:r>
              <a:rPr lang="ru-RU" sz="3200" dirty="0" err="1">
                <a:solidFill>
                  <a:schemeClr val="bg1"/>
                </a:solidFill>
              </a:rPr>
              <a:t>поеми</a:t>
            </a:r>
            <a:r>
              <a:rPr lang="ru-RU" sz="3200" dirty="0">
                <a:solidFill>
                  <a:schemeClr val="bg1"/>
                </a:solidFill>
              </a:rPr>
              <a:t> Джеймса </a:t>
            </a:r>
            <a:r>
              <a:rPr lang="ru-RU" sz="3200" dirty="0" err="1">
                <a:solidFill>
                  <a:schemeClr val="bg1"/>
                </a:solidFill>
              </a:rPr>
              <a:t>Макферсона</a:t>
            </a:r>
            <a:r>
              <a:rPr lang="ru-RU" sz="3200" dirty="0">
                <a:solidFill>
                  <a:schemeClr val="bg1"/>
                </a:solidFill>
              </a:rPr>
              <a:t> «Картон» (1765), </a:t>
            </a:r>
            <a:r>
              <a:rPr lang="ru-RU" sz="3200" dirty="0" err="1">
                <a:solidFill>
                  <a:schemeClr val="bg1"/>
                </a:solidFill>
              </a:rPr>
              <a:t>приписаної</a:t>
            </a:r>
            <a:r>
              <a:rPr lang="ru-RU" sz="3200" dirty="0">
                <a:solidFill>
                  <a:schemeClr val="bg1"/>
                </a:solidFill>
              </a:rPr>
              <a:t> легендарному </a:t>
            </a:r>
            <a:r>
              <a:rPr lang="ru-RU" sz="3200" dirty="0" err="1">
                <a:solidFill>
                  <a:schemeClr val="bg1"/>
                </a:solidFill>
              </a:rPr>
              <a:t>давньокельтському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бардові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Оссіану</a:t>
            </a:r>
            <a:r>
              <a:rPr lang="ru-RU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016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Найкращі гори у світі: 50 цікавих фактів про Карпати | Новини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2" y="0"/>
            <a:ext cx="91146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Тема</a:t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 err="1">
                <a:solidFill>
                  <a:schemeClr val="bg1"/>
                </a:solidFill>
              </a:rPr>
              <a:t>Боротьба</a:t>
            </a:r>
            <a:r>
              <a:rPr lang="ru-RU" sz="4000" dirty="0">
                <a:solidFill>
                  <a:schemeClr val="bg1"/>
                </a:solidFill>
              </a:rPr>
              <a:t> громад </a:t>
            </a:r>
            <a:r>
              <a:rPr lang="ru-RU" sz="4000" dirty="0" err="1">
                <a:solidFill>
                  <a:schemeClr val="bg1"/>
                </a:solidFill>
              </a:rPr>
              <a:t>Карпатської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Русі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проти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монгольських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завойовників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під</a:t>
            </a:r>
            <a:r>
              <a:rPr lang="ru-RU" sz="4000" dirty="0">
                <a:solidFill>
                  <a:schemeClr val="bg1"/>
                </a:solidFill>
              </a:rPr>
              <a:t> час навали на </a:t>
            </a:r>
            <a:r>
              <a:rPr lang="ru-RU" sz="4000" dirty="0" err="1">
                <a:solidFill>
                  <a:schemeClr val="bg1"/>
                </a:solidFill>
              </a:rPr>
              <a:t>західноруські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землі</a:t>
            </a:r>
            <a:r>
              <a:rPr lang="ru-RU" sz="4000" dirty="0">
                <a:solidFill>
                  <a:schemeClr val="bg1"/>
                </a:solidFill>
              </a:rPr>
              <a:t> в 1241 р.</a:t>
            </a:r>
          </a:p>
        </p:txBody>
      </p:sp>
    </p:spTree>
    <p:extLst>
      <p:ext uri="{BB962C8B-B14F-4D97-AF65-F5344CB8AC3E}">
        <p14:creationId xmlns:p14="http://schemas.microsoft.com/office/powerpoint/2010/main" val="346936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Найкращі гори у світі: 50 цікавих фактів про Карпати | Новини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2" y="0"/>
            <a:ext cx="91146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dirty="0" err="1">
                <a:solidFill>
                  <a:schemeClr val="bg1"/>
                </a:solidFill>
              </a:rPr>
              <a:t>Ідея</a:t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 err="1">
                <a:solidFill>
                  <a:schemeClr val="bg1"/>
                </a:solidFill>
              </a:rPr>
              <a:t>Піднесення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мужності</a:t>
            </a:r>
            <a:r>
              <a:rPr lang="ru-RU" sz="4000" dirty="0">
                <a:solidFill>
                  <a:schemeClr val="bg1"/>
                </a:solidFill>
              </a:rPr>
              <a:t>, </a:t>
            </a:r>
            <a:r>
              <a:rPr lang="ru-RU" sz="4000" dirty="0" err="1">
                <a:solidFill>
                  <a:schemeClr val="bg1"/>
                </a:solidFill>
              </a:rPr>
              <a:t>патріотизму</a:t>
            </a:r>
            <a:r>
              <a:rPr lang="ru-RU" sz="4000" dirty="0">
                <a:solidFill>
                  <a:schemeClr val="bg1"/>
                </a:solidFill>
              </a:rPr>
              <a:t>, </a:t>
            </a:r>
            <a:r>
              <a:rPr lang="ru-RU" sz="4000" dirty="0" err="1">
                <a:solidFill>
                  <a:schemeClr val="bg1"/>
                </a:solidFill>
              </a:rPr>
              <a:t>згуртованості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громади</a:t>
            </a:r>
            <a:r>
              <a:rPr lang="ru-RU" sz="4000" dirty="0">
                <a:solidFill>
                  <a:schemeClr val="bg1"/>
                </a:solidFill>
              </a:rPr>
              <a:t> в </a:t>
            </a:r>
            <a:r>
              <a:rPr lang="ru-RU" sz="4000" dirty="0" err="1">
                <a:solidFill>
                  <a:schemeClr val="bg1"/>
                </a:solidFill>
              </a:rPr>
              <a:t>боротьбі</a:t>
            </a:r>
            <a:r>
              <a:rPr lang="ru-RU" sz="4000" dirty="0">
                <a:solidFill>
                  <a:schemeClr val="bg1"/>
                </a:solidFill>
              </a:rPr>
              <a:t> з ворогом; </a:t>
            </a:r>
            <a:r>
              <a:rPr lang="ru-RU" sz="4000" dirty="0" err="1">
                <a:solidFill>
                  <a:schemeClr val="bg1"/>
                </a:solidFill>
              </a:rPr>
              <a:t>засудження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зрадництва</a:t>
            </a:r>
            <a:r>
              <a:rPr lang="ru-RU" sz="4000" dirty="0">
                <a:solidFill>
                  <a:schemeClr val="bg1"/>
                </a:solidFill>
              </a:rPr>
              <a:t>, </a:t>
            </a:r>
            <a:r>
              <a:rPr lang="ru-RU" sz="4000" dirty="0" err="1">
                <a:solidFill>
                  <a:schemeClr val="bg1"/>
                </a:solidFill>
              </a:rPr>
              <a:t>жадоби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влади</a:t>
            </a:r>
            <a:r>
              <a:rPr lang="ru-RU" sz="4000" dirty="0">
                <a:solidFill>
                  <a:schemeClr val="bg1"/>
                </a:solidFill>
              </a:rPr>
              <a:t> й </a:t>
            </a:r>
            <a:r>
              <a:rPr lang="ru-RU" sz="4000" dirty="0" err="1">
                <a:solidFill>
                  <a:schemeClr val="bg1"/>
                </a:solidFill>
              </a:rPr>
              <a:t>збагачення</a:t>
            </a:r>
            <a:r>
              <a:rPr lang="ru-RU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7691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Найкращі гори у світі: 50 цікавих фактів про Карпати | Новини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2" y="0"/>
            <a:ext cx="91146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dirty="0" err="1">
                <a:solidFill>
                  <a:schemeClr val="bg1"/>
                </a:solidFill>
              </a:rPr>
              <a:t>Літературний</a:t>
            </a:r>
            <a:r>
              <a:rPr lang="ru-RU" sz="4800">
                <a:solidFill>
                  <a:schemeClr val="bg1"/>
                </a:solidFill>
              </a:rPr>
              <a:t> стиль</a:t>
            </a:r>
            <a:br>
              <a:rPr lang="ru-RU" sz="4800">
                <a:solidFill>
                  <a:schemeClr val="bg1"/>
                </a:solidFill>
              </a:rPr>
            </a:br>
            <a:r>
              <a:rPr lang="ru-RU" sz="4800">
                <a:solidFill>
                  <a:schemeClr val="bg1"/>
                </a:solidFill>
              </a:rPr>
              <a:t>Романтизм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493583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>
                <a:hlinkClick r:id="rId3"/>
              </a:rPr>
              <a:t>Джерело </a:t>
            </a:r>
          </a:p>
          <a:p>
            <a:r>
              <a:rPr lang="en-US">
                <a:hlinkClick r:id="rId3"/>
              </a:rPr>
              <a:t>https://ukrclassic.com.ua/katalog/f/franko-ivan/3573-analiz-zakhar-berkut-franko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2586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143</Words>
  <Application>Microsoft Office PowerPoint</Application>
  <PresentationFormat>Екран (4:3)</PresentationFormat>
  <Paragraphs>10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Дев’яте жовтня Класна робота Аналіз твору  «Захар Беркут»</vt:lpstr>
      <vt:lpstr>Літературний рід Епос</vt:lpstr>
      <vt:lpstr>Жанр Історична повість</vt:lpstr>
      <vt:lpstr>Підзаголовок «Образ громадського життя Карпатської Русі в XIII віці»</vt:lpstr>
      <vt:lpstr>Епіграф «Дела давно минувших дней, // Преданья старины глубокой…» - слова з поеми «Руслан і Людмила» (1817—1820) Олександра Пушкіна. Являють собою перекладену Пушкіним цитату з поеми Джеймса Макферсона «Картон» (1765), приписаної легендарному давньокельтському бардові Оссіану.</vt:lpstr>
      <vt:lpstr>Тема Боротьба громад Карпатської Русі проти монгольських завойовників під час навали на західноруські землі в 1241 р.</vt:lpstr>
      <vt:lpstr>Ідея Піднесення мужності, патріотизму, згуртованості громади в боротьбі з ворогом; засудження зрадництва, жадоби влади й збагачення.</vt:lpstr>
      <vt:lpstr>Літературний стиль Романтизм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твору  Т. Г. Шевченка «Заповіт»</dc:title>
  <dc:creator>Міша</dc:creator>
  <cp:lastModifiedBy>Виктория Зайцева</cp:lastModifiedBy>
  <cp:revision>11</cp:revision>
  <dcterms:created xsi:type="dcterms:W3CDTF">2020-08-16T09:32:26Z</dcterms:created>
  <dcterms:modified xsi:type="dcterms:W3CDTF">2023-10-08T18:32:58Z</dcterms:modified>
</cp:coreProperties>
</file>