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60" r:id="rId5"/>
    <p:sldId id="262" r:id="rId6"/>
    <p:sldId id="263" r:id="rId7"/>
    <p:sldId id="261" r:id="rId8"/>
    <p:sldId id="264" r:id="rId9"/>
    <p:sldId id="259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9" autoAdjust="0"/>
    <p:restoredTop sz="94660"/>
  </p:normalViewPr>
  <p:slideViewPr>
    <p:cSldViewPr snapToGrid="0">
      <p:cViewPr varScale="1">
        <p:scale>
          <a:sx n="60" d="100"/>
          <a:sy n="60" d="100"/>
        </p:scale>
        <p:origin x="14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‹№›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95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4555" y="3550023"/>
            <a:ext cx="5150224" cy="2272553"/>
          </a:xfrm>
        </p:spPr>
        <p:txBody>
          <a:bodyPr>
            <a:normAutofit/>
          </a:bodyPr>
          <a:lstStyle/>
          <a:p>
            <a:pPr algn="l"/>
            <a:r>
              <a:rPr lang="ru-RU" sz="4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Леся </a:t>
            </a:r>
            <a:r>
              <a:rPr lang="ru-RU" sz="49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Українка</a:t>
            </a:r>
            <a:r>
              <a:rPr lang="ru-RU" sz="4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«Тиша </a:t>
            </a:r>
            <a:r>
              <a:rPr lang="ru-RU" sz="49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морська</a:t>
            </a:r>
            <a:r>
              <a:rPr lang="ru-RU" sz="4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br>
              <a:rPr lang="ru-RU" sz="6000" dirty="0"/>
            </a:b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2016061" y="5163670"/>
            <a:ext cx="5150224" cy="672353"/>
          </a:xfrm>
        </p:spPr>
        <p:txBody>
          <a:bodyPr>
            <a:normAutofit/>
          </a:bodyPr>
          <a:lstStyle/>
          <a:p>
            <a:r>
              <a:rPr lang="en-US" sz="2400" dirty="0"/>
              <a:t> </a:t>
            </a: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D7C67C-5A97-034D-975A-274D6793DF24}"/>
              </a:ext>
            </a:extLst>
          </p:cNvPr>
          <p:cNvSpPr txBox="1"/>
          <p:nvPr/>
        </p:nvSpPr>
        <p:spPr>
          <a:xfrm>
            <a:off x="2706551" y="1083861"/>
            <a:ext cx="5150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b="1" dirty="0"/>
              <a:t>Перше листопада</a:t>
            </a:r>
          </a:p>
          <a:p>
            <a:pPr algn="r"/>
            <a:r>
              <a:rPr lang="ru-RU" sz="4800" b="1" dirty="0" err="1"/>
              <a:t>Класна</a:t>
            </a:r>
            <a:r>
              <a:rPr lang="ru-RU" sz="4800" b="1" dirty="0"/>
              <a:t> робота</a:t>
            </a: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28"/>
    </mc:Choice>
    <mc:Fallback xmlns="">
      <p:transition spd="slow" advTm="25228"/>
    </mc:Fallback>
  </mc:AlternateContent>
  <p:extLst>
    <p:ext uri="{E180D4A7-C9FB-4DFB-919C-405C955672EB}">
      <p14:showEvtLst xmlns:p14="http://schemas.microsoft.com/office/powerpoint/2010/main">
        <p14:playEvt time="23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E04C5-0F63-8740-BB69-0203FA0A3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1024"/>
            <a:ext cx="7886700" cy="1035423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поезії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04D21D-98A2-3246-B9CA-F832035B6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малий човен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мала життєва дорога,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в’ється стежечка злотиста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світла дорога без перешкод,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 вічного проміння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мир, добро, любов,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вітри, підводне каміння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труднощі та перешкоди, які з’являються на життєвому шляху.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Золотий</a:t>
            </a: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символ святості,  Божественної Сили, світлого подвигу Сина Божого та чистоти Пресвятої Богородиці.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Він також символізує Сонце і багатство. Стихія золотого кольору – вогонь, а світило небесне – Сонце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47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821"/>
    </mc:Choice>
    <mc:Fallback xmlns="">
      <p:transition spd="slow" advTm="12482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A09478-77A3-0F40-B298-873EB3057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56" y="457200"/>
            <a:ext cx="7886700" cy="900953"/>
          </a:xfrm>
        </p:spPr>
        <p:txBody>
          <a:bodyPr>
            <a:normAutofit fontScale="90000"/>
          </a:bodyPr>
          <a:lstStyle/>
          <a:p>
            <a:pPr lvl="0" algn="ctr" defTabSz="91440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uk-UA" alt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Вправа «Уявні емоції»</a:t>
            </a:r>
            <a:br>
              <a:rPr lang="uk-UA" altLang="ru-RU" sz="1800" dirty="0"/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7498FBB-AD03-0749-A000-13118AA863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1424246"/>
              </p:ext>
            </p:extLst>
          </p:nvPr>
        </p:nvGraphicFramePr>
        <p:xfrm>
          <a:off x="739588" y="2205318"/>
          <a:ext cx="6889619" cy="21748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9341">
                  <a:extLst>
                    <a:ext uri="{9D8B030D-6E8A-4147-A177-3AD203B41FA5}">
                      <a16:colId xmlns:a16="http://schemas.microsoft.com/office/drawing/2014/main" val="1895613411"/>
                    </a:ext>
                  </a:extLst>
                </a:gridCol>
                <a:gridCol w="3420278">
                  <a:extLst>
                    <a:ext uri="{9D8B030D-6E8A-4147-A177-3AD203B41FA5}">
                      <a16:colId xmlns:a16="http://schemas.microsoft.com/office/drawing/2014/main" val="2822308961"/>
                    </a:ext>
                  </a:extLst>
                </a:gridCol>
              </a:tblGrid>
              <a:tr h="319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Затишшя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Шторм</a:t>
                      </a:r>
                      <a:endParaRPr lang="ru-RU" sz="2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1452040"/>
                  </a:ext>
                </a:extLst>
              </a:tr>
              <a:tr h="18098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Спокій, рівновага, захоплення, радість, щастя.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Страх, збентеженість, переживання, розпач, відчай, безвихідь.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1787229"/>
                  </a:ext>
                </a:extLst>
              </a:tr>
            </a:tbl>
          </a:graphicData>
        </a:graphic>
      </p:graphicFrame>
      <p:pic>
        <p:nvPicPr>
          <p:cNvPr id="6146" name="Picture 2" descr="Природа – це казка, яку треба читати серцем» (Особистісно зорієнтований  урок української літератури у 6 класі за твором Лесі Українки «Тиша морська»)  | ОЗОН: особистісно зорієнтоване навчання">
            <a:extLst>
              <a:ext uri="{FF2B5EF4-FFF2-40B4-BE49-F238E27FC236}">
                <a16:creationId xmlns:a16="http://schemas.microsoft.com/office/drawing/2014/main" id="{58B2B2A2-D1D8-6D4A-933F-FA2902A34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88" y="4380129"/>
            <a:ext cx="3444809" cy="238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Символ гріхопадіння і порятунку через усвідомлення покаяння — Гипермаркет  знаний">
            <a:extLst>
              <a:ext uri="{FF2B5EF4-FFF2-40B4-BE49-F238E27FC236}">
                <a16:creationId xmlns:a16="http://schemas.microsoft.com/office/drawing/2014/main" id="{19482A13-A69D-4E44-A213-06F4D4DD9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397" y="4368800"/>
            <a:ext cx="3444810" cy="238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29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74"/>
    </mc:Choice>
    <mc:Fallback xmlns="">
      <p:transition spd="slow" advTm="4327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688A3-DD9A-0040-AA41-1FDCEBF61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B08E90-C9E1-DF45-A5EF-A68C4CD77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D2E027-DBF0-E14B-B989-AEBD7253A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5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27"/>
    </mc:Choice>
    <mc:Fallback xmlns="">
      <p:transition spd="slow" advTm="2652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23CBD-0D12-AA47-BC50-8BF7E2328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4471"/>
            <a:ext cx="7886700" cy="968188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поезії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7A907FEF-9CB7-934B-996D-4BAF2A38A540}"/>
              </a:ext>
            </a:extLst>
          </p:cNvPr>
          <p:cNvSpPr/>
          <p:nvPr/>
        </p:nvSpPr>
        <p:spPr>
          <a:xfrm rot="10800000" flipV="1">
            <a:off x="376518" y="1610004"/>
            <a:ext cx="3644152" cy="1770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 Через хворобу Леся Українка часто виїжджала в Крим, у Грузію, до Єгипту. Дуже подобалося їй у Криму</a:t>
            </a:r>
            <a:endParaRPr lang="ru-RU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20C6B263-FAED-384C-9C11-124ED60F16A5}"/>
              </a:ext>
            </a:extLst>
          </p:cNvPr>
          <p:cNvSpPr/>
          <p:nvPr/>
        </p:nvSpPr>
        <p:spPr>
          <a:xfrm>
            <a:off x="4249271" y="1690690"/>
            <a:ext cx="4894729" cy="20879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 У своїх віршах поетеса передає найтонші порухи власної душі, свої болі й радощі, тугу й надії. Так з’являється цикл віршів </a:t>
            </a:r>
            <a:r>
              <a:rPr lang="ru-RU" dirty="0"/>
              <a:t>«</a:t>
            </a:r>
            <a:r>
              <a:rPr lang="uk-UA" dirty="0"/>
              <a:t>Подорож до моря</a:t>
            </a:r>
            <a:r>
              <a:rPr lang="ru-RU" dirty="0"/>
              <a:t>», </a:t>
            </a:r>
            <a:r>
              <a:rPr lang="uk-UA" dirty="0"/>
              <a:t>а ще – </a:t>
            </a:r>
            <a:r>
              <a:rPr lang="ru-RU" dirty="0"/>
              <a:t>«</a:t>
            </a:r>
            <a:r>
              <a:rPr lang="uk-UA" dirty="0"/>
              <a:t>Кримські спогади</a:t>
            </a:r>
            <a:r>
              <a:rPr lang="ru-RU" dirty="0"/>
              <a:t>», 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181F951-7A39-1142-A053-6379C2FE8F00}"/>
              </a:ext>
            </a:extLst>
          </p:cNvPr>
          <p:cNvSpPr/>
          <p:nvPr/>
        </p:nvSpPr>
        <p:spPr>
          <a:xfrm>
            <a:off x="1287555" y="3791275"/>
            <a:ext cx="3644153" cy="1867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</a:t>
            </a:r>
            <a:r>
              <a:rPr lang="uk-UA" dirty="0"/>
              <a:t>Кримські спогади</a:t>
            </a:r>
            <a:r>
              <a:rPr lang="ru-RU" dirty="0"/>
              <a:t>» Леся </a:t>
            </a:r>
            <a:r>
              <a:rPr lang="ru-RU" dirty="0" err="1"/>
              <a:t>Українка</a:t>
            </a:r>
            <a:r>
              <a:rPr lang="uk-UA" dirty="0"/>
              <a:t> присвятила своєму братові Михайлу</a:t>
            </a:r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87229EC-6E89-474E-BD3F-36B085FB8516}"/>
              </a:ext>
            </a:extLst>
          </p:cNvPr>
          <p:cNvSpPr/>
          <p:nvPr/>
        </p:nvSpPr>
        <p:spPr>
          <a:xfrm>
            <a:off x="5136776" y="4248475"/>
            <a:ext cx="3644153" cy="1867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Лагідне Євпаторійське море навіяло поетесі вірш «Тиша морська». (1890 р. 16 серпня). Лесі було 19 років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46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828"/>
    </mc:Choice>
    <mc:Fallback xmlns="">
      <p:transition spd="slow" advTm="8182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1893C08-F862-634D-A5B9-D5A6E0FA38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4609" y="1040932"/>
            <a:ext cx="2594442" cy="58170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гарячий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полудневий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Виглядаю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віконце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Ясне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небо,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ясне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море,</a:t>
            </a:r>
          </a:p>
          <a:p>
            <a:pPr marL="0" indent="0">
              <a:buNone/>
            </a:pP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Ясні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хмарки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ясне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сонце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світла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злотистої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блакиті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тут не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чули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зроду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негода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Тиша в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ледве-ледве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Колихає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море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колишуться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вітру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човнах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вітрила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тихим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плескотом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берег</a:t>
            </a:r>
          </a:p>
          <a:p>
            <a:pPr marL="0" indent="0">
              <a:buNone/>
            </a:pP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хвилечка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перлиста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Править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хтось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малим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човенцем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–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75A112-9419-4547-9B7F-84C7E2486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4950" y="359895"/>
            <a:ext cx="2900363" cy="57181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В’ється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стежечка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злотиста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Править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хтось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малим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човенцем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Стиха весла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підіймає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здається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весельця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Щире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золото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спадає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би я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хотіла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човенце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сісти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далеко на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сонця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Золотим шляхом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поплисти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Попливла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я на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сонця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сходу до заходу,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Тим шляхом,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проложило</a:t>
            </a:r>
          </a:p>
          <a:p>
            <a:pPr marL="0" indent="0">
              <a:buNone/>
            </a:pP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Ясне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сонце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воду.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страшні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мене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вітри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підводнії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каміння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–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про них би й не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згадала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краю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вічного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проміння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9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Євпаторія</a:t>
            </a:r>
            <a:r>
              <a:rPr lang="ru-RU" sz="2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1890, 16 </a:t>
            </a:r>
            <a:r>
              <a:rPr lang="ru-RU" sz="29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серпня</a:t>
            </a:r>
            <a:endParaRPr lang="ru-RU" sz="29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9D02DC-CBA5-714A-811A-B750AAAEF0BE}"/>
              </a:ext>
            </a:extLst>
          </p:cNvPr>
          <p:cNvSpPr txBox="1"/>
          <p:nvPr/>
        </p:nvSpPr>
        <p:spPr>
          <a:xfrm>
            <a:off x="783713" y="359895"/>
            <a:ext cx="3045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«Тиша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морська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57617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056"/>
    </mc:Choice>
    <mc:Fallback xmlns="">
      <p:transition spd="slow" advTm="7305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4A4E7-4306-594F-9913-2437E9AC6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43403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Лексична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AACEBD-DDB0-6346-BB04-EC787C820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822326" cy="4790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Полудне´вий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полуде´нний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дванадцятої години дня, до середини дня;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Негода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непогода - погана погода з дощем, снігом, сильним вітром;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Перли´стий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подібний до перлів, схожий на перли (формою, забарвленням, блиском);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Чове́нце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зменшено-пестливе до 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чо́вен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8" name="Picture 4" descr="Дитяча недільна школа &quot;Чадо&quot; :: Леся Українка. «Мрії», «Як дитиною,  бувало...», «Тиша морська», «Співець»">
            <a:extLst>
              <a:ext uri="{FF2B5EF4-FFF2-40B4-BE49-F238E27FC236}">
                <a16:creationId xmlns:a16="http://schemas.microsoft.com/office/drawing/2014/main" id="{9EFB5677-C8C6-4D4D-9B07-0DCE93977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86672"/>
            <a:ext cx="4064001" cy="479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98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35"/>
    </mc:Choice>
    <mc:Fallback xmlns="">
      <p:transition spd="slow" advTm="4223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E630464-D1ED-9745-8F8C-4865DA947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37129"/>
            <a:ext cx="8515350" cy="5096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твору</a:t>
            </a:r>
            <a:r>
              <a:rPr lang="uk-UA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опис краси моря в період затишшя.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 думка</a:t>
            </a:r>
            <a:r>
              <a:rPr lang="uk-UA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приємна погода сприятливо впливає на внутрішній стан людини, її настрій; треба долати всілякі життєві труднощі, бути оптимістом.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</a:t>
            </a:r>
            <a:r>
              <a:rPr lang="uk-UA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пейзажна лірика з елементами філософських роздумів.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170" name="Picture 2" descr="Інтегрований урок.Іменник як частина мови: загальне значення, морфологічні  ознаки, синтаксична роль. Леся Українка «Тиша морська» –  пейзажно-мариністичний малюнок.">
            <a:extLst>
              <a:ext uri="{FF2B5EF4-FFF2-40B4-BE49-F238E27FC236}">
                <a16:creationId xmlns:a16="http://schemas.microsoft.com/office/drawing/2014/main" id="{6BFCF8BB-93FD-4840-AED2-2B024A700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4450016"/>
            <a:ext cx="3257176" cy="240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78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757"/>
    </mc:Choice>
    <mc:Fallback xmlns="">
      <p:transition spd="slow" advTm="20175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4B236A0-285C-3545-81AD-091AD27F8C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Зорові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образи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930144-8766-4447-81C0-04D20F230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632876" cy="1959349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«золотиста блакить»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«стежечка золотиста»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«вітрила білі»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«хвилечка перлиста»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1D5929A-2B0F-6341-8B6D-66E610E16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Слухові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образи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D351BE-A610-1F42-B252-0EF16A2855B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«тиша в морі»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«з тихим плескотом на берег рине хвилечка»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«ледве-ледве колихає море хвилі»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хтось «стиха весла підіймає», «тихий плескіт»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думки про море – Ola Blog">
            <a:extLst>
              <a:ext uri="{FF2B5EF4-FFF2-40B4-BE49-F238E27FC236}">
                <a16:creationId xmlns:a16="http://schemas.microsoft.com/office/drawing/2014/main" id="{8BEECC54-2E9E-9948-8379-1E7FC7F51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58" y="4464424"/>
            <a:ext cx="3868339" cy="209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12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26"/>
    </mc:Choice>
    <mc:Fallback xmlns="">
      <p:transition spd="slow" advTm="4642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0BB16-9B1A-5947-BABD-4D06A0ACB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Художні засоби поезії:</a:t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36A284-DD9E-ED45-BD92-2E599E9CD470}"/>
              </a:ext>
            </a:extLst>
          </p:cNvPr>
          <p:cNvSpPr txBox="1"/>
          <p:nvPr/>
        </p:nvSpPr>
        <p:spPr>
          <a:xfrm>
            <a:off x="820271" y="1690689"/>
            <a:ext cx="73420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ледве-ледве,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Риторичні оклики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Що бува негода в світі!, Золотим шляхом поплисти!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Епітети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час гарячий, ясне небо, море, хмарки, сонце; злотиста блакить, тихий плескіт, хвилечка перлиста, стежечка злотиста, щире золото, золотий шлях.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Метафори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колихає море хвилі, рине хвилечка, в’ється стежечка, золото спадає, шлях, що проложило сонце.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Пестливі слова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 віконце, човенце, стежечка, весельце.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90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665"/>
    </mc:Choice>
    <mc:Fallback xmlns="">
      <p:transition spd="slow" advTm="6566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1FEF8754-9DCB-9547-9648-CBE3F64C388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129" y="1801906"/>
            <a:ext cx="4693024" cy="41820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Овальная выноска 7">
            <a:extLst>
              <a:ext uri="{FF2B5EF4-FFF2-40B4-BE49-F238E27FC236}">
                <a16:creationId xmlns:a16="http://schemas.microsoft.com/office/drawing/2014/main" id="{7A8BFCF4-B6DC-7D40-960E-3937BBFB5EB2}"/>
              </a:ext>
            </a:extLst>
          </p:cNvPr>
          <p:cNvSpPr/>
          <p:nvPr/>
        </p:nvSpPr>
        <p:spPr>
          <a:xfrm>
            <a:off x="578223" y="1304364"/>
            <a:ext cx="2447365" cy="1634625"/>
          </a:xfrm>
          <a:prstGeom prst="wedgeEllipseCallout">
            <a:avLst>
              <a:gd name="adj1" fmla="val 78492"/>
              <a:gd name="adj2" fmla="val 5116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Лірична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героїня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Леся Українка | ВКонтакте">
            <a:extLst>
              <a:ext uri="{FF2B5EF4-FFF2-40B4-BE49-F238E27FC236}">
                <a16:creationId xmlns:a16="http://schemas.microsoft.com/office/drawing/2014/main" id="{62489DFE-455F-D945-A6FE-2CED30CB0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88" y="3155576"/>
            <a:ext cx="2489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3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15"/>
    </mc:Choice>
    <mc:Fallback xmlns="">
      <p:transition spd="slow" advTm="51115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629</Words>
  <Application>Microsoft Office PowerPoint</Application>
  <PresentationFormat>Екран (4:3)</PresentationFormat>
  <Paragraphs>80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Леся Українка «Тиша морська».  </vt:lpstr>
      <vt:lpstr>Презентація PowerPoint</vt:lpstr>
      <vt:lpstr>Історія створення поезії</vt:lpstr>
      <vt:lpstr>Презентація PowerPoint</vt:lpstr>
      <vt:lpstr>Лексична робота</vt:lpstr>
      <vt:lpstr>Презентація PowerPoint</vt:lpstr>
      <vt:lpstr>Презентація PowerPoint</vt:lpstr>
      <vt:lpstr>Художні засоби поезії: </vt:lpstr>
      <vt:lpstr>Презентація PowerPoint</vt:lpstr>
      <vt:lpstr>Символи в поезії</vt:lpstr>
      <vt:lpstr>Вправа «Уявні емоції»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Виктория Зайцева</cp:lastModifiedBy>
  <cp:revision>54</cp:revision>
  <dcterms:created xsi:type="dcterms:W3CDTF">2014-11-21T11:00:06Z</dcterms:created>
  <dcterms:modified xsi:type="dcterms:W3CDTF">2023-10-28T11:10:29Z</dcterms:modified>
</cp:coreProperties>
</file>