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6" r:id="rId4"/>
    <p:sldId id="259" r:id="rId5"/>
    <p:sldId id="267" r:id="rId6"/>
    <p:sldId id="25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2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2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9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2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59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7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3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4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1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8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68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BDFE0-B0F0-429A-86B2-D918A7EBD7D7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2F88-E615-421F-9C73-974E8D0C84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3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Ручка находится на пустой странице открытого блокнота. концепция новых  идей, инноваций и решений проблем. | Премиум Фот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0" r="10215"/>
          <a:stretch/>
        </p:blipFill>
        <p:spPr bwMode="auto">
          <a:xfrm>
            <a:off x="0" y="0"/>
            <a:ext cx="96665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0863" y="1069505"/>
            <a:ext cx="7233013" cy="378565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9933FF"/>
                </a:solidFill>
                <a:latin typeface="Segoe Script" panose="030B0504020000000003" pitchFamily="66" charset="0"/>
              </a:rPr>
              <a:t>Друге жовтня</a:t>
            </a:r>
          </a:p>
          <a:p>
            <a:pPr algn="ctr"/>
            <a:r>
              <a:rPr lang="uk-UA" sz="4800" b="1" dirty="0">
                <a:solidFill>
                  <a:srgbClr val="9933FF"/>
                </a:solidFill>
                <a:latin typeface="Segoe Script" panose="030B0504020000000003" pitchFamily="66" charset="0"/>
              </a:rPr>
              <a:t>Класна робота</a:t>
            </a:r>
          </a:p>
          <a:p>
            <a:pPr algn="ctr"/>
            <a:r>
              <a:rPr lang="uk-UA" sz="4800" b="1" dirty="0">
                <a:solidFill>
                  <a:srgbClr val="9933FF"/>
                </a:solidFill>
                <a:latin typeface="Segoe Script" panose="030B0504020000000003" pitchFamily="66" charset="0"/>
              </a:rPr>
              <a:t>Форми дієслова.</a:t>
            </a:r>
          </a:p>
          <a:p>
            <a:pPr algn="ctr"/>
            <a:r>
              <a:rPr lang="uk-UA" sz="4800" b="1" dirty="0">
                <a:solidFill>
                  <a:srgbClr val="9933FF"/>
                </a:solidFill>
                <a:latin typeface="Segoe Script" panose="030B0504020000000003" pitchFamily="66" charset="0"/>
              </a:rPr>
              <a:t>Неозначена форма</a:t>
            </a:r>
          </a:p>
          <a:p>
            <a:pPr algn="ctr"/>
            <a:r>
              <a:rPr lang="uk-UA" sz="4800" b="1" dirty="0">
                <a:solidFill>
                  <a:srgbClr val="9933FF"/>
                </a:solidFill>
                <a:latin typeface="Segoe Script" panose="030B0504020000000003" pitchFamily="66" charset="0"/>
              </a:rPr>
              <a:t> дієслова</a:t>
            </a:r>
            <a:endParaRPr lang="ru-RU" sz="4800" b="1" dirty="0">
              <a:solidFill>
                <a:srgbClr val="9933FF"/>
              </a:solidFill>
              <a:latin typeface="Segoe Script" panose="030B0504020000000003" pitchFamily="66" charset="0"/>
            </a:endParaRPr>
          </a:p>
        </p:txBody>
      </p:sp>
      <p:pic>
        <p:nvPicPr>
          <p:cNvPr id="13320" name="Picture 8" descr="Анекдоты про школу и учителей - 46. МногаСмеха. Анекдоты. Школьные анекдоты  о школе, анекдоты про учителей и школьников, анекдоты про студентов и  профессоров, анекдоты в классе на уроке, анекдоты про Вовочку 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360" y="2122128"/>
            <a:ext cx="3450263" cy="316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307295" y="6026889"/>
            <a:ext cx="245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solidFill>
                  <a:srgbClr val="9933FF"/>
                </a:solidFill>
                <a:latin typeface="Segoe Script" panose="030B0504020000000003" pitchFamily="66" charset="0"/>
              </a:rPr>
              <a:t>Підготувала </a:t>
            </a:r>
          </a:p>
          <a:p>
            <a:r>
              <a:rPr lang="uk-UA" b="1" dirty="0" err="1">
                <a:solidFill>
                  <a:srgbClr val="9933FF"/>
                </a:solidFill>
                <a:latin typeface="Segoe Script" panose="030B0504020000000003" pitchFamily="66" charset="0"/>
              </a:rPr>
              <a:t>Генатуліна</a:t>
            </a:r>
            <a:r>
              <a:rPr lang="uk-UA" b="1" dirty="0">
                <a:solidFill>
                  <a:srgbClr val="9933FF"/>
                </a:solidFill>
                <a:latin typeface="Segoe Script" panose="030B0504020000000003" pitchFamily="66" charset="0"/>
              </a:rPr>
              <a:t> С. А.</a:t>
            </a:r>
            <a:endParaRPr lang="ru-RU" b="1" dirty="0">
              <a:solidFill>
                <a:srgbClr val="9933FF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5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Мультяшная школьница в форме пишет на доске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490" y="155632"/>
            <a:ext cx="7819870" cy="670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3598" y="429908"/>
            <a:ext cx="8629340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indent="450215" algn="just"/>
            <a:r>
              <a:rPr lang="uk-UA" sz="32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i="1" dirty="0">
                <a:solidFill>
                  <a:srgbClr val="FFFF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Складання асоціативного куща: </a:t>
            </a:r>
          </a:p>
          <a:p>
            <a:pPr marL="226695" algn="just">
              <a:lnSpc>
                <a:spcPct val="115000"/>
              </a:lnSpc>
            </a:pPr>
            <a:r>
              <a:rPr lang="uk-U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Щоб урок пройшов цікаво і </a:t>
            </a:r>
            <a:r>
              <a:rPr lang="uk-UA" sz="2400" b="1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результативно</a:t>
            </a:r>
            <a:r>
              <a:rPr lang="uk-U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26695" algn="just">
              <a:lnSpc>
                <a:spcPct val="115000"/>
              </a:lnSpc>
            </a:pPr>
            <a:r>
              <a:rPr lang="uk-U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 цьому нам допоможуть дієслова, </a:t>
            </a:r>
          </a:p>
          <a:p>
            <a:pPr marL="226695" algn="just">
              <a:lnSpc>
                <a:spcPct val="115000"/>
              </a:lnSpc>
            </a:pPr>
            <a:r>
              <a:rPr lang="uk-U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які охарактеризують нашу роботу на </a:t>
            </a:r>
            <a:r>
              <a:rPr lang="uk-UA" sz="2400" b="1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endParaRPr lang="uk-UA" sz="2400" b="1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15000"/>
              </a:lnSpc>
              <a:buFontTx/>
              <a:buChar char="-"/>
            </a:pPr>
            <a:r>
              <a:rPr lang="uk-UA" sz="2400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400" b="1" dirty="0" err="1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r>
              <a:rPr lang="uk-UA" sz="2400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ми будемо…</a:t>
            </a:r>
          </a:p>
          <a:p>
            <a:pPr marL="226695" algn="just">
              <a:lnSpc>
                <a:spcPct val="115000"/>
              </a:lnSpc>
            </a:pPr>
            <a:r>
              <a:rPr lang="uk-UA" sz="24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(працювати, писати, читати,</a:t>
            </a:r>
          </a:p>
          <a:p>
            <a:pPr marL="226695" algn="just">
              <a:lnSpc>
                <a:spcPct val="115000"/>
              </a:lnSpc>
            </a:pPr>
            <a:r>
              <a:rPr lang="uk-UA" sz="2400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відповідати, думати, дізнаватись,</a:t>
            </a:r>
          </a:p>
          <a:p>
            <a:pPr marL="226695" algn="just">
              <a:lnSpc>
                <a:spcPct val="115000"/>
              </a:lnSpc>
            </a:pPr>
            <a:r>
              <a:rPr lang="uk-UA" sz="2400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вчитись, мислити, запам’ятовувати,</a:t>
            </a:r>
          </a:p>
          <a:p>
            <a:pPr marL="226695" algn="just">
              <a:lnSpc>
                <a:spcPct val="115000"/>
              </a:lnSpc>
            </a:pPr>
            <a:r>
              <a:rPr lang="uk-UA" sz="2400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шукати, міркувати, допомагати</a:t>
            </a:r>
            <a:r>
              <a:rPr lang="ru-RU" sz="2400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7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Увага - КОВІД! Графік провітрювань класу залежно від температури повітря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9245" y="-311421"/>
            <a:ext cx="7261838" cy="297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Заняття для учнів початкових класів - Гімназія №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659" y="4356100"/>
            <a:ext cx="2471463" cy="197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FE90A0-8615-EF2F-2CCF-4DF59BF6FE00}"/>
              </a:ext>
            </a:extLst>
          </p:cNvPr>
          <p:cNvSpPr txBox="1"/>
          <p:nvPr/>
        </p:nvSpPr>
        <p:spPr>
          <a:xfrm>
            <a:off x="773518" y="3993377"/>
            <a:ext cx="609777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Початкова форма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дієслова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має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назви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: 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</a:rPr>
              <a:t>інфінітив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</a:rPr>
              <a:t>неозначена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форма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дієслова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. У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системі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дієслова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вона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посідає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особливе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</a:rPr>
              <a:t>місце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0B871B-C908-FA0C-E685-BD1918D5D1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721" y="3179"/>
            <a:ext cx="3907875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7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Загадки для взрослых. Блокнот (Карелин Олег) / Стихи.ру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2"/>
          <a:stretch/>
        </p:blipFill>
        <p:spPr bwMode="auto">
          <a:xfrm>
            <a:off x="3167922" y="0"/>
            <a:ext cx="6845508" cy="665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21255081">
            <a:off x="4426733" y="1153485"/>
            <a:ext cx="3805137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Прочитай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прислів’я</a:t>
            </a:r>
            <a:r>
              <a:rPr lang="ru-RU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приказки</a:t>
            </a:r>
            <a:r>
              <a:rPr lang="ru-RU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Поясни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їхній</a:t>
            </a:r>
            <a:r>
              <a:rPr lang="ru-RU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Знайди</a:t>
            </a:r>
            <a:r>
              <a:rPr lang="ru-RU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інфінітиви</a:t>
            </a:r>
            <a:r>
              <a:rPr lang="ru-RU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1. За добру справу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варто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добре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постояти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прожити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— не поле перейти.</a:t>
            </a:r>
          </a:p>
          <a:p>
            <a:pPr marL="6858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рибу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їсти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треба у воду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лізти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398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5533" y="2010443"/>
            <a:ext cx="775080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36550" algn="l"/>
              </a:tabLst>
            </a:pPr>
            <a:endParaRPr lang="ru-RU" sz="1600" dirty="0">
              <a:solidFill>
                <a:srgbClr val="000000"/>
              </a:solidFill>
              <a:effectLst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  <a:tabLst>
                <a:tab pos="336550" algn="l"/>
              </a:tabLst>
            </a:pPr>
            <a:r>
              <a:rPr lang="uk-UA" sz="2400" i="1" dirty="0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Замініть фразеологічні вислови дієсловами - синонімами в неозначеній формі, використовуючи  слова для довідок.</a:t>
            </a:r>
            <a:r>
              <a:rPr lang="ru-RU" sz="2400" i="1" dirty="0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 </a:t>
            </a:r>
            <a:r>
              <a:rPr lang="ru-RU" sz="2400" i="1" dirty="0" err="1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Поставити</a:t>
            </a:r>
            <a:r>
              <a:rPr lang="ru-RU" sz="2400" i="1" dirty="0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 </a:t>
            </a:r>
            <a:r>
              <a:rPr lang="ru-RU" sz="2400" i="1" dirty="0" err="1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питання</a:t>
            </a:r>
            <a:r>
              <a:rPr lang="ru-RU" sz="2400" i="1" dirty="0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, </a:t>
            </a:r>
            <a:r>
              <a:rPr lang="ru-RU" sz="2400" i="1" dirty="0" err="1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виділити</a:t>
            </a:r>
            <a:r>
              <a:rPr lang="ru-RU" sz="2400" i="1" dirty="0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 </a:t>
            </a:r>
            <a:r>
              <a:rPr lang="ru-RU" sz="2400" i="1" dirty="0" err="1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закінчення</a:t>
            </a:r>
            <a:r>
              <a:rPr lang="uk-UA" sz="2400" i="1" dirty="0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.</a:t>
            </a:r>
          </a:p>
          <a:p>
            <a:pPr>
              <a:spcAft>
                <a:spcPts val="0"/>
              </a:spcAft>
              <a:tabLst>
                <a:tab pos="336550" algn="l"/>
              </a:tabLst>
            </a:pPr>
            <a:endParaRPr lang="ru-RU" sz="2400" dirty="0">
              <a:solidFill>
                <a:srgbClr val="0070C0"/>
              </a:solidFill>
              <a:effectLst/>
              <a:ea typeface="Tahoma" panose="020B0604030504040204" pitchFamily="34" charset="0"/>
            </a:endParaRPr>
          </a:p>
          <a:p>
            <a:pPr algn="ctr">
              <a:spcAft>
                <a:spcPts val="0"/>
              </a:spcAft>
              <a:tabLst>
                <a:tab pos="336550" algn="l"/>
              </a:tabLst>
            </a:pPr>
            <a:r>
              <a:rPr lang="ru-RU" sz="2400" b="1" dirty="0" err="1">
                <a:solidFill>
                  <a:srgbClr val="FF0000"/>
                </a:solidFill>
                <a:ea typeface="Tahoma" panose="020B0604030504040204" pitchFamily="34" charset="0"/>
              </a:rPr>
              <a:t>В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зяти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верх - </a:t>
            </a:r>
            <a:r>
              <a:rPr lang="uk-UA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….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</a:t>
            </a:r>
          </a:p>
          <a:p>
            <a:pPr algn="ctr">
              <a:spcAft>
                <a:spcPts val="0"/>
              </a:spcAft>
              <a:tabLst>
                <a:tab pos="336550" algn="l"/>
              </a:tabLst>
            </a:pPr>
            <a:r>
              <a:rPr lang="ru-RU" sz="2400" b="1" dirty="0" err="1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Тримати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язика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за зубами - </a:t>
            </a:r>
            <a:r>
              <a:rPr lang="uk-UA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… </a:t>
            </a:r>
          </a:p>
          <a:p>
            <a:pPr algn="ctr">
              <a:spcAft>
                <a:spcPts val="0"/>
              </a:spcAft>
              <a:tabLst>
                <a:tab pos="336550" algn="l"/>
              </a:tabLst>
            </a:pPr>
            <a:r>
              <a:rPr lang="ru-RU" sz="2400" b="1" dirty="0" err="1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Викинути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з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голови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- </a:t>
            </a:r>
            <a:r>
              <a:rPr lang="uk-UA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…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</a:t>
            </a:r>
          </a:p>
          <a:p>
            <a:pPr algn="ctr">
              <a:spcAft>
                <a:spcPts val="0"/>
              </a:spcAft>
              <a:tabLst>
                <a:tab pos="336550" algn="l"/>
              </a:tabLst>
            </a:pPr>
            <a:r>
              <a:rPr lang="ru-RU" sz="2400" b="1" dirty="0" err="1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Зарубати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на </a:t>
            </a:r>
            <a:r>
              <a:rPr lang="ru-RU" sz="2400" b="1" dirty="0" err="1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носі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 —</a:t>
            </a:r>
            <a:r>
              <a:rPr lang="uk-UA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..</a:t>
            </a:r>
            <a:r>
              <a:rPr lang="ru-RU" sz="2400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. </a:t>
            </a:r>
          </a:p>
          <a:p>
            <a:pPr>
              <a:spcAft>
                <a:spcPts val="0"/>
              </a:spcAft>
              <a:tabLst>
                <a:tab pos="336550" algn="l"/>
              </a:tabLst>
            </a:pPr>
            <a:endParaRPr lang="ru-RU" sz="2400" dirty="0">
              <a:solidFill>
                <a:srgbClr val="000000"/>
              </a:solidFill>
              <a:effectLst/>
              <a:ea typeface="Tahoma" panose="020B0604030504040204" pitchFamily="34" charset="0"/>
            </a:endParaRPr>
          </a:p>
        </p:txBody>
      </p:sp>
      <p:pic>
        <p:nvPicPr>
          <p:cNvPr id="2050" name="Picture 2" descr="Постер &quot;Хлопчик-першокласник&quot; для оформлення класу або коридо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6" y="1766823"/>
            <a:ext cx="2166830" cy="378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ьная выноска 2"/>
          <p:cNvSpPr/>
          <p:nvPr/>
        </p:nvSpPr>
        <p:spPr>
          <a:xfrm>
            <a:off x="3348399" y="472509"/>
            <a:ext cx="6195906" cy="126093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  <a:tabLst>
                <a:tab pos="336550" algn="l"/>
              </a:tabLst>
            </a:pPr>
            <a:r>
              <a:rPr lang="uk-UA" sz="3200" b="1" i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Робота </a:t>
            </a:r>
          </a:p>
          <a:p>
            <a:pPr algn="ctr">
              <a:spcAft>
                <a:spcPts val="0"/>
              </a:spcAft>
              <a:tabLst>
                <a:tab pos="336550" algn="l"/>
              </a:tabLst>
            </a:pPr>
            <a:r>
              <a:rPr lang="uk-UA" sz="3200" b="1" i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з фразеологізмами</a:t>
            </a:r>
            <a:endParaRPr lang="uk-UA" sz="3200" b="1" i="1" dirty="0">
              <a:solidFill>
                <a:srgbClr val="FF0000"/>
              </a:solidFill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  <a:tabLst>
                <a:tab pos="336550" algn="l"/>
              </a:tabLst>
            </a:pPr>
            <a:endParaRPr lang="ru-RU" sz="1200" dirty="0">
              <a:solidFill>
                <a:srgbClr val="000000"/>
              </a:solidFill>
              <a:effectLst/>
              <a:ea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33700" y="5949983"/>
            <a:ext cx="7360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36550" algn="l"/>
              </a:tabLst>
            </a:pPr>
            <a:r>
              <a:rPr lang="uk-UA" b="1" dirty="0">
                <a:solidFill>
                  <a:srgbClr val="FF0000"/>
                </a:solidFill>
                <a:effectLst/>
                <a:ea typeface="Tahoma" panose="020B0604030504040204" pitchFamily="34" charset="0"/>
              </a:rPr>
              <a:t>Слова для довідок </a:t>
            </a:r>
            <a:r>
              <a:rPr lang="uk-UA" b="1" i="1" dirty="0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: перемогти, мовчати, забути,</a:t>
            </a:r>
            <a:r>
              <a:rPr lang="uk-UA" dirty="0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effectLst/>
                <a:ea typeface="Tahoma" panose="020B0604030504040204" pitchFamily="34" charset="0"/>
              </a:rPr>
              <a:t>запам’ятати</a:t>
            </a:r>
            <a:endParaRPr lang="ru-RU" dirty="0">
              <a:solidFill>
                <a:srgbClr val="0070C0"/>
              </a:solidFill>
              <a:effectLst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1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локнот «Priestly» с ручкой (арт. 10626802) - купить в Москве | Oasis -  корпоративные подарки в Москве, с нанесением логотипа и без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9" b="11834"/>
          <a:stretch/>
        </p:blipFill>
        <p:spPr bwMode="auto">
          <a:xfrm>
            <a:off x="1099956" y="-203039"/>
            <a:ext cx="99627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819477">
            <a:off x="4873731" y="1010983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0" dirty="0" err="1">
                <a:solidFill>
                  <a:srgbClr val="FF0000"/>
                </a:solidFill>
                <a:effectLst/>
                <a:latin typeface="arial, helvetica, sans-serif"/>
              </a:rPr>
              <a:t>Продовж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arial, helvetica, sans-serif"/>
              </a:rPr>
              <a:t> </a:t>
            </a:r>
            <a:r>
              <a:rPr lang="ru-RU" sz="2400" b="1" i="0" dirty="0" err="1">
                <a:solidFill>
                  <a:srgbClr val="FF0000"/>
                </a:solidFill>
                <a:effectLst/>
                <a:latin typeface="arial, helvetica, sans-serif"/>
              </a:rPr>
              <a:t>прислів'я</a:t>
            </a:r>
            <a:endParaRPr lang="ru-RU" sz="2400" b="1" i="0" dirty="0">
              <a:solidFill>
                <a:srgbClr val="FF0000"/>
              </a:solidFill>
              <a:effectLst/>
              <a:latin typeface="arial, helvetica, sans-serif"/>
            </a:endParaRPr>
          </a:p>
          <a:p>
            <a:pPr algn="ctr"/>
            <a:r>
              <a:rPr lang="ru-RU" sz="2400" b="1" i="0" dirty="0" err="1">
                <a:solidFill>
                  <a:srgbClr val="FF0000"/>
                </a:solidFill>
                <a:effectLst/>
                <a:latin typeface="arial, helvetica, sans-serif"/>
              </a:rPr>
              <a:t>добираючи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arial, helvetica, sans-serif"/>
              </a:rPr>
              <a:t> </a:t>
            </a:r>
            <a:r>
              <a:rPr lang="ru-RU" sz="2400" b="1" i="0" dirty="0" err="1">
                <a:solidFill>
                  <a:srgbClr val="FF0000"/>
                </a:solidFill>
                <a:effectLst/>
                <a:latin typeface="arial, helvetica, sans-serif"/>
              </a:rPr>
              <a:t>дієслова</a:t>
            </a:r>
            <a:endParaRPr lang="ru-RU" sz="2400" b="1" i="0" dirty="0">
              <a:solidFill>
                <a:srgbClr val="FF0000"/>
              </a:solidFill>
              <a:effectLst/>
              <a:latin typeface="arial, helvetica, sans-serif"/>
            </a:endParaRPr>
          </a:p>
          <a:p>
            <a:pPr algn="ctr"/>
            <a:r>
              <a:rPr lang="ru-RU" sz="2400" b="1" i="0" dirty="0">
                <a:solidFill>
                  <a:srgbClr val="FF0000"/>
                </a:solidFill>
                <a:effectLst/>
                <a:latin typeface="arial, helvetica, sans-serif"/>
              </a:rPr>
              <a:t> </a:t>
            </a:r>
            <a:r>
              <a:rPr lang="ru-RU" sz="2400" b="1" i="0" dirty="0" err="1">
                <a:solidFill>
                  <a:srgbClr val="FF0000"/>
                </a:solidFill>
                <a:effectLst/>
                <a:latin typeface="arial, helvetica, sans-serif"/>
              </a:rPr>
              <a:t>неозначеної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arial, helvetica, sans-serif"/>
              </a:rPr>
              <a:t> </a:t>
            </a:r>
            <a:r>
              <a:rPr lang="ru-RU" sz="2400" b="1" i="0" dirty="0" err="1">
                <a:solidFill>
                  <a:srgbClr val="FF0000"/>
                </a:solidFill>
                <a:effectLst/>
                <a:latin typeface="arial, helvetica, sans-serif"/>
              </a:rPr>
              <a:t>форми</a:t>
            </a:r>
            <a:endParaRPr lang="ru-RU" sz="24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ctr">
              <a:buAutoNum type="arabicParenR"/>
            </a:pP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Добре того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вчити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,</a:t>
            </a:r>
          </a:p>
          <a:p>
            <a:pPr algn="ctr"/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хто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хоче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все-…  .</a:t>
            </a:r>
            <a:endParaRPr lang="ru-RU" sz="2400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2)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Що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знати і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вміти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– </a:t>
            </a:r>
          </a:p>
          <a:p>
            <a:pPr algn="ctr"/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за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плечима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... .</a:t>
            </a:r>
          </a:p>
          <a:p>
            <a:pPr algn="ctr"/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3) Розуму не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позичити</a:t>
            </a:r>
            <a:endParaRPr lang="ru-RU" sz="2400" i="0" dirty="0">
              <a:solidFill>
                <a:srgbClr val="0070C0"/>
              </a:solidFill>
              <a:effectLst/>
              <a:latin typeface="arial, helvetica, sans-serif"/>
            </a:endParaRPr>
          </a:p>
          <a:p>
            <a:pPr algn="ctr"/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і за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гроші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...  .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4) </a:t>
            </a:r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Хочеш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знати – не</a:t>
            </a:r>
          </a:p>
          <a:p>
            <a:pPr algn="ctr"/>
            <a:r>
              <a:rPr lang="ru-RU" sz="2400" i="0" dirty="0" err="1">
                <a:solidFill>
                  <a:srgbClr val="0070C0"/>
                </a:solidFill>
                <a:effectLst/>
                <a:latin typeface="arial, helvetica, sans-serif"/>
              </a:rPr>
              <a:t>соромся</a:t>
            </a:r>
            <a:r>
              <a:rPr lang="ru-RU" sz="2400" i="0" dirty="0">
                <a:solidFill>
                  <a:srgbClr val="0070C0"/>
                </a:solidFill>
                <a:effectLst/>
                <a:latin typeface="arial, helvetica, sans-serif"/>
              </a:rPr>
              <a:t> ...   .</a:t>
            </a:r>
            <a:endParaRPr lang="ru-RU" sz="2400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34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243</Words>
  <Application>Microsoft Office PowerPoint</Application>
  <PresentationFormat>Широкий екран</PresentationFormat>
  <Paragraphs>42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Arial</vt:lpstr>
      <vt:lpstr>arial, helvetica, sans-serif</vt:lpstr>
      <vt:lpstr>Calibri</vt:lpstr>
      <vt:lpstr>Calibri Light</vt:lpstr>
      <vt:lpstr>Segoe Script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Виктория Зайцева</cp:lastModifiedBy>
  <cp:revision>17</cp:revision>
  <dcterms:created xsi:type="dcterms:W3CDTF">2021-04-04T15:08:45Z</dcterms:created>
  <dcterms:modified xsi:type="dcterms:W3CDTF">2023-10-01T17:57:08Z</dcterms:modified>
</cp:coreProperties>
</file>