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1B6469A6-E351-4E03-A78F-0A75046227CC}"/>
    <pc:docChg chg="delSld modSld">
      <pc:chgData name="Елена Зайцева" userId="e4c7a7f2c879dab9" providerId="LiveId" clId="{1B6469A6-E351-4E03-A78F-0A75046227CC}" dt="2024-10-26T12:59:10.334" v="58" actId="2696"/>
      <pc:docMkLst>
        <pc:docMk/>
      </pc:docMkLst>
      <pc:sldChg chg="modSp mod">
        <pc:chgData name="Елена Зайцева" userId="e4c7a7f2c879dab9" providerId="LiveId" clId="{1B6469A6-E351-4E03-A78F-0A75046227CC}" dt="2024-10-26T12:57:03.282" v="56" actId="122"/>
        <pc:sldMkLst>
          <pc:docMk/>
          <pc:sldMk cId="1353406346" sldId="256"/>
        </pc:sldMkLst>
        <pc:spChg chg="mod">
          <ac:chgData name="Елена Зайцева" userId="e4c7a7f2c879dab9" providerId="LiveId" clId="{1B6469A6-E351-4E03-A78F-0A75046227CC}" dt="2024-10-26T12:57:03.282" v="56" actId="122"/>
          <ac:spMkLst>
            <pc:docMk/>
            <pc:sldMk cId="1353406346" sldId="256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1B6469A6-E351-4E03-A78F-0A75046227CC}" dt="2024-10-26T12:59:10.334" v="58" actId="2696"/>
        <pc:sldMkLst>
          <pc:docMk/>
          <pc:sldMk cId="1308576394" sldId="267"/>
        </pc:sldMkLst>
      </pc:sldChg>
      <pc:sldChg chg="del">
        <pc:chgData name="Елена Зайцева" userId="e4c7a7f2c879dab9" providerId="LiveId" clId="{1B6469A6-E351-4E03-A78F-0A75046227CC}" dt="2024-10-26T12:58:21.592" v="57" actId="2696"/>
        <pc:sldMkLst>
          <pc:docMk/>
          <pc:sldMk cId="1244896075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858875" cy="4088745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Четверте листопада</a:t>
            </a:r>
            <a:b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Класна робота</a:t>
            </a:r>
            <a:b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дієслова</a:t>
            </a:r>
          </a:p>
        </p:txBody>
      </p:sp>
    </p:spTree>
    <p:extLst>
      <p:ext uri="{BB962C8B-B14F-4D97-AF65-F5344CB8AC3E}">
        <p14:creationId xmlns:p14="http://schemas.microsoft.com/office/powerpoint/2010/main" val="135340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45720" indent="0" algn="ctr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 – незмінна форма дієслова, яка вказує на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 дію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(підмета), відповідає на питання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роблячи? що зробивши?</a:t>
            </a:r>
          </a:p>
          <a:p>
            <a:pPr marL="45720" indent="0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 </a:t>
            </a:r>
            <a:r>
              <a:rPr lang="uk-UA" sz="3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змінюється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 роль обставини.</a:t>
            </a:r>
          </a:p>
          <a:p>
            <a:pPr marL="45720" indent="0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мати залежні слова, формує навколо себе дієприслівниковий зворот.</a:t>
            </a:r>
          </a:p>
          <a:p>
            <a:pPr marL="45720" indent="0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написавши, читаючи</a:t>
            </a:r>
          </a:p>
        </p:txBody>
      </p:sp>
    </p:spTree>
    <p:extLst>
      <p:ext uri="{BB962C8B-B14F-4D97-AF65-F5344CB8AC3E}">
        <p14:creationId xmlns:p14="http://schemas.microsoft.com/office/powerpoint/2010/main" val="61181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Морфологічні ознаки дієслова:</a:t>
            </a:r>
          </a:p>
        </p:txBody>
      </p:sp>
    </p:spTree>
    <p:extLst>
      <p:ext uri="{BB962C8B-B14F-4D97-AF65-F5344CB8AC3E}">
        <p14:creationId xmlns:p14="http://schemas.microsoft.com/office/powerpoint/2010/main" val="481915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818" y="922"/>
            <a:ext cx="9170818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dirty="0">
                <a:solidFill>
                  <a:srgbClr val="FF0000"/>
                </a:solidFill>
              </a:rPr>
              <a:t>Зверніть увагу!!!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 видові пари мають різні основи: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 – сказати;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Шукати – знайти;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Ловити – спіймати.</a:t>
            </a:r>
          </a:p>
          <a:p>
            <a:pPr marL="45720" indent="0" algn="ctr">
              <a:buNone/>
            </a:pPr>
            <a:r>
              <a:rPr lang="uk-UA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усі дієслова мають пари!!!</a:t>
            </a:r>
          </a:p>
          <a:p>
            <a:pPr marL="45720" indent="0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недоконаний вид: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ходити, мислити, ворогувати…</a:t>
            </a:r>
          </a:p>
          <a:p>
            <a:pPr marL="45720" indent="0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доконаний вид: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натерпітися, насидітися, схаменутися…</a:t>
            </a:r>
          </a:p>
        </p:txBody>
      </p:sp>
    </p:spTree>
    <p:extLst>
      <p:ext uri="{BB962C8B-B14F-4D97-AF65-F5344CB8AC3E}">
        <p14:creationId xmlns:p14="http://schemas.microsoft.com/office/powerpoint/2010/main" val="3733344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Tx/>
              <a:buSzTx/>
              <a:buNone/>
            </a:pPr>
            <a:r>
              <a:rPr lang="ru-RU" sz="3200" b="1" i="1" dirty="0" err="1">
                <a:solidFill>
                  <a:srgbClr val="002060"/>
                </a:solidFill>
                <a:latin typeface="Garamond" pitchFamily="18" charset="0"/>
              </a:rPr>
              <a:t>Позначте</a:t>
            </a:r>
            <a:r>
              <a:rPr lang="ru-RU" sz="3200" b="1" i="1" dirty="0">
                <a:solidFill>
                  <a:srgbClr val="002060"/>
                </a:solidFill>
                <a:latin typeface="Garamond" pitchFamily="18" charset="0"/>
              </a:rPr>
              <a:t> рядок, у </a:t>
            </a:r>
            <a:r>
              <a:rPr lang="ru-RU" sz="3200" b="1" i="1" dirty="0" err="1">
                <a:solidFill>
                  <a:srgbClr val="002060"/>
                </a:solidFill>
                <a:latin typeface="Garamond" pitchFamily="18" charset="0"/>
              </a:rPr>
              <a:t>якому</a:t>
            </a:r>
            <a:r>
              <a:rPr lang="ru-RU" sz="32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Garamond" pitchFamily="18" charset="0"/>
              </a:rPr>
              <a:t>всі</a:t>
            </a:r>
            <a:r>
              <a:rPr lang="ru-RU" sz="32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Garamond" pitchFamily="18" charset="0"/>
              </a:rPr>
              <a:t>дієслова</a:t>
            </a:r>
            <a:r>
              <a:rPr lang="ru-RU" sz="32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Garamond" pitchFamily="18" charset="0"/>
              </a:rPr>
              <a:t>недоконаного</a:t>
            </a:r>
            <a:r>
              <a:rPr lang="ru-RU" sz="3200" b="1" i="1" dirty="0">
                <a:solidFill>
                  <a:srgbClr val="002060"/>
                </a:solidFill>
                <a:latin typeface="Garamond" pitchFamily="18" charset="0"/>
              </a:rPr>
              <a:t> виду:</a:t>
            </a:r>
          </a:p>
          <a:p>
            <a:pPr marL="0" lvl="0" indent="0">
              <a:spcAft>
                <a:spcPts val="0"/>
              </a:spcAft>
              <a:buClrTx/>
              <a:buSzTx/>
              <a:buNone/>
            </a:pP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А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зберігати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ходити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гарантувати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зашивати</a:t>
            </a:r>
            <a:endParaRPr lang="ru-RU" sz="3200" b="1" dirty="0">
              <a:solidFill>
                <a:prstClr val="black"/>
              </a:solidFill>
              <a:latin typeface="Garamond" pitchFamily="18" charset="0"/>
            </a:endParaRPr>
          </a:p>
          <a:p>
            <a:pPr marL="0" lvl="0" indent="0" fontAlgn="t">
              <a:spcAft>
                <a:spcPts val="0"/>
              </a:spcAft>
              <a:buClrTx/>
              <a:buSzTx/>
              <a:buNone/>
            </a:pP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Б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писати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виконувати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скочити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знати</a:t>
            </a:r>
          </a:p>
          <a:p>
            <a:pPr marL="0" lvl="0" indent="0" fontAlgn="t">
              <a:spcAft>
                <a:spcPts val="0"/>
              </a:spcAft>
              <a:buClrTx/>
              <a:buSzTx/>
              <a:buNone/>
            </a:pP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В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поважати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залежати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зашити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думати</a:t>
            </a:r>
            <a:endParaRPr lang="ru-RU" sz="3200" b="1" dirty="0">
              <a:solidFill>
                <a:prstClr val="black"/>
              </a:solidFill>
              <a:latin typeface="Garamond" pitchFamily="18" charset="0"/>
            </a:endParaRPr>
          </a:p>
          <a:p>
            <a:pPr marL="0" lvl="0" indent="0" fontAlgn="t">
              <a:spcAft>
                <a:spcPts val="0"/>
              </a:spcAft>
              <a:buClrTx/>
              <a:buSzTx/>
              <a:buNone/>
            </a:pP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Г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атакувати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перенести,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сидіти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просити</a:t>
            </a:r>
            <a:endParaRPr lang="ru-RU" sz="3200" b="1" dirty="0">
              <a:solidFill>
                <a:prstClr val="black"/>
              </a:solidFill>
              <a:latin typeface="Garamond" pitchFamily="18" charset="0"/>
            </a:endParaRPr>
          </a:p>
          <a:p>
            <a:pPr marL="0" lvl="0" indent="0" fontAlgn="t">
              <a:spcAft>
                <a:spcPts val="0"/>
              </a:spcAft>
              <a:buClrTx/>
              <a:buSzTx/>
              <a:buNone/>
            </a:pP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Д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вважати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вразити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спостерігати</a:t>
            </a:r>
            <a:r>
              <a:rPr lang="ru-RU" sz="3200" b="1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ru-RU" sz="3200" b="1" dirty="0" err="1">
                <a:solidFill>
                  <a:prstClr val="black"/>
                </a:solidFill>
                <a:latin typeface="Garamond" pitchFamily="18" charset="0"/>
              </a:rPr>
              <a:t>захоплюватися</a:t>
            </a:r>
            <a:endParaRPr lang="ru-RU" sz="3200" b="1" dirty="0">
              <a:solidFill>
                <a:prstClr val="black"/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7835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дієслів майбутнього часу: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Проста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утворюється від дієслів доконаного виду за допомогою особових закінчень):</a:t>
            </a:r>
          </a:p>
          <a:p>
            <a:pPr marL="45720" indent="0">
              <a:buNone/>
            </a:pP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Прочитаю, напишу, прочитаєш, напишуть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Складна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(утворюється від інфінітива недоконаного виду за допомогою суфікса –м- і особових закінчень):</a:t>
            </a:r>
          </a:p>
          <a:p>
            <a:pPr marL="45720" indent="0">
              <a:buNone/>
            </a:pP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Читатимеш, писатиму, читатимуть, писатимуть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Складена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(утворюється додаванням до інфінітива недоконаного виду допоміжного дієслова бути в особових формах):</a:t>
            </a:r>
          </a:p>
          <a:p>
            <a:pPr marL="45720" indent="0">
              <a:buNone/>
            </a:pP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 читати, будеш читати.</a:t>
            </a:r>
          </a:p>
        </p:txBody>
      </p:sp>
    </p:spTree>
    <p:extLst>
      <p:ext uri="{BB962C8B-B14F-4D97-AF65-F5344CB8AC3E}">
        <p14:creationId xmlns:p14="http://schemas.microsoft.com/office/powerpoint/2010/main" val="175799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12968" cy="685800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Tx/>
              <a:buSzTx/>
              <a:buNone/>
            </a:pPr>
            <a:r>
              <a:rPr lang="ru-RU" sz="2500" b="1" i="1" dirty="0" err="1">
                <a:solidFill>
                  <a:srgbClr val="002060"/>
                </a:solidFill>
                <a:latin typeface="Garamond" pitchFamily="18" charset="0"/>
              </a:rPr>
              <a:t>Визначте</a:t>
            </a:r>
            <a:r>
              <a:rPr lang="ru-RU" sz="25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500" b="1" i="1" dirty="0" err="1">
                <a:solidFill>
                  <a:srgbClr val="002060"/>
                </a:solidFill>
                <a:latin typeface="Garamond" pitchFamily="18" charset="0"/>
              </a:rPr>
              <a:t>синтаксичну</a:t>
            </a:r>
            <a:r>
              <a:rPr lang="ru-RU" sz="2500" b="1" i="1" dirty="0">
                <a:solidFill>
                  <a:srgbClr val="002060"/>
                </a:solidFill>
                <a:latin typeface="Garamond" pitchFamily="18" charset="0"/>
              </a:rPr>
              <a:t> роль </a:t>
            </a:r>
            <a:r>
              <a:rPr lang="ru-RU" sz="2500" b="1" i="1" dirty="0" err="1">
                <a:solidFill>
                  <a:srgbClr val="002060"/>
                </a:solidFill>
                <a:latin typeface="Garamond" pitchFamily="18" charset="0"/>
              </a:rPr>
              <a:t>виділеного</a:t>
            </a:r>
            <a:r>
              <a:rPr lang="ru-RU" sz="25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500" b="1" i="1" dirty="0" err="1">
                <a:solidFill>
                  <a:srgbClr val="002060"/>
                </a:solidFill>
                <a:latin typeface="Garamond" pitchFamily="18" charset="0"/>
              </a:rPr>
              <a:t>дієслова</a:t>
            </a:r>
            <a:r>
              <a:rPr lang="ru-RU" sz="2500" b="1" i="1" dirty="0">
                <a:solidFill>
                  <a:srgbClr val="002060"/>
                </a:solidFill>
                <a:latin typeface="Garamond" pitchFamily="18" charset="0"/>
              </a:rPr>
              <a:t> в </a:t>
            </a:r>
            <a:r>
              <a:rPr lang="ru-RU" sz="2500" b="1" i="1" dirty="0" err="1">
                <a:solidFill>
                  <a:srgbClr val="002060"/>
                </a:solidFill>
                <a:latin typeface="Garamond" pitchFamily="18" charset="0"/>
              </a:rPr>
              <a:t>реченнях</a:t>
            </a:r>
            <a:endParaRPr lang="ru-RU" sz="2500" b="1" i="1" dirty="0">
              <a:solidFill>
                <a:srgbClr val="002060"/>
              </a:solidFill>
              <a:latin typeface="Garamond" pitchFamily="18" charset="0"/>
            </a:endParaRPr>
          </a:p>
          <a:p>
            <a:pPr marL="0" lvl="0" indent="0" algn="jus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1 </a:t>
            </a:r>
            <a:r>
              <a:rPr lang="ru-RU" sz="2500" b="1" dirty="0" err="1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підмет</a:t>
            </a:r>
            <a:endParaRPr lang="ru-RU" sz="2500" b="1" dirty="0">
              <a:solidFill>
                <a:srgbClr val="4BACC6">
                  <a:lumMod val="75000"/>
                </a:srgbClr>
              </a:solidFill>
              <a:latin typeface="Garamond" pitchFamily="18" charset="0"/>
            </a:endParaRP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2 компонент </a:t>
            </a:r>
            <a:r>
              <a:rPr lang="ru-RU" sz="2500" b="1" dirty="0" err="1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складеного</a:t>
            </a:r>
            <a:r>
              <a:rPr lang="ru-RU" sz="2500" b="1" dirty="0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дієслівного</a:t>
            </a:r>
            <a:r>
              <a:rPr lang="ru-RU" sz="2500" b="1" dirty="0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присудка</a:t>
            </a:r>
            <a:endParaRPr lang="ru-RU" sz="2500" b="1" dirty="0">
              <a:solidFill>
                <a:srgbClr val="4BACC6">
                  <a:lumMod val="75000"/>
                </a:srgbClr>
              </a:solidFill>
              <a:latin typeface="Garamond" pitchFamily="18" charset="0"/>
            </a:endParaRP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3 </a:t>
            </a:r>
            <a:r>
              <a:rPr lang="ru-RU" sz="2500" b="1" dirty="0" err="1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обставина</a:t>
            </a:r>
            <a:endParaRPr lang="ru-RU" sz="2500" b="1" dirty="0">
              <a:solidFill>
                <a:srgbClr val="4BACC6">
                  <a:lumMod val="75000"/>
                </a:srgbClr>
              </a:solidFill>
              <a:latin typeface="Garamond" pitchFamily="18" charset="0"/>
            </a:endParaRP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4 </a:t>
            </a:r>
            <a:r>
              <a:rPr lang="ru-RU" sz="2500" b="1" dirty="0" err="1">
                <a:solidFill>
                  <a:srgbClr val="4BACC6">
                    <a:lumMod val="75000"/>
                  </a:srgbClr>
                </a:solidFill>
                <a:latin typeface="Garamond" pitchFamily="18" charset="0"/>
              </a:rPr>
              <a:t>додаток</a:t>
            </a:r>
            <a:endParaRPr lang="ru-RU" sz="2500" b="1" dirty="0">
              <a:solidFill>
                <a:srgbClr val="4BACC6">
                  <a:lumMod val="75000"/>
                </a:srgbClr>
              </a:solidFill>
              <a:latin typeface="Garamond" pitchFamily="18" charset="0"/>
            </a:endParaRP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А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Звичай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</a:t>
            </a:r>
            <a:r>
              <a:rPr lang="ru-RU" sz="2500" b="1" i="1" dirty="0" err="1">
                <a:solidFill>
                  <a:prstClr val="black"/>
                </a:solidFill>
                <a:latin typeface="Garamond" pitchFamily="18" charset="0"/>
              </a:rPr>
              <a:t>робити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писанки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виник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в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Україні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ще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з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дохристиянських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часів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.</a:t>
            </a: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Б Поет не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міг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</a:t>
            </a:r>
            <a:r>
              <a:rPr lang="ru-RU" sz="2500" b="1" i="1" dirty="0" err="1">
                <a:solidFill>
                  <a:prstClr val="black"/>
                </a:solidFill>
                <a:latin typeface="Garamond" pitchFamily="18" charset="0"/>
              </a:rPr>
              <a:t>написати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рядка без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вогненного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перевтілення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в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образи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.</a:t>
            </a: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В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Він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мені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казав </a:t>
            </a:r>
            <a:r>
              <a:rPr lang="ru-RU" sz="2500" b="1" i="1" dirty="0" err="1">
                <a:solidFill>
                  <a:prstClr val="black"/>
                </a:solidFill>
                <a:latin typeface="Garamond" pitchFamily="18" charset="0"/>
              </a:rPr>
              <a:t>вивчити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напам’ять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про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Каїна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та Авеля.</a:t>
            </a: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Г На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колишній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Гетьманщині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на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Водохреще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парубоцтво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сходилося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на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лід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</a:t>
            </a:r>
            <a:r>
              <a:rPr lang="ru-RU" sz="2500" b="1" i="1" dirty="0" err="1">
                <a:solidFill>
                  <a:prstClr val="black"/>
                </a:solidFill>
                <a:latin typeface="Garamond" pitchFamily="18" charset="0"/>
              </a:rPr>
              <a:t>помірятися</a:t>
            </a:r>
            <a:r>
              <a:rPr lang="ru-RU" sz="2500" b="1" i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силами.</a:t>
            </a:r>
          </a:p>
          <a:p>
            <a:pPr marL="0" lvl="0" indent="0" algn="just" fontAlgn="t">
              <a:spcAft>
                <a:spcPts val="0"/>
              </a:spcAft>
              <a:buClrTx/>
              <a:buSzTx/>
              <a:buNone/>
            </a:pP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Д </a:t>
            </a:r>
            <a:r>
              <a:rPr lang="ru-RU" sz="2500" b="1" i="1" dirty="0" err="1">
                <a:solidFill>
                  <a:prstClr val="black"/>
                </a:solidFill>
                <a:latin typeface="Garamond" pitchFamily="18" charset="0"/>
              </a:rPr>
              <a:t>Співати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 -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це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обов’язково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, як </a:t>
            </a:r>
            <a:r>
              <a:rPr lang="ru-RU" sz="2500" b="1" dirty="0" err="1">
                <a:solidFill>
                  <a:prstClr val="black"/>
                </a:solidFill>
                <a:latin typeface="Garamond" pitchFamily="18" charset="0"/>
              </a:rPr>
              <a:t>дихати</a:t>
            </a:r>
            <a:r>
              <a:rPr lang="ru-RU" sz="2500" b="1" dirty="0">
                <a:solidFill>
                  <a:prstClr val="black"/>
                </a:solidFill>
                <a:latin typeface="Garamond" pitchFamily="18" charset="0"/>
              </a:rPr>
              <a:t>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6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 – це самостійна </a:t>
            </a:r>
            <a:r>
              <a:rPr lang="uk-U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дієслівна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частина мова, яка означає </a:t>
            </a:r>
            <a:r>
              <a:rPr lang="uk-U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 або стан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і відповідає на питання </a:t>
            </a:r>
            <a:r>
              <a:rPr lang="uk-U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робити? що зробити?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Морфологічні ознаки: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Вид;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Спосіб;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Рід;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Дієвідміна;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Час;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Число;</a:t>
            </a:r>
          </a:p>
          <a:p>
            <a:pPr>
              <a:buFontTx/>
              <a:buChar char="-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590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6669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 дієслова:</a:t>
            </a:r>
          </a:p>
          <a:p>
            <a:pPr marL="45720" indent="0" algn="ctr">
              <a:buNone/>
            </a:pPr>
            <a:endParaRPr lang="uk-UA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Неозначена;   - Дієприкметник;</a:t>
            </a:r>
          </a:p>
          <a:p>
            <a:pPr>
              <a:buFontTx/>
              <a:buChar char="-"/>
            </a:pP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Способові;     - Дієприслівник.</a:t>
            </a:r>
          </a:p>
          <a:p>
            <a:pPr>
              <a:buFontTx/>
              <a:buChar char="-"/>
            </a:pPr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Безособові;</a:t>
            </a:r>
          </a:p>
        </p:txBody>
      </p:sp>
    </p:spTree>
    <p:extLst>
      <p:ext uri="{BB962C8B-B14F-4D97-AF65-F5344CB8AC3E}">
        <p14:creationId xmlns:p14="http://schemas.microsoft.com/office/powerpoint/2010/main" val="125943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45720" indent="0" algn="ctr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Неозначена форма (інфінітив) – початкова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незмінна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дієслова, яка означає дію або стан узагальнено, без вказівки на час, особу, рід, число. 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 на питання що робити(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зробити(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Інфінітив має суфікси –ти або –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мати постфікс –ся.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відігравати </a:t>
            </a:r>
            <a:r>
              <a:rPr lang="uk-UA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будь-яку синтаксичну роль.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писати, читати</a:t>
            </a:r>
          </a:p>
        </p:txBody>
      </p:sp>
    </p:spTree>
    <p:extLst>
      <p:ext uri="{BB962C8B-B14F-4D97-AF65-F5344CB8AC3E}">
        <p14:creationId xmlns:p14="http://schemas.microsoft.com/office/powerpoint/2010/main" val="394936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63" y="922"/>
            <a:ext cx="9154763" cy="1483862"/>
          </a:xfrm>
        </p:spPr>
        <p:txBody>
          <a:bodyPr/>
          <a:lstStyle/>
          <a:p>
            <a:pPr marL="0" indent="0" algn="l">
              <a:buNone/>
            </a:pPr>
            <a:r>
              <a:rPr lang="uk-UA" sz="6600" dirty="0">
                <a:solidFill>
                  <a:srgbClr val="FF0000"/>
                </a:solidFill>
              </a:rPr>
              <a:t>Зверніть увагу!!!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84976" cy="55172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інфінітива немає закінчення, навіть нульового!</a:t>
            </a:r>
          </a:p>
        </p:txBody>
      </p:sp>
    </p:spTree>
    <p:extLst>
      <p:ext uri="{BB962C8B-B14F-4D97-AF65-F5344CB8AC3E}">
        <p14:creationId xmlns:p14="http://schemas.microsoft.com/office/powerpoint/2010/main" val="182800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568952" cy="6480720"/>
          </a:xfrm>
        </p:spPr>
        <p:txBody>
          <a:bodyPr/>
          <a:lstStyle/>
          <a:p>
            <a:pPr marL="45720" indent="0" algn="ctr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Способові форми дієслова (особові, родові) – власне дієслова,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означають дію або стан предмета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 за особами, числами, родами, часами, способами.</a:t>
            </a:r>
          </a:p>
          <a:p>
            <a:pPr marL="45720" indent="0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синтаксичну роль присудка.</a:t>
            </a:r>
          </a:p>
          <a:p>
            <a:pPr marL="45720" indent="0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пишу, писав, читаєш, читали. </a:t>
            </a:r>
          </a:p>
        </p:txBody>
      </p:sp>
    </p:spTree>
    <p:extLst>
      <p:ext uri="{BB962C8B-B14F-4D97-AF65-F5344CB8AC3E}">
        <p14:creationId xmlns:p14="http://schemas.microsoft.com/office/powerpoint/2010/main" val="336053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Безособова форма на –но, -то – називають дію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вказівки на </a:t>
            </a:r>
            <a:r>
              <a:rPr lang="uk-UA" sz="4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діяча.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означають:</a:t>
            </a:r>
          </a:p>
          <a:p>
            <a:pPr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 природи: сутеніє, вечоріє, дощить;</a:t>
            </a:r>
          </a:p>
          <a:p>
            <a:pPr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 явища: замело,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вимерзло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 і психічний стан людини: нудить, не хочеться;</a:t>
            </a:r>
          </a:p>
          <a:p>
            <a:pPr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 про долю, буття, існування: щастить, минулося, не судилося.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 дієслова </a:t>
            </a:r>
            <a:r>
              <a:rPr lang="uk-UA" sz="2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змінюються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особами, числами, родами.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реченнях співвідносні з присудком.</a:t>
            </a:r>
          </a:p>
          <a:p>
            <a:pPr marL="4572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прочитано, написано. </a:t>
            </a:r>
          </a:p>
        </p:txBody>
      </p:sp>
    </p:spTree>
    <p:extLst>
      <p:ext uri="{BB962C8B-B14F-4D97-AF65-F5344CB8AC3E}">
        <p14:creationId xmlns:p14="http://schemas.microsoft.com/office/powerpoint/2010/main" val="200734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07" y="0"/>
            <a:ext cx="9156607" cy="1340768"/>
          </a:xfrm>
        </p:spPr>
        <p:txBody>
          <a:bodyPr/>
          <a:lstStyle/>
          <a:p>
            <a:pPr marL="0" indent="0" algn="l">
              <a:buNone/>
            </a:pPr>
            <a:r>
              <a:rPr lang="uk-UA" sz="6600" dirty="0">
                <a:solidFill>
                  <a:srgbClr val="FF0000"/>
                </a:solidFill>
              </a:rPr>
              <a:t>Зверніть увагу!!!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412776"/>
            <a:ext cx="7416824" cy="40507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реченнях, де роль присудка відіграє безособове дієслово </a:t>
            </a:r>
            <a:r>
              <a:rPr lang="uk-UA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підмета немає і НЕ МОЖЕ БУТИ!</a:t>
            </a:r>
          </a:p>
        </p:txBody>
      </p:sp>
    </p:spTree>
    <p:extLst>
      <p:ext uri="{BB962C8B-B14F-4D97-AF65-F5344CB8AC3E}">
        <p14:creationId xmlns:p14="http://schemas.microsoft.com/office/powerpoint/2010/main" val="126744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45720" indent="0" algn="ctr">
              <a:buNone/>
            </a:pP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Дієприкметник – називає </a:t>
            </a:r>
            <a:r>
              <a:rPr lang="uk-UA" sz="4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ознаку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</a:t>
            </a:r>
            <a:r>
              <a:rPr lang="uk-UA" sz="4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дією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відповідає на питання </a:t>
            </a:r>
            <a:r>
              <a:rPr lang="uk-UA" sz="4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який?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 ознаки дієслова та прикметника.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 за родами, відмінками, числами.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 роль означення або присудка (складеного іменного).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прочитаний, записана.</a:t>
            </a:r>
          </a:p>
          <a:p>
            <a:pPr marL="4572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мати залежні слова, формує навколо себе дієприкметниковий зворот.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9909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Другая 2">
      <a:dk1>
        <a:sysClr val="windowText" lastClr="000000"/>
      </a:dk1>
      <a:lt1>
        <a:sysClr val="window" lastClr="FFFFFF"/>
      </a:lt1>
      <a:dk2>
        <a:srgbClr val="7CCA62"/>
      </a:dk2>
      <a:lt2>
        <a:srgbClr val="7CCA62"/>
      </a:lt2>
      <a:accent1>
        <a:srgbClr val="7CCA62"/>
      </a:accent1>
      <a:accent2>
        <a:srgbClr val="7CCA62"/>
      </a:accent2>
      <a:accent3>
        <a:srgbClr val="10CF9B"/>
      </a:accent3>
      <a:accent4>
        <a:srgbClr val="7CCA62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1295</TotalTime>
  <Words>643</Words>
  <Application>Microsoft Office PowerPoint</Application>
  <PresentationFormat>Екран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Garamond</vt:lpstr>
      <vt:lpstr>Georgia</vt:lpstr>
      <vt:lpstr>Times New Roman</vt:lpstr>
      <vt:lpstr>Trebuchet MS</vt:lpstr>
      <vt:lpstr>Воздушный поток</vt:lpstr>
      <vt:lpstr>Четверте листопада Класна робота Форми дієслова</vt:lpstr>
      <vt:lpstr>Презентація PowerPoint</vt:lpstr>
      <vt:lpstr>Презентація PowerPoint</vt:lpstr>
      <vt:lpstr>Презентація PowerPoint</vt:lpstr>
      <vt:lpstr>Зверніть увагу!!!</vt:lpstr>
      <vt:lpstr>Презентація PowerPoint</vt:lpstr>
      <vt:lpstr>Презентація PowerPoint</vt:lpstr>
      <vt:lpstr>Зверніть увагу!!!</vt:lpstr>
      <vt:lpstr>Презентація PowerPoint</vt:lpstr>
      <vt:lpstr>Презентація PowerPoint</vt:lpstr>
      <vt:lpstr>Презентація PowerPoint</vt:lpstr>
      <vt:lpstr>Зверніть увагу!!!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Дієслово</dc:title>
  <dc:creator>оля</dc:creator>
  <cp:lastModifiedBy>Елена Зайцева</cp:lastModifiedBy>
  <cp:revision>19</cp:revision>
  <dcterms:created xsi:type="dcterms:W3CDTF">2020-04-11T15:10:35Z</dcterms:created>
  <dcterms:modified xsi:type="dcterms:W3CDTF">2024-10-26T12:59:21Z</dcterms:modified>
</cp:coreProperties>
</file>