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2bf0bb123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2bf0bb123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bf0bb12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bf0bb12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2bf0bb123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2bf0bb123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d2bf0bb123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d2bf0bb123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2bf0bb123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2bf0bb123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2bf0bb12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2bf0bb12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2bf0bb12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2bf0bb12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2bf0bb12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2bf0bb12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2bf0bb123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2bf0bb123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CFE2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 idx="4294967295"/>
          </p:nvPr>
        </p:nvSpPr>
        <p:spPr>
          <a:xfrm>
            <a:off x="311700" y="1127290"/>
            <a:ext cx="8520600" cy="9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700" dirty="0">
                <a:solidFill>
                  <a:srgbClr val="0000FF"/>
                </a:solidFill>
              </a:rPr>
              <a:t>Дієслова І та ІІ дієвідміни</a:t>
            </a:r>
            <a:endParaRPr sz="4700" dirty="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2960008" y="381805"/>
            <a:ext cx="3483923" cy="125083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000" dirty="0">
                <a:solidFill>
                  <a:srgbClr val="0000FF"/>
                </a:solidFill>
              </a:rPr>
              <a:t>Шосте листопада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4000" dirty="0">
                <a:solidFill>
                  <a:srgbClr val="0000FF"/>
                </a:solidFill>
              </a:rPr>
              <a:t>Класна робота</a:t>
            </a:r>
            <a:endParaRPr sz="4000" dirty="0">
              <a:solidFill>
                <a:srgbClr val="0000FF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180" y="2349922"/>
            <a:ext cx="3050648" cy="24919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9733" y="2651575"/>
            <a:ext cx="3322567" cy="249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              </a:t>
            </a:r>
            <a:r>
              <a:rPr lang="ru" b="1">
                <a:solidFill>
                  <a:srgbClr val="0000FF"/>
                </a:solidFill>
              </a:rPr>
              <a:t>ПЕРЕВІР СЕБЕ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9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  </a:t>
            </a:r>
            <a:r>
              <a:rPr lang="ru" sz="2500"/>
              <a:t>Мар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те, лет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те, вантаж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ш, тягн</a:t>
            </a:r>
            <a:r>
              <a:rPr lang="ru" sz="2500" b="1">
                <a:solidFill>
                  <a:srgbClr val="FF0000"/>
                </a:solidFill>
              </a:rPr>
              <a:t>е</a:t>
            </a:r>
            <a:r>
              <a:rPr lang="ru" sz="2500"/>
              <a:t>ш, колиш</a:t>
            </a:r>
            <a:r>
              <a:rPr lang="ru" sz="2500" b="1">
                <a:solidFill>
                  <a:srgbClr val="FF0000"/>
                </a:solidFill>
              </a:rPr>
              <a:t>е</a:t>
            </a:r>
            <a:r>
              <a:rPr lang="ru" sz="2500"/>
              <a:t>мо, перебор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те, ірж</a:t>
            </a:r>
            <a:r>
              <a:rPr lang="ru" sz="2500" b="1">
                <a:solidFill>
                  <a:srgbClr val="FF0000"/>
                </a:solidFill>
              </a:rPr>
              <a:t>е</a:t>
            </a:r>
            <a:r>
              <a:rPr lang="ru" sz="2500"/>
              <a:t>мо, крич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те, жен</a:t>
            </a:r>
            <a:r>
              <a:rPr lang="ru" sz="2500" b="1">
                <a:solidFill>
                  <a:srgbClr val="FF0000"/>
                </a:solidFill>
              </a:rPr>
              <a:t>е</a:t>
            </a:r>
            <a:r>
              <a:rPr lang="ru" sz="2500"/>
              <a:t>мо, кле</a:t>
            </a:r>
            <a:r>
              <a:rPr lang="ru" sz="2500" b="1">
                <a:solidFill>
                  <a:srgbClr val="FF0000"/>
                </a:solidFill>
              </a:rPr>
              <a:t>ї</a:t>
            </a:r>
            <a:r>
              <a:rPr lang="ru" sz="2500"/>
              <a:t>те, мел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мо, регоч</a:t>
            </a:r>
            <a:r>
              <a:rPr lang="ru" sz="2500" b="1">
                <a:solidFill>
                  <a:srgbClr val="FF0000"/>
                </a:solidFill>
              </a:rPr>
              <a:t>е</a:t>
            </a:r>
            <a:r>
              <a:rPr lang="ru" sz="2500"/>
              <a:t>те, притул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мо, майстру</a:t>
            </a:r>
            <a:r>
              <a:rPr lang="ru" sz="2500" b="1">
                <a:solidFill>
                  <a:srgbClr val="FF0000"/>
                </a:solidFill>
              </a:rPr>
              <a:t>є</a:t>
            </a:r>
            <a:r>
              <a:rPr lang="ru" sz="2500"/>
              <a:t>ш, город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мо, перепрошу</a:t>
            </a:r>
            <a:r>
              <a:rPr lang="ru" sz="2500" b="1">
                <a:solidFill>
                  <a:srgbClr val="FF0000"/>
                </a:solidFill>
              </a:rPr>
              <a:t>є</a:t>
            </a:r>
            <a:r>
              <a:rPr lang="ru" sz="2500"/>
              <a:t>мо, рознос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мо, раді</a:t>
            </a:r>
            <a:r>
              <a:rPr lang="ru" sz="2500" b="1">
                <a:solidFill>
                  <a:srgbClr val="FF0000"/>
                </a:solidFill>
              </a:rPr>
              <a:t>є</a:t>
            </a:r>
            <a:r>
              <a:rPr lang="ru" sz="2500"/>
              <a:t>ш, полет</a:t>
            </a:r>
            <a:r>
              <a:rPr lang="ru" sz="2500" b="1">
                <a:solidFill>
                  <a:srgbClr val="FF0000"/>
                </a:solidFill>
              </a:rPr>
              <a:t>и</a:t>
            </a:r>
            <a:r>
              <a:rPr lang="ru" sz="2500"/>
              <a:t>мо.</a:t>
            </a:r>
            <a:endParaRPr sz="2500"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7750" y="3009000"/>
            <a:ext cx="1704125" cy="1982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3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88"/>
              <a:t>Дієслова </a:t>
            </a:r>
            <a:r>
              <a:rPr lang="ru" sz="2488" b="1"/>
              <a:t>теперішнього</a:t>
            </a:r>
            <a:r>
              <a:rPr lang="ru" sz="2488"/>
              <a:t> та </a:t>
            </a:r>
            <a:r>
              <a:rPr lang="ru" sz="2488" b="1"/>
              <a:t>майбутнього часу</a:t>
            </a:r>
            <a:r>
              <a:rPr lang="ru" sz="2488"/>
              <a:t> (крім складеної форми) за характером закінчень поділяють на дві дієвідміни - першу й другу.</a:t>
            </a:r>
            <a:r>
              <a:rPr lang="ru" sz="2688"/>
              <a:t> </a:t>
            </a:r>
            <a:endParaRPr sz="2688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До </a:t>
            </a:r>
            <a:r>
              <a:rPr lang="ru">
                <a:solidFill>
                  <a:srgbClr val="FF00FF"/>
                </a:solidFill>
              </a:rPr>
              <a:t>І дієвідміни</a:t>
            </a:r>
            <a:r>
              <a:rPr lang="ru"/>
              <a:t> належать дієслова, які в 3 особі множини мають закінчення </a:t>
            </a:r>
            <a:r>
              <a:rPr lang="ru">
                <a:solidFill>
                  <a:srgbClr val="FF00FF"/>
                </a:solidFill>
              </a:rPr>
              <a:t>-уть(-ють)</a:t>
            </a:r>
            <a:r>
              <a:rPr lang="ru"/>
              <a:t>: ведуть, пишуть, мріють, читають.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До </a:t>
            </a:r>
            <a:r>
              <a:rPr lang="ru">
                <a:solidFill>
                  <a:srgbClr val="9900FF"/>
                </a:solidFill>
              </a:rPr>
              <a:t>ІІ дієвідміни</a:t>
            </a:r>
            <a:r>
              <a:rPr lang="ru"/>
              <a:t> належать дієслова, які в 3 особі множини мають закінчення </a:t>
            </a:r>
            <a:r>
              <a:rPr lang="ru">
                <a:solidFill>
                  <a:srgbClr val="9900FF"/>
                </a:solidFill>
              </a:rPr>
              <a:t>-ать(-ять)</a:t>
            </a:r>
            <a:r>
              <a:rPr lang="ru"/>
              <a:t>: кричать, лежать, летять, сплять.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Дієвідмінювання дієслів теперішнього часу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</a:t>
            </a:r>
            <a:r>
              <a:rPr lang="ru" b="1">
                <a:solidFill>
                  <a:srgbClr val="FF0000"/>
                </a:solidFill>
              </a:rPr>
              <a:t>І дієвідміна </a:t>
            </a:r>
            <a:r>
              <a:rPr lang="ru"/>
              <a:t>                                                        </a:t>
            </a:r>
            <a:r>
              <a:rPr lang="ru" b="1">
                <a:solidFill>
                  <a:srgbClr val="FF0000"/>
                </a:solidFill>
              </a:rPr>
              <a:t>ІІ дієвідміна </a:t>
            </a:r>
            <a:endParaRPr b="1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    </a:t>
            </a:r>
            <a:r>
              <a:rPr lang="ru" b="1"/>
              <a:t>однина            множина                      однина                           множина 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   1 чита</a:t>
            </a:r>
            <a:r>
              <a:rPr lang="ru" b="1"/>
              <a:t>ю</a:t>
            </a:r>
            <a:r>
              <a:rPr lang="ru"/>
              <a:t>              чита</a:t>
            </a:r>
            <a:r>
              <a:rPr lang="ru" b="1"/>
              <a:t>ємо</a:t>
            </a:r>
            <a:r>
              <a:rPr lang="ru"/>
              <a:t>                      1 сто</a:t>
            </a:r>
            <a:r>
              <a:rPr lang="ru" b="1"/>
              <a:t>ю </a:t>
            </a:r>
            <a:r>
              <a:rPr lang="ru"/>
              <a:t>                              сто</a:t>
            </a:r>
            <a:r>
              <a:rPr lang="ru" b="1"/>
              <a:t>їмо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   2 чита</a:t>
            </a:r>
            <a:r>
              <a:rPr lang="ru" b="1"/>
              <a:t>єш</a:t>
            </a:r>
            <a:r>
              <a:rPr lang="ru"/>
              <a:t>            чита</a:t>
            </a:r>
            <a:r>
              <a:rPr lang="ru" b="1"/>
              <a:t>єте</a:t>
            </a:r>
            <a:r>
              <a:rPr lang="ru"/>
              <a:t>                       2  сто</a:t>
            </a:r>
            <a:r>
              <a:rPr lang="ru" b="1"/>
              <a:t>їш</a:t>
            </a:r>
            <a:r>
              <a:rPr lang="ru"/>
              <a:t>                             сто</a:t>
            </a:r>
            <a:r>
              <a:rPr lang="ru" b="1"/>
              <a:t>їте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     3 чита</a:t>
            </a:r>
            <a:r>
              <a:rPr lang="ru" b="1"/>
              <a:t>є</a:t>
            </a:r>
            <a:r>
              <a:rPr lang="ru"/>
              <a:t>               чита</a:t>
            </a:r>
            <a:r>
              <a:rPr lang="ru" b="1">
                <a:solidFill>
                  <a:srgbClr val="FF0000"/>
                </a:solidFill>
              </a:rPr>
              <a:t>ють</a:t>
            </a:r>
            <a:r>
              <a:rPr lang="ru"/>
              <a:t>                      3 сто</a:t>
            </a:r>
            <a:r>
              <a:rPr lang="ru" b="1"/>
              <a:t>їть</a:t>
            </a:r>
            <a:r>
              <a:rPr lang="ru"/>
              <a:t>                             сто</a:t>
            </a:r>
            <a:r>
              <a:rPr lang="ru" b="1"/>
              <a:t>ять </a:t>
            </a:r>
            <a:endParaRPr b="1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5725" y="3264475"/>
            <a:ext cx="1731800" cy="17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</a:t>
            </a:r>
            <a:r>
              <a:rPr lang="ru">
                <a:solidFill>
                  <a:srgbClr val="0000FF"/>
                </a:solidFill>
              </a:rPr>
              <a:t>Окрему групу становлять дієслова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r>
              <a:rPr lang="ru" sz="2300" b="1" i="1"/>
              <a:t>БУТИ, ДАТИ, ЇСТИ</a:t>
            </a:r>
            <a:r>
              <a:rPr lang="ru"/>
              <a:t>  та дієслова з основою на </a:t>
            </a:r>
            <a:r>
              <a:rPr lang="ru" b="1" i="1"/>
              <a:t>-ВІСТИ:</a:t>
            </a:r>
            <a:r>
              <a:rPr lang="ru" b="1"/>
              <a:t> </a:t>
            </a:r>
            <a:r>
              <a:rPr lang="ru"/>
              <a:t>розповісти, відповісти.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        </a:t>
            </a:r>
            <a:r>
              <a:rPr lang="ru" sz="1600" b="1"/>
              <a:t>однина                                                                               множина </a:t>
            </a:r>
            <a:endParaRPr sz="16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/>
              <a:t>       1 дам     їм      відповім                                                       1 дамо    їмо      відповімо 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/>
              <a:t>       2 даси   їси     відповіси                                                      2 дасте    їсте    відповісте 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/>
              <a:t>       3 дасть  їсть   відповість                                                     3 дадуть  їдять  відповідять 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400"/>
              <a:t>                          </a:t>
            </a:r>
            <a:r>
              <a:rPr lang="ru" sz="2100" b="1">
                <a:solidFill>
                  <a:srgbClr val="FF0000"/>
                </a:solidFill>
              </a:rPr>
              <a:t>УВАГА!!!</a:t>
            </a:r>
            <a:r>
              <a:rPr lang="ru" sz="1400"/>
              <a:t> Від дієслова </a:t>
            </a:r>
            <a:r>
              <a:rPr lang="ru" b="1">
                <a:solidFill>
                  <a:srgbClr val="1C4587"/>
                </a:solidFill>
              </a:rPr>
              <a:t>БУТИ</a:t>
            </a:r>
            <a:r>
              <a:rPr lang="ru" sz="1400"/>
              <a:t> вживається тільки форма </a:t>
            </a:r>
            <a:r>
              <a:rPr lang="ru" sz="1400" b="1">
                <a:solidFill>
                  <a:srgbClr val="1C4587"/>
                </a:solidFill>
              </a:rPr>
              <a:t>Є</a:t>
            </a:r>
            <a:r>
              <a:rPr lang="ru" sz="1400"/>
              <a:t>. 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        </a:t>
            </a:r>
            <a:r>
              <a:rPr lang="ru" b="1">
                <a:solidFill>
                  <a:srgbClr val="0000FF"/>
                </a:solidFill>
              </a:rPr>
              <a:t> ПРАВОПИС: Е чи И?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3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</a:t>
            </a:r>
            <a:r>
              <a:rPr lang="ru" sz="2000"/>
              <a:t>У закінченнях дієслів у формі 2 та 3 особи однини та 1 та 2 особи множини пишемо: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                </a:t>
            </a:r>
            <a:r>
              <a:rPr lang="ru" sz="2000" u="sng"/>
              <a:t>букву </a:t>
            </a:r>
            <a:r>
              <a:rPr lang="ru" sz="2000" b="1" u="sng">
                <a:solidFill>
                  <a:srgbClr val="FF00FF"/>
                </a:solidFill>
              </a:rPr>
              <a:t>Е </a:t>
            </a:r>
            <a:r>
              <a:rPr lang="ru" sz="2000"/>
              <a:t>                                                    </a:t>
            </a:r>
            <a:r>
              <a:rPr lang="ru" sz="2000" u="sng"/>
              <a:t>букву  </a:t>
            </a:r>
            <a:r>
              <a:rPr lang="ru" sz="2000" b="1" u="sng">
                <a:solidFill>
                  <a:srgbClr val="FF00FF"/>
                </a:solidFill>
              </a:rPr>
              <a:t>И</a:t>
            </a:r>
            <a:r>
              <a:rPr lang="ru" sz="2000" u="sng"/>
              <a:t> </a:t>
            </a:r>
            <a:endParaRPr sz="2000" u="sng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         якщо це дієслово                                      якщо це дієслово 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2000"/>
              <a:t>             </a:t>
            </a:r>
            <a:r>
              <a:rPr lang="ru" sz="2000" b="1"/>
              <a:t> І дієвідміни  </a:t>
            </a:r>
            <a:r>
              <a:rPr lang="ru" sz="2000"/>
              <a:t>                                           </a:t>
            </a:r>
            <a:r>
              <a:rPr lang="ru" sz="2000" b="1"/>
              <a:t> ІІ дієвідміни </a:t>
            </a:r>
            <a:endParaRPr sz="2000" b="1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6925" y="1717800"/>
            <a:ext cx="1939649" cy="336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                </a:t>
            </a:r>
            <a:r>
              <a:rPr lang="ru" b="1">
                <a:solidFill>
                  <a:srgbClr val="0000FF"/>
                </a:solidFill>
              </a:rPr>
              <a:t>НАПРИКЛАД: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78450"/>
            <a:ext cx="8520600" cy="1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</a:t>
            </a:r>
            <a:r>
              <a:rPr lang="ru" sz="2000" b="1">
                <a:solidFill>
                  <a:srgbClr val="FF00FF"/>
                </a:solidFill>
              </a:rPr>
              <a:t> І дієвідміна                                                ІІ дієвідміна </a:t>
            </a:r>
            <a:endParaRPr sz="2000" b="1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1 працюю       працю</a:t>
            </a:r>
            <a:r>
              <a:rPr lang="ru" b="1"/>
              <a:t>ємо</a:t>
            </a:r>
            <a:r>
              <a:rPr lang="ru"/>
              <a:t>                                      1  люблю        люб</a:t>
            </a:r>
            <a:r>
              <a:rPr lang="ru" b="1"/>
              <a:t>имо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  2  працю</a:t>
            </a:r>
            <a:r>
              <a:rPr lang="ru" b="1"/>
              <a:t>єш</a:t>
            </a:r>
            <a:r>
              <a:rPr lang="ru"/>
              <a:t>    працю</a:t>
            </a:r>
            <a:r>
              <a:rPr lang="ru" b="1"/>
              <a:t>єте</a:t>
            </a:r>
            <a:r>
              <a:rPr lang="ru"/>
              <a:t>                                       2  люб</a:t>
            </a:r>
            <a:r>
              <a:rPr lang="ru" b="1"/>
              <a:t>иш</a:t>
            </a:r>
            <a:r>
              <a:rPr lang="ru"/>
              <a:t>       люб</a:t>
            </a:r>
            <a:r>
              <a:rPr lang="ru" b="1"/>
              <a:t>ите</a:t>
            </a:r>
            <a:r>
              <a:rPr lang="ru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  3 працю</a:t>
            </a:r>
            <a:r>
              <a:rPr lang="ru" b="1"/>
              <a:t>є </a:t>
            </a:r>
            <a:r>
              <a:rPr lang="ru"/>
              <a:t>       працюють                                       3  люб</a:t>
            </a:r>
            <a:r>
              <a:rPr lang="ru" b="1"/>
              <a:t>ить</a:t>
            </a:r>
            <a:r>
              <a:rPr lang="ru"/>
              <a:t>      люблять 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0075" y="2519800"/>
            <a:ext cx="1695425" cy="223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          </a:t>
            </a:r>
            <a:r>
              <a:rPr lang="ru" b="1">
                <a:solidFill>
                  <a:srgbClr val="0000FF"/>
                </a:solidFill>
              </a:rPr>
              <a:t>Тренувальні вправи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6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r>
              <a:rPr lang="ru" b="1"/>
              <a:t>ЗАВДАННЯ:</a:t>
            </a:r>
            <a:r>
              <a:rPr lang="ru"/>
              <a:t> записати слова (в стовпчик), утворити 3 особу множини, визначити дієвідміну: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    </a:t>
            </a:r>
            <a:r>
              <a:rPr lang="ru" sz="2600"/>
              <a:t>Ходимо, несемо, везете, бачите, біжите, клеїмо, пишете, читаємо, дістаєшся, гоїмо, усміхається, квітуєте, пишаєшся, запрошуємо, переносимо, відроджується, просите.</a:t>
            </a:r>
            <a:endParaRPr sz="26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700" y="3463625"/>
            <a:ext cx="1506701" cy="1506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                        </a:t>
            </a:r>
            <a:r>
              <a:rPr lang="ru" b="1">
                <a:solidFill>
                  <a:srgbClr val="0000FF"/>
                </a:solidFill>
              </a:rPr>
              <a:t>ПЕРЕВІРТЕ СЕБЕ: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169700" cy="33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ходимо-ходять - ІІ                             читаємо-читають-І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несемо-несуть - І                              дістаєшся-дістаються -І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везете-везуть - І                                гоїмо-гоять - ІІ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бачите-бачать - ІІ                              усміхається-усміхаються-І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біжите-біжать - ІІ                               квітуєте-квітують-І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клеїмо-клеять -ІІ                               пишаєшся-пишаються-І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пишете-пишуть-І                               переносимо-переносять-ІІ</a:t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9725" y="1238250"/>
            <a:ext cx="1974274" cy="31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</a:t>
            </a:r>
            <a:r>
              <a:rPr lang="ru" sz="2466" b="1">
                <a:solidFill>
                  <a:srgbClr val="0000FF"/>
                </a:solidFill>
              </a:rPr>
              <a:t>Вправа 496 (списати, вставляючи пропущені букви):</a:t>
            </a:r>
            <a:endParaRPr sz="2466" b="1">
              <a:solidFill>
                <a:srgbClr val="0000FF"/>
              </a:solidFill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9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 </a:t>
            </a:r>
            <a:r>
              <a:rPr lang="ru" sz="2708" i="1"/>
              <a:t>Мар..те, лет..те, вантаж..ш, тягн..ш, колиш..мо, перебор..те, ірж..мо, крич..те, жен..мо, кле..те, мел..мо, регоч..те, притул..мо, майстру..ш, город..мо, перепрошу..мо, рознос..мо, раді..ш, полет..мо.</a:t>
            </a:r>
            <a:endParaRPr sz="2708" i="1"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2350" y="3151975"/>
            <a:ext cx="1686724" cy="168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475</Words>
  <Application>Microsoft Office PowerPoint</Application>
  <PresentationFormat>Екран (16:9)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Simple Light</vt:lpstr>
      <vt:lpstr>Дієслова І та ІІ дієвідміни</vt:lpstr>
      <vt:lpstr>Дієслова теперішнього та майбутнього часу (крім складеної форми) за характером закінчень поділяють на дві дієвідміни - першу й другу.    До І дієвідміни належать дієслова, які в 3 особі множини мають закінчення -уть(-ють): ведуть, пишуть, мріють, читають.   До ІІ дієвідміни належать дієслова, які в 3 особі множини мають закінчення -ать(-ять): кричать, лежать, летять, сплять. </vt:lpstr>
      <vt:lpstr>        Дієвідмінювання дієслів теперішнього часу</vt:lpstr>
      <vt:lpstr>             Окрему групу становлять дієслова</vt:lpstr>
      <vt:lpstr>                           ПРАВОПИС: Е чи И?</vt:lpstr>
      <vt:lpstr>                                  НАПРИКЛАД:</vt:lpstr>
      <vt:lpstr>                            Тренувальні вправи</vt:lpstr>
      <vt:lpstr>                             ПЕРЕВІРТЕ СЕБЕ:</vt:lpstr>
      <vt:lpstr>     Вправа 496 (списати, вставляючи пропущені букви):</vt:lpstr>
      <vt:lpstr>                                ПЕРЕВІР СЕБЕ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Дієслова І та ІІ дієвідміни</dc:title>
  <dc:creator>Sveta</dc:creator>
  <cp:lastModifiedBy>Виктория Зайцева</cp:lastModifiedBy>
  <cp:revision>2</cp:revision>
  <dcterms:modified xsi:type="dcterms:W3CDTF">2023-11-05T16:06:39Z</dcterms:modified>
</cp:coreProperties>
</file>