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Адмін.ПК\Desktop\sonechk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676400"/>
            <a:ext cx="4800600" cy="4800600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B46CA9-B30E-1707-0EC1-5EAC0AA67E7B}"/>
              </a:ext>
            </a:extLst>
          </p:cNvPr>
          <p:cNvSpPr txBox="1"/>
          <p:nvPr/>
        </p:nvSpPr>
        <p:spPr>
          <a:xfrm>
            <a:off x="1524000" y="276016"/>
            <a:ext cx="655871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Восьме листопада</a:t>
            </a:r>
          </a:p>
          <a:p>
            <a:pPr algn="ctr"/>
            <a:r>
              <a:rPr lang="uk-U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Класна робота</a:t>
            </a:r>
          </a:p>
          <a:p>
            <a:pPr algn="ctr"/>
            <a:r>
              <a:rPr lang="uk-U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Похідні і непохідні слова. </a:t>
            </a:r>
          </a:p>
          <a:p>
            <a:pPr algn="ctr"/>
            <a:r>
              <a:rPr lang="uk-U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Твірне слово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0"/>
            <a:ext cx="7315200" cy="1981200"/>
          </a:xfrm>
        </p:spPr>
        <p:txBody>
          <a:bodyPr>
            <a:normAutofit/>
          </a:bodyPr>
          <a:lstStyle/>
          <a:p>
            <a:pPr algn="just"/>
            <a:r>
              <a:rPr lang="uk-UA" sz="3200" b="1" dirty="0">
                <a:solidFill>
                  <a:schemeClr val="accent2">
                    <a:lumMod val="75000"/>
                  </a:schemeClr>
                </a:solidFill>
              </a:rPr>
              <a:t>Випишіть послідовно слова у дві колонки: 1) непохідні; 2) похідні.</a:t>
            </a:r>
            <a:br>
              <a:rPr lang="uk-UA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3200" b="1" dirty="0">
                <a:solidFill>
                  <a:schemeClr val="accent2">
                    <a:lumMod val="75000"/>
                  </a:schemeClr>
                </a:solidFill>
              </a:rPr>
              <a:t>Виділені слова розберіть за будовою.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18288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4000" b="1" dirty="0">
                <a:solidFill>
                  <a:srgbClr val="002060"/>
                </a:solidFill>
              </a:rPr>
              <a:t>День, </a:t>
            </a:r>
            <a:r>
              <a:rPr lang="uk-UA" sz="4000" b="1" u="sng" dirty="0">
                <a:solidFill>
                  <a:srgbClr val="002060"/>
                </a:solidFill>
              </a:rPr>
              <a:t>осінній</a:t>
            </a:r>
            <a:r>
              <a:rPr lang="uk-UA" sz="4000" b="1" dirty="0">
                <a:solidFill>
                  <a:srgbClr val="002060"/>
                </a:solidFill>
              </a:rPr>
              <a:t>, нога, співак, ікра, парк, </a:t>
            </a:r>
            <a:r>
              <a:rPr lang="uk-UA" sz="4000" b="1" u="sng" dirty="0">
                <a:solidFill>
                  <a:srgbClr val="002060"/>
                </a:solidFill>
              </a:rPr>
              <a:t>перехід</a:t>
            </a:r>
            <a:r>
              <a:rPr lang="uk-UA" sz="4000" b="1" dirty="0">
                <a:solidFill>
                  <a:srgbClr val="002060"/>
                </a:solidFill>
              </a:rPr>
              <a:t>, ракета, кінотеатр, океан.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4038600"/>
            <a:ext cx="716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dirty="0">
                <a:solidFill>
                  <a:schemeClr val="accent3">
                    <a:lumMod val="50000"/>
                  </a:schemeClr>
                </a:solidFill>
              </a:rPr>
              <a:t>КЛЮЧ. </a:t>
            </a:r>
            <a:r>
              <a:rPr lang="uk-UA" sz="2800" b="1" dirty="0">
                <a:solidFill>
                  <a:schemeClr val="accent2">
                    <a:lumMod val="75000"/>
                  </a:schemeClr>
                </a:solidFill>
              </a:rPr>
              <a:t>Підкресліть у словах першої колонки 1 букву. Якщо завдання виконано правильно, то з підкреслених букв прочитаєте назву річки, на березі якої стоїть </a:t>
            </a:r>
            <a:r>
              <a:rPr lang="uk-UA" sz="2800" b="1" dirty="0" err="1">
                <a:solidFill>
                  <a:schemeClr val="accent2">
                    <a:lumMod val="75000"/>
                  </a:schemeClr>
                </a:solidFill>
              </a:rPr>
              <a:t>пам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’</a:t>
            </a:r>
            <a:r>
              <a:rPr lang="uk-UA" sz="2800" b="1" dirty="0" err="1">
                <a:solidFill>
                  <a:schemeClr val="accent2">
                    <a:lumMod val="75000"/>
                  </a:schemeClr>
                </a:solidFill>
              </a:rPr>
              <a:t>ятник</a:t>
            </a:r>
            <a:r>
              <a:rPr lang="uk-UA" sz="2800" b="1" dirty="0">
                <a:solidFill>
                  <a:schemeClr val="accent2">
                    <a:lumMod val="75000"/>
                  </a:schemeClr>
                </a:solidFill>
              </a:rPr>
              <a:t> Т.Шевченку.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5897562"/>
          </a:xfrm>
        </p:spPr>
        <p:txBody>
          <a:bodyPr>
            <a:normAutofit fontScale="90000"/>
          </a:bodyPr>
          <a:lstStyle/>
          <a:p>
            <a:pPr algn="just"/>
            <a:r>
              <a:rPr lang="uk-UA" b="1" dirty="0">
                <a:solidFill>
                  <a:schemeClr val="accent3">
                    <a:lumMod val="50000"/>
                  </a:schemeClr>
                </a:solidFill>
              </a:rPr>
              <a:t>Твірне слово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– це слово, яке повністю </a:t>
            </a:r>
            <a:r>
              <a:rPr lang="uk-UA" b="1" dirty="0" err="1">
                <a:solidFill>
                  <a:schemeClr val="accent2">
                    <a:lumMod val="75000"/>
                  </a:schemeClr>
                </a:solidFill>
              </a:rPr>
              <a:t>“лягає”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 в основу слова.</a:t>
            </a:r>
            <a:br>
              <a:rPr lang="uk-UA" dirty="0"/>
            </a:br>
            <a:r>
              <a:rPr lang="uk-UA" dirty="0"/>
              <a:t> </a:t>
            </a:r>
            <a:r>
              <a:rPr lang="uk-UA" sz="5300" b="1" dirty="0">
                <a:solidFill>
                  <a:srgbClr val="002060"/>
                </a:solidFill>
              </a:rPr>
              <a:t>сад      садок, </a:t>
            </a:r>
            <a:br>
              <a:rPr lang="uk-UA" sz="5300" b="1" dirty="0">
                <a:solidFill>
                  <a:srgbClr val="002060"/>
                </a:solidFill>
              </a:rPr>
            </a:br>
            <a:r>
              <a:rPr lang="uk-UA" sz="5300" b="1" dirty="0">
                <a:solidFill>
                  <a:srgbClr val="002060"/>
                </a:solidFill>
              </a:rPr>
              <a:t>ліс                              праліс,</a:t>
            </a:r>
            <a:br>
              <a:rPr lang="uk-UA" sz="5300" b="1" dirty="0">
                <a:solidFill>
                  <a:srgbClr val="002060"/>
                </a:solidFill>
              </a:rPr>
            </a:br>
            <a:r>
              <a:rPr lang="uk-UA" sz="5300" b="1" dirty="0">
                <a:solidFill>
                  <a:srgbClr val="002060"/>
                </a:solidFill>
              </a:rPr>
              <a:t>небесний        піднебесний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038600" y="4953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895600" y="4191000"/>
            <a:ext cx="3276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895600" y="3429000"/>
            <a:ext cx="3581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3078162"/>
          </a:xfrm>
        </p:spPr>
        <p:txBody>
          <a:bodyPr>
            <a:normAutofit/>
          </a:bodyPr>
          <a:lstStyle/>
          <a:p>
            <a:pPr algn="just"/>
            <a:r>
              <a:rPr lang="uk-UA" sz="4800" b="1" dirty="0">
                <a:solidFill>
                  <a:schemeClr val="accent3">
                    <a:lumMod val="50000"/>
                  </a:schemeClr>
                </a:solidFill>
              </a:rPr>
              <a:t>Твірна основа </a:t>
            </a:r>
            <a:r>
              <a:rPr lang="uk-UA" sz="4800" b="1" dirty="0">
                <a:solidFill>
                  <a:schemeClr val="accent2">
                    <a:lumMod val="75000"/>
                  </a:schemeClr>
                </a:solidFill>
              </a:rPr>
              <a:t>– це основа, від якої утворено нове слово.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3276600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4800" b="1" dirty="0">
                <a:solidFill>
                  <a:srgbClr val="002060"/>
                </a:solidFill>
              </a:rPr>
              <a:t>Зима – зимовий, </a:t>
            </a:r>
          </a:p>
          <a:p>
            <a:pPr algn="just"/>
            <a:r>
              <a:rPr lang="uk-UA" sz="4800" b="1" dirty="0">
                <a:solidFill>
                  <a:srgbClr val="002060"/>
                </a:solidFill>
              </a:rPr>
              <a:t>сніг – снігурі, </a:t>
            </a:r>
          </a:p>
          <a:p>
            <a:pPr algn="just"/>
            <a:r>
              <a:rPr lang="uk-UA" sz="4800" b="1" dirty="0">
                <a:solidFill>
                  <a:srgbClr val="002060"/>
                </a:solidFill>
              </a:rPr>
              <a:t>сміх – пересмішник.</a:t>
            </a:r>
          </a:p>
        </p:txBody>
      </p:sp>
      <p:sp>
        <p:nvSpPr>
          <p:cNvPr id="4" name="Правая круглая скобка 3"/>
          <p:cNvSpPr/>
          <p:nvPr/>
        </p:nvSpPr>
        <p:spPr>
          <a:xfrm rot="16200000">
            <a:off x="2019300" y="2933700"/>
            <a:ext cx="228600" cy="106680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авая круглая скобка 4"/>
          <p:cNvSpPr/>
          <p:nvPr/>
        </p:nvSpPr>
        <p:spPr>
          <a:xfrm rot="16200000">
            <a:off x="1981200" y="3810000"/>
            <a:ext cx="228600" cy="99060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авая круглая скобка 5"/>
          <p:cNvSpPr/>
          <p:nvPr/>
        </p:nvSpPr>
        <p:spPr>
          <a:xfrm rot="16200000">
            <a:off x="2057400" y="4419600"/>
            <a:ext cx="228600" cy="114300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9458" name="Picture 2" descr="C:\Users\Адмін.ПК\Desktop\images.jpg"/>
          <p:cNvPicPr>
            <a:picLocks noChangeAspect="1" noChangeArrowheads="1"/>
          </p:cNvPicPr>
          <p:nvPr/>
        </p:nvPicPr>
        <p:blipFill>
          <a:blip r:embed="rId2"/>
          <a:srcRect l="19355" r="73589" b="77096"/>
          <a:stretch>
            <a:fillRect/>
          </a:stretch>
        </p:blipFill>
        <p:spPr bwMode="auto">
          <a:xfrm>
            <a:off x="4572000" y="3048000"/>
            <a:ext cx="622300" cy="533400"/>
          </a:xfrm>
          <a:prstGeom prst="rect">
            <a:avLst/>
          </a:prstGeom>
          <a:noFill/>
        </p:spPr>
      </p:pic>
      <p:pic>
        <p:nvPicPr>
          <p:cNvPr id="8" name="Picture 2" descr="C:\Users\Адмін.ПК\Desktop\images.jpg"/>
          <p:cNvPicPr>
            <a:picLocks noChangeAspect="1" noChangeArrowheads="1"/>
          </p:cNvPicPr>
          <p:nvPr/>
        </p:nvPicPr>
        <p:blipFill>
          <a:blip r:embed="rId2"/>
          <a:srcRect l="19355" r="73589" b="77096"/>
          <a:stretch>
            <a:fillRect/>
          </a:stretch>
        </p:blipFill>
        <p:spPr bwMode="auto">
          <a:xfrm>
            <a:off x="4038600" y="3962400"/>
            <a:ext cx="622300" cy="304800"/>
          </a:xfrm>
          <a:prstGeom prst="rect">
            <a:avLst/>
          </a:prstGeom>
          <a:noFill/>
        </p:spPr>
      </p:pic>
      <p:pic>
        <p:nvPicPr>
          <p:cNvPr id="9" name="Picture 2" descr="C:\Users\Адмін.ПК\Desktop\images.jpg"/>
          <p:cNvPicPr>
            <a:picLocks noChangeAspect="1" noChangeArrowheads="1"/>
          </p:cNvPicPr>
          <p:nvPr/>
        </p:nvPicPr>
        <p:blipFill>
          <a:blip r:embed="rId2"/>
          <a:srcRect l="19355" r="73589" b="77096"/>
          <a:stretch>
            <a:fillRect/>
          </a:stretch>
        </p:blipFill>
        <p:spPr bwMode="auto">
          <a:xfrm>
            <a:off x="5867400" y="4495800"/>
            <a:ext cx="304800" cy="533400"/>
          </a:xfrm>
          <a:prstGeom prst="rect">
            <a:avLst/>
          </a:prstGeom>
          <a:noFill/>
        </p:spPr>
      </p:pic>
      <p:pic>
        <p:nvPicPr>
          <p:cNvPr id="10" name="Picture 2" descr="C:\Users\Адмін.ПК\Desktop\images.jpg"/>
          <p:cNvPicPr>
            <a:picLocks noChangeAspect="1" noChangeArrowheads="1"/>
          </p:cNvPicPr>
          <p:nvPr/>
        </p:nvPicPr>
        <p:blipFill>
          <a:blip r:embed="rId2"/>
          <a:srcRect l="19355" r="73589" b="77096"/>
          <a:stretch>
            <a:fillRect/>
          </a:stretch>
        </p:blipFill>
        <p:spPr bwMode="auto">
          <a:xfrm>
            <a:off x="6248400" y="4419600"/>
            <a:ext cx="457200" cy="533400"/>
          </a:xfrm>
          <a:prstGeom prst="rect">
            <a:avLst/>
          </a:prstGeom>
          <a:noFill/>
        </p:spPr>
      </p:pic>
      <p:cxnSp>
        <p:nvCxnSpPr>
          <p:cNvPr id="12" name="Соединительная линия уступом 11"/>
          <p:cNvCxnSpPr/>
          <p:nvPr/>
        </p:nvCxnSpPr>
        <p:spPr>
          <a:xfrm>
            <a:off x="3276600" y="4876800"/>
            <a:ext cx="1219200" cy="1588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419600" y="4953000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3048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Зауваж 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1752600"/>
            <a:ext cx="6629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/>
              <a:t>Слова творяться від твірної основи, а не безпосередньо від кореня.</a:t>
            </a:r>
          </a:p>
          <a:p>
            <a:endParaRPr lang="uk-UA" sz="3200" dirty="0"/>
          </a:p>
          <a:p>
            <a:r>
              <a:rPr lang="uk-UA" sz="3200" dirty="0"/>
              <a:t>Наприклад: водяний</a:t>
            </a:r>
            <a:r>
              <a:rPr lang="uk-UA" sz="3200" b="1" dirty="0"/>
              <a:t>        </a:t>
            </a:r>
            <a:r>
              <a:rPr lang="uk-UA" sz="3200" dirty="0"/>
              <a:t>водянистий</a:t>
            </a:r>
          </a:p>
          <a:p>
            <a:endParaRPr lang="uk-UA" sz="3200" dirty="0"/>
          </a:p>
          <a:p>
            <a:r>
              <a:rPr lang="uk-UA" sz="3200" dirty="0"/>
              <a:t>  </a:t>
            </a:r>
          </a:p>
          <a:p>
            <a:r>
              <a:rPr lang="uk-UA" sz="3200" dirty="0"/>
              <a:t>            (а не вода        водянистий)                      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334000" y="3505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72000" y="5029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Правая круглая скобка 10"/>
          <p:cNvSpPr/>
          <p:nvPr/>
        </p:nvSpPr>
        <p:spPr>
          <a:xfrm rot="16200000">
            <a:off x="4191000" y="2743200"/>
            <a:ext cx="228600" cy="99060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равая круглая скобка 11"/>
          <p:cNvSpPr/>
          <p:nvPr/>
        </p:nvSpPr>
        <p:spPr>
          <a:xfrm rot="16200000">
            <a:off x="6400800" y="2743200"/>
            <a:ext cx="228600" cy="99060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4" name="Picture 2" descr="C:\Users\Адмін.ПК\Desktop\images.jpg"/>
          <p:cNvPicPr>
            <a:picLocks noChangeAspect="1" noChangeArrowheads="1"/>
          </p:cNvPicPr>
          <p:nvPr/>
        </p:nvPicPr>
        <p:blipFill>
          <a:blip r:embed="rId2"/>
          <a:srcRect l="19355" r="73589" b="77096"/>
          <a:stretch>
            <a:fillRect/>
          </a:stretch>
        </p:blipFill>
        <p:spPr bwMode="auto">
          <a:xfrm>
            <a:off x="7010400" y="2971800"/>
            <a:ext cx="533400" cy="457200"/>
          </a:xfrm>
          <a:prstGeom prst="rect">
            <a:avLst/>
          </a:prstGeom>
          <a:noFill/>
        </p:spPr>
      </p:pic>
      <p:pic>
        <p:nvPicPr>
          <p:cNvPr id="15" name="Picture 2" descr="C:\Users\Адмін.ПК\Desktop\images.jpg"/>
          <p:cNvPicPr>
            <a:picLocks noChangeAspect="1" noChangeArrowheads="1"/>
          </p:cNvPicPr>
          <p:nvPr/>
        </p:nvPicPr>
        <p:blipFill>
          <a:blip r:embed="rId2"/>
          <a:srcRect l="19355" r="73589" b="77096"/>
          <a:stretch>
            <a:fillRect/>
          </a:stretch>
        </p:blipFill>
        <p:spPr bwMode="auto">
          <a:xfrm>
            <a:off x="5943600" y="4495800"/>
            <a:ext cx="355600" cy="304800"/>
          </a:xfrm>
          <a:prstGeom prst="rect">
            <a:avLst/>
          </a:prstGeom>
          <a:noFill/>
        </p:spPr>
      </p:pic>
      <p:pic>
        <p:nvPicPr>
          <p:cNvPr id="16" name="Picture 2" descr="C:\Users\Адмін.ПК\Desktop\images.jpg"/>
          <p:cNvPicPr>
            <a:picLocks noChangeAspect="1" noChangeArrowheads="1"/>
          </p:cNvPicPr>
          <p:nvPr/>
        </p:nvPicPr>
        <p:blipFill>
          <a:blip r:embed="rId2"/>
          <a:srcRect l="19355" r="73589" b="77096"/>
          <a:stretch>
            <a:fillRect/>
          </a:stretch>
        </p:blipFill>
        <p:spPr bwMode="auto">
          <a:xfrm>
            <a:off x="6324600" y="4484914"/>
            <a:ext cx="457200" cy="391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47800" y="152400"/>
            <a:ext cx="670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b="1" u="sng" dirty="0">
                <a:solidFill>
                  <a:schemeClr val="accent2">
                    <a:lumMod val="75000"/>
                  </a:schemeClr>
                </a:solidFill>
              </a:rPr>
              <a:t>НАМ НЕОБХІДНО:</a:t>
            </a:r>
          </a:p>
          <a:p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1600200"/>
            <a:ext cx="4191000" cy="8309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4800" b="1" dirty="0">
                <a:solidFill>
                  <a:schemeClr val="tx2">
                    <a:lumMod val="75000"/>
                  </a:schemeClr>
                </a:solidFill>
              </a:rPr>
              <a:t> УВАЖНІСТЬ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8400" y="2895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4400" b="1" dirty="0">
                <a:solidFill>
                  <a:schemeClr val="tx2">
                    <a:lumMod val="75000"/>
                  </a:schemeClr>
                </a:solidFill>
              </a:rPr>
              <a:t> НАПОЛЕГЛИВІСТЬ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0" y="40386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4400" b="1" dirty="0">
                <a:solidFill>
                  <a:schemeClr val="tx2">
                    <a:lumMod val="75000"/>
                  </a:schemeClr>
                </a:solidFill>
              </a:rPr>
              <a:t> ТВОРЧІСТЬ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0" y="51054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4800" b="1" dirty="0">
                <a:solidFill>
                  <a:schemeClr val="tx2">
                    <a:lumMod val="75000"/>
                  </a:schemeClr>
                </a:solidFill>
              </a:rPr>
              <a:t> ТЕРПІННЯ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  <p:bldP spid="10" grpId="0" build="p"/>
      <p:bldP spid="11" grpId="0" build="p"/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r>
              <a:rPr lang="uk-UA" sz="6600" b="1" dirty="0">
                <a:solidFill>
                  <a:schemeClr val="accent2">
                    <a:lumMod val="75000"/>
                  </a:schemeClr>
                </a:solidFill>
              </a:rPr>
              <a:t>Форми слів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1600200"/>
            <a:ext cx="64770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4400" b="1" dirty="0"/>
          </a:p>
          <a:p>
            <a:pPr>
              <a:buNone/>
            </a:pPr>
            <a:r>
              <a:rPr lang="uk-UA" sz="4400" b="1" dirty="0"/>
              <a:t>Рушник</a:t>
            </a:r>
          </a:p>
          <a:p>
            <a:pPr>
              <a:buNone/>
            </a:pPr>
            <a:r>
              <a:rPr lang="uk-UA" sz="4400" b="1" dirty="0"/>
              <a:t>Рушник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86200" y="3352800"/>
            <a:ext cx="8382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3886200" y="3200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err="1"/>
              <a:t>ові</a:t>
            </a:r>
            <a:endParaRPr lang="uk-UA" sz="4000" b="1" dirty="0"/>
          </a:p>
        </p:txBody>
      </p:sp>
      <p:pic>
        <p:nvPicPr>
          <p:cNvPr id="15362" name="Picture 2" descr="C:\Users\Адмін.ПК\Desktop\Рушник_с_орнаментом,_розы_красные_36_см_х_150_см^3b_270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13983">
            <a:off x="4587879" y="3096989"/>
            <a:ext cx="3747700" cy="3287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>
            <a:normAutofit/>
          </a:bodyPr>
          <a:lstStyle/>
          <a:p>
            <a:r>
              <a:rPr lang="uk-UA" sz="5400" b="1" dirty="0">
                <a:solidFill>
                  <a:schemeClr val="accent2">
                    <a:lumMod val="75000"/>
                  </a:schemeClr>
                </a:solidFill>
              </a:rPr>
              <a:t>Спільнокореневі слова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00200" y="1600200"/>
            <a:ext cx="6705600" cy="4525963"/>
          </a:xfrm>
        </p:spPr>
        <p:txBody>
          <a:bodyPr/>
          <a:lstStyle/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sz="4800" b="1" dirty="0"/>
              <a:t>Святиня</a:t>
            </a:r>
          </a:p>
          <a:p>
            <a:pPr>
              <a:buNone/>
            </a:pPr>
            <a:endParaRPr lang="uk-UA" sz="4800" b="1" dirty="0"/>
          </a:p>
          <a:p>
            <a:pPr>
              <a:buNone/>
            </a:pPr>
            <a:r>
              <a:rPr lang="uk-UA" sz="4800" b="1" dirty="0"/>
              <a:t> Свято</a:t>
            </a:r>
          </a:p>
        </p:txBody>
      </p:sp>
      <p:pic>
        <p:nvPicPr>
          <p:cNvPr id="16386" name="Picture 2" descr="C:\Users\Адмін.ПК\Desktop\ua-kore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905000"/>
            <a:ext cx="1524000" cy="952500"/>
          </a:xfrm>
          <a:prstGeom prst="rect">
            <a:avLst/>
          </a:prstGeom>
          <a:noFill/>
        </p:spPr>
      </p:pic>
      <p:pic>
        <p:nvPicPr>
          <p:cNvPr id="11" name="Picture 2" descr="C:\Users\Адмін.ПК\Desktop\ua-kore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657600"/>
            <a:ext cx="1524000" cy="952500"/>
          </a:xfrm>
          <a:prstGeom prst="rect">
            <a:avLst/>
          </a:prstGeom>
          <a:noFill/>
        </p:spPr>
      </p:pic>
      <p:pic>
        <p:nvPicPr>
          <p:cNvPr id="16387" name="Picture 3" descr="C:\Users\Адмін.ПК\Desktop\images.jpg"/>
          <p:cNvPicPr>
            <a:picLocks noChangeAspect="1" noChangeArrowheads="1"/>
          </p:cNvPicPr>
          <p:nvPr/>
        </p:nvPicPr>
        <p:blipFill>
          <a:blip r:embed="rId3"/>
          <a:srcRect l="19231" r="73077" b="74303"/>
          <a:stretch>
            <a:fillRect/>
          </a:stretch>
        </p:blipFill>
        <p:spPr bwMode="auto">
          <a:xfrm>
            <a:off x="2819400" y="1828800"/>
            <a:ext cx="609600" cy="714376"/>
          </a:xfrm>
          <a:prstGeom prst="rect">
            <a:avLst/>
          </a:prstGeom>
          <a:noFill/>
        </p:spPr>
      </p:pic>
      <p:pic>
        <p:nvPicPr>
          <p:cNvPr id="16388" name="Picture 4" descr="C:\Users\Адмін.ПК\Desktop\imag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3200400"/>
            <a:ext cx="488858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686800" cy="205740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Розподілити у дві колонки спільнокореневі слова та форми слова</a:t>
            </a:r>
            <a:r>
              <a:rPr lang="uk-UA" dirty="0"/>
              <a:t>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00200" y="2514600"/>
            <a:ext cx="7010400" cy="3611563"/>
          </a:xfrm>
        </p:spPr>
        <p:txBody>
          <a:bodyPr numCol="2"/>
          <a:lstStyle/>
          <a:p>
            <a:r>
              <a:rPr lang="uk-UA" dirty="0"/>
              <a:t>верба</a:t>
            </a:r>
          </a:p>
          <a:p>
            <a:r>
              <a:rPr lang="uk-UA" dirty="0"/>
              <a:t>вербний</a:t>
            </a:r>
          </a:p>
          <a:p>
            <a:r>
              <a:rPr lang="uk-UA" dirty="0"/>
              <a:t>вербу</a:t>
            </a:r>
          </a:p>
          <a:p>
            <a:r>
              <a:rPr lang="uk-UA" dirty="0"/>
              <a:t>вербі</a:t>
            </a:r>
          </a:p>
          <a:p>
            <a:r>
              <a:rPr lang="uk-UA" dirty="0"/>
              <a:t>верболози</a:t>
            </a:r>
          </a:p>
          <a:p>
            <a:endParaRPr lang="uk-UA" dirty="0"/>
          </a:p>
          <a:p>
            <a:r>
              <a:rPr lang="uk-UA" dirty="0"/>
              <a:t>калина</a:t>
            </a:r>
          </a:p>
          <a:p>
            <a:r>
              <a:rPr lang="uk-UA" dirty="0"/>
              <a:t>калину</a:t>
            </a:r>
          </a:p>
          <a:p>
            <a:r>
              <a:rPr lang="uk-UA" dirty="0"/>
              <a:t>калини</a:t>
            </a:r>
          </a:p>
          <a:p>
            <a:r>
              <a:rPr lang="uk-UA" dirty="0"/>
              <a:t>калинонька</a:t>
            </a:r>
          </a:p>
          <a:p>
            <a:r>
              <a:rPr lang="uk-UA" dirty="0"/>
              <a:t>калиновий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371600" y="228600"/>
            <a:ext cx="3200400" cy="639762"/>
          </a:xfrm>
        </p:spPr>
        <p:txBody>
          <a:bodyPr>
            <a:normAutofit/>
          </a:bodyPr>
          <a:lstStyle/>
          <a:p>
            <a:r>
              <a:rPr lang="uk-UA" sz="3200" u="sng" dirty="0">
                <a:solidFill>
                  <a:schemeClr val="accent2">
                    <a:lumMod val="75000"/>
                  </a:schemeClr>
                </a:solidFill>
              </a:rPr>
              <a:t>Форми слова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371600" y="1066800"/>
            <a:ext cx="3200400" cy="3951288"/>
          </a:xfrm>
        </p:spPr>
        <p:txBody>
          <a:bodyPr/>
          <a:lstStyle/>
          <a:p>
            <a:r>
              <a:rPr lang="uk-UA" sz="3200" b="1" dirty="0">
                <a:solidFill>
                  <a:srgbClr val="002060"/>
                </a:solidFill>
              </a:rPr>
              <a:t>верба</a:t>
            </a:r>
          </a:p>
          <a:p>
            <a:r>
              <a:rPr lang="uk-UA" sz="3200" b="1" dirty="0">
                <a:solidFill>
                  <a:srgbClr val="002060"/>
                </a:solidFill>
              </a:rPr>
              <a:t>вербу</a:t>
            </a:r>
          </a:p>
          <a:p>
            <a:r>
              <a:rPr lang="uk-UA" sz="3200" b="1" dirty="0">
                <a:solidFill>
                  <a:srgbClr val="002060"/>
                </a:solidFill>
              </a:rPr>
              <a:t>вербі</a:t>
            </a:r>
          </a:p>
          <a:p>
            <a:endParaRPr lang="uk-UA" dirty="0"/>
          </a:p>
          <a:p>
            <a:r>
              <a:rPr lang="uk-UA" sz="3200" b="1" dirty="0">
                <a:solidFill>
                  <a:srgbClr val="00B050"/>
                </a:solidFill>
              </a:rPr>
              <a:t>калина</a:t>
            </a:r>
          </a:p>
          <a:p>
            <a:r>
              <a:rPr lang="uk-UA" sz="3200" b="1" dirty="0">
                <a:solidFill>
                  <a:srgbClr val="00B050"/>
                </a:solidFill>
              </a:rPr>
              <a:t>калину</a:t>
            </a:r>
          </a:p>
          <a:p>
            <a:r>
              <a:rPr lang="uk-UA" sz="3200" b="1" dirty="0">
                <a:solidFill>
                  <a:srgbClr val="00B050"/>
                </a:solidFill>
              </a:rPr>
              <a:t>калини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191000" y="228600"/>
            <a:ext cx="4422775" cy="639762"/>
          </a:xfrm>
        </p:spPr>
        <p:txBody>
          <a:bodyPr>
            <a:noAutofit/>
          </a:bodyPr>
          <a:lstStyle/>
          <a:p>
            <a:r>
              <a:rPr lang="uk-UA" sz="3200" u="sng" dirty="0">
                <a:solidFill>
                  <a:schemeClr val="accent2">
                    <a:lumMod val="75000"/>
                  </a:schemeClr>
                </a:solidFill>
              </a:rPr>
              <a:t>Спільнокореневі слова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8200" y="1066800"/>
            <a:ext cx="4041775" cy="3951288"/>
          </a:xfrm>
        </p:spPr>
        <p:txBody>
          <a:bodyPr/>
          <a:lstStyle/>
          <a:p>
            <a:r>
              <a:rPr lang="uk-UA" sz="3200" b="1" dirty="0">
                <a:solidFill>
                  <a:srgbClr val="002060"/>
                </a:solidFill>
              </a:rPr>
              <a:t>верба</a:t>
            </a:r>
          </a:p>
          <a:p>
            <a:r>
              <a:rPr lang="uk-UA" sz="3200" b="1" dirty="0">
                <a:solidFill>
                  <a:srgbClr val="002060"/>
                </a:solidFill>
              </a:rPr>
              <a:t>вербний</a:t>
            </a:r>
          </a:p>
          <a:p>
            <a:r>
              <a:rPr lang="uk-UA" sz="3200" b="1" dirty="0">
                <a:solidFill>
                  <a:srgbClr val="002060"/>
                </a:solidFill>
              </a:rPr>
              <a:t>верболози</a:t>
            </a:r>
          </a:p>
          <a:p>
            <a:endParaRPr lang="uk-UA" dirty="0"/>
          </a:p>
          <a:p>
            <a:r>
              <a:rPr lang="uk-UA" sz="3200" b="1" dirty="0">
                <a:solidFill>
                  <a:srgbClr val="00B050"/>
                </a:solidFill>
              </a:rPr>
              <a:t>калина</a:t>
            </a:r>
          </a:p>
          <a:p>
            <a:r>
              <a:rPr lang="uk-UA" sz="3200" b="1" dirty="0">
                <a:solidFill>
                  <a:srgbClr val="00B050"/>
                </a:solidFill>
              </a:rPr>
              <a:t>калинонька</a:t>
            </a:r>
          </a:p>
          <a:p>
            <a:r>
              <a:rPr lang="uk-UA" sz="3200" b="1" dirty="0">
                <a:solidFill>
                  <a:srgbClr val="00B050"/>
                </a:solidFill>
              </a:rPr>
              <a:t>калиновий</a:t>
            </a:r>
          </a:p>
        </p:txBody>
      </p:sp>
      <p:pic>
        <p:nvPicPr>
          <p:cNvPr id="17412" name="Picture 4" descr="C:\Users\Адмін.ПК\Desktop\mqdefault.jpg"/>
          <p:cNvPicPr>
            <a:picLocks noChangeAspect="1" noChangeArrowheads="1"/>
          </p:cNvPicPr>
          <p:nvPr/>
        </p:nvPicPr>
        <p:blipFill>
          <a:blip r:embed="rId2"/>
          <a:srcRect l="27500" t="5556" b="5555"/>
          <a:stretch>
            <a:fillRect/>
          </a:stretch>
        </p:blipFill>
        <p:spPr bwMode="auto">
          <a:xfrm>
            <a:off x="2667000" y="4913586"/>
            <a:ext cx="2819400" cy="1944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239000" cy="5943600"/>
          </a:xfrm>
        </p:spPr>
        <p:txBody>
          <a:bodyPr>
            <a:noAutofit/>
          </a:bodyPr>
          <a:lstStyle/>
          <a:p>
            <a:r>
              <a:rPr lang="uk-UA" sz="5400" b="1" dirty="0">
                <a:solidFill>
                  <a:srgbClr val="002060"/>
                </a:solidFill>
              </a:rPr>
              <a:t>Словотвір</a:t>
            </a:r>
            <a:r>
              <a:rPr lang="uk-UA" sz="5400" b="1" dirty="0">
                <a:solidFill>
                  <a:schemeClr val="accent2">
                    <a:lumMod val="75000"/>
                  </a:schemeClr>
                </a:solidFill>
              </a:rPr>
              <a:t> – розділ науки про мову, що вивчає способи та особливості творення похідних слів.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971800"/>
            <a:ext cx="7086600" cy="3581400"/>
          </a:xfrm>
        </p:spPr>
        <p:txBody>
          <a:bodyPr>
            <a:normAutofit/>
          </a:bodyPr>
          <a:lstStyle/>
          <a:p>
            <a:pPr algn="l"/>
            <a:r>
              <a:rPr lang="uk-UA" sz="5400" b="1" dirty="0">
                <a:solidFill>
                  <a:srgbClr val="002060"/>
                </a:solidFill>
              </a:rPr>
              <a:t>Земля – земляний,</a:t>
            </a:r>
            <a:br>
              <a:rPr lang="uk-UA" sz="5400" b="1" dirty="0">
                <a:solidFill>
                  <a:srgbClr val="002060"/>
                </a:solidFill>
              </a:rPr>
            </a:br>
            <a:r>
              <a:rPr lang="uk-UA" sz="5400" b="1" dirty="0">
                <a:solidFill>
                  <a:srgbClr val="002060"/>
                </a:solidFill>
              </a:rPr>
              <a:t>ходити – заходити,</a:t>
            </a:r>
            <a:br>
              <a:rPr lang="uk-UA" sz="5400" b="1" dirty="0">
                <a:solidFill>
                  <a:srgbClr val="002060"/>
                </a:solidFill>
              </a:rPr>
            </a:br>
            <a:r>
              <a:rPr lang="uk-UA" sz="5400" b="1" dirty="0">
                <a:solidFill>
                  <a:srgbClr val="002060"/>
                </a:solidFill>
              </a:rPr>
              <a:t>день – денний.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228600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dirty="0">
                <a:solidFill>
                  <a:schemeClr val="accent2">
                    <a:lumMod val="75000"/>
                  </a:schemeClr>
                </a:solidFill>
              </a:rPr>
              <a:t>Порівняйте подані парами слова. Поміркуйте, яке зі слів кожної пари виникло раніше, а яке утворено від нього. Яке з них, на вашу думку називають похідним? Чому?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>
                <a:solidFill>
                  <a:schemeClr val="accent2">
                    <a:lumMod val="75000"/>
                  </a:schemeClr>
                </a:solidFill>
              </a:rPr>
              <a:t>СЛОВА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876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/>
              <a:t>	</a:t>
            </a:r>
            <a:r>
              <a:rPr lang="uk-UA" sz="3600" b="1" dirty="0">
                <a:solidFill>
                  <a:srgbClr val="002060"/>
                </a:solidFill>
              </a:rPr>
              <a:t>Непохідні</a:t>
            </a:r>
            <a:endParaRPr lang="uk-UA" sz="3000" b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3000" b="1" dirty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uk-UA" sz="3500" b="1" dirty="0">
                <a:solidFill>
                  <a:schemeClr val="accent3">
                    <a:lumMod val="50000"/>
                  </a:schemeClr>
                </a:solidFill>
              </a:rPr>
              <a:t>Їх будова не </a:t>
            </a:r>
            <a:r>
              <a:rPr lang="uk-UA" sz="3500" b="1" dirty="0" err="1">
                <a:solidFill>
                  <a:schemeClr val="accent3">
                    <a:lumMod val="50000"/>
                  </a:schemeClr>
                </a:solidFill>
              </a:rPr>
              <a:t>пов</a:t>
            </a:r>
            <a:r>
              <a:rPr lang="en-US" sz="3500" b="1" dirty="0">
                <a:solidFill>
                  <a:schemeClr val="accent3">
                    <a:lumMod val="50000"/>
                  </a:schemeClr>
                </a:solidFill>
              </a:rPr>
              <a:t>’</a:t>
            </a:r>
            <a:r>
              <a:rPr lang="uk-UA" sz="3500" b="1" dirty="0" err="1">
                <a:solidFill>
                  <a:schemeClr val="accent3">
                    <a:lumMod val="50000"/>
                  </a:schemeClr>
                </a:solidFill>
              </a:rPr>
              <a:t>язується</a:t>
            </a:r>
            <a:r>
              <a:rPr lang="uk-UA" sz="3500" b="1" dirty="0">
                <a:solidFill>
                  <a:schemeClr val="accent3">
                    <a:lumMod val="50000"/>
                  </a:schemeClr>
                </a:solidFill>
              </a:rPr>
              <a:t> з іншими спільнокореневими словами, а основи складаються лише з кореня.</a:t>
            </a:r>
          </a:p>
          <a:p>
            <a:pPr>
              <a:buNone/>
            </a:pPr>
            <a:endParaRPr lang="uk-UA" sz="3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uk-UA" sz="3000" b="1" dirty="0">
                <a:solidFill>
                  <a:srgbClr val="7030A0"/>
                </a:solidFill>
              </a:rPr>
              <a:t> </a:t>
            </a:r>
            <a:r>
              <a:rPr lang="uk-UA" sz="3300" b="1" dirty="0">
                <a:solidFill>
                  <a:srgbClr val="7030A0"/>
                </a:solidFill>
              </a:rPr>
              <a:t>Сніг, ліс, знати, вечір, сон</a:t>
            </a:r>
          </a:p>
          <a:p>
            <a:pPr>
              <a:buNone/>
            </a:pPr>
            <a:endParaRPr lang="uk-UA" sz="3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3657600" cy="4525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sz="3600" b="1" dirty="0">
                <a:solidFill>
                  <a:srgbClr val="002060"/>
                </a:solidFill>
              </a:rPr>
              <a:t>Похідні</a:t>
            </a:r>
          </a:p>
          <a:p>
            <a:pPr>
              <a:buNone/>
            </a:pPr>
            <a:r>
              <a:rPr lang="uk-UA" sz="3500" b="1" dirty="0">
                <a:solidFill>
                  <a:schemeClr val="accent3">
                    <a:lumMod val="50000"/>
                  </a:schemeClr>
                </a:solidFill>
              </a:rPr>
              <a:t>Походять від інших слів, і спосіб їхнього творення можна простежити.</a:t>
            </a:r>
          </a:p>
          <a:p>
            <a:pPr>
              <a:buNone/>
            </a:pPr>
            <a:endParaRPr lang="uk-UA" sz="33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uk-UA" sz="3000" b="1" dirty="0">
                <a:solidFill>
                  <a:srgbClr val="7030A0"/>
                </a:solidFill>
              </a:rPr>
              <a:t>Листопад, голосок, припічок, словечко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336</Words>
  <Application>Microsoft Office PowerPoint</Application>
  <PresentationFormat>Екран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Презентація PowerPoint</vt:lpstr>
      <vt:lpstr>Презентація PowerPoint</vt:lpstr>
      <vt:lpstr>Форми слів</vt:lpstr>
      <vt:lpstr>Спільнокореневі слова</vt:lpstr>
      <vt:lpstr>Розподілити у дві колонки спільнокореневі слова та форми слова: </vt:lpstr>
      <vt:lpstr>Презентація PowerPoint</vt:lpstr>
      <vt:lpstr>Словотвір – розділ науки про мову, що вивчає способи та особливості творення похідних слів.</vt:lpstr>
      <vt:lpstr>Земля – земляний, ходити – заходити, день – денний.</vt:lpstr>
      <vt:lpstr>СЛОВА</vt:lpstr>
      <vt:lpstr>Випишіть послідовно слова у дві колонки: 1) непохідні; 2) похідні. Виділені слова розберіть за будовою.</vt:lpstr>
      <vt:lpstr>Твірне слово – це слово, яке повністю “лягає” в основу слова.  сад      садок,  ліс                              праліс, небесний        піднебесний</vt:lpstr>
      <vt:lpstr>Твірна основа – це основа, від якої утворено нове слово.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Адмін</dc:creator>
  <cp:lastModifiedBy>Виктория Зайцева</cp:lastModifiedBy>
  <cp:revision>26</cp:revision>
  <dcterms:created xsi:type="dcterms:W3CDTF">2017-11-21T11:59:19Z</dcterms:created>
  <dcterms:modified xsi:type="dcterms:W3CDTF">2023-11-06T05:38:03Z</dcterms:modified>
</cp:coreProperties>
</file>