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9" r:id="rId3"/>
    <p:sldId id="271" r:id="rId4"/>
    <p:sldId id="258" r:id="rId5"/>
    <p:sldId id="261" r:id="rId6"/>
    <p:sldId id="273" r:id="rId7"/>
    <p:sldId id="278" r:id="rId8"/>
    <p:sldId id="270" r:id="rId9"/>
    <p:sldId id="269" r:id="rId10"/>
    <p:sldId id="275" r:id="rId11"/>
    <p:sldId id="27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118"/>
  </p:normalViewPr>
  <p:slideViewPr>
    <p:cSldViewPr snapToGrid="0" snapToObjects="1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2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2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4438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71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4936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303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734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61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27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14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8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23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48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877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46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8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36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217171-B216-204A-9997-F16A5F125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1581715"/>
            <a:ext cx="9259671" cy="3326936"/>
          </a:xfrm>
        </p:spPr>
        <p:txBody>
          <a:bodyPr/>
          <a:lstStyle/>
          <a:p>
            <a:pPr algn="ctr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Двадцять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перше листопада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 і через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дефіс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1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14"/>
    </mc:Choice>
    <mc:Fallback xmlns="">
      <p:transition spd="slow" advTm="20314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27" objId="5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Вправа з ключем</a:t>
            </a:r>
            <a:r>
              <a:rPr lang="uk-UA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uk-UA" b="1" dirty="0">
                <a:solidFill>
                  <a:schemeClr val="accent3">
                    <a:lumMod val="75000"/>
                  </a:schemeClr>
                </a:solidFill>
              </a:rPr>
            </a:b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024" y="1688951"/>
            <a:ext cx="8686800" cy="438912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uk-UA" i="1" dirty="0"/>
              <a:t>      Підказка: якщо ви правильно розподілите слова, то прочитаєте по перших буквах відповідь на загадку: 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Без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якої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святині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зникає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народ?</a:t>
            </a:r>
          </a:p>
          <a:p>
            <a:pPr fontAlgn="base"/>
            <a:endParaRPr lang="ru-RU" dirty="0"/>
          </a:p>
          <a:p>
            <a:pPr fontAlgn="base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Рожево/жовтий,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історико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/краєзнавчий, м’ясо/заготівельний,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овоче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сховищний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державно/правовий, важко/хворий,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автомобіле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/будування,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/виховний,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аграрно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/сировинний.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44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23"/>
    </mc:Choice>
    <mc:Fallback xmlns="">
      <p:transition spd="slow" advTm="15323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Перевіряймо!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438835"/>
            <a:ext cx="9584266" cy="4602527"/>
          </a:xfrm>
        </p:spPr>
        <p:txBody>
          <a:bodyPr numCol="1">
            <a:normAutofit/>
          </a:bodyPr>
          <a:lstStyle/>
          <a:p>
            <a:pPr fontAlgn="base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дефіс                                  Разом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None/>
            </a:pP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ожево-жовтий                            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’ясозаготівельний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None/>
            </a:pP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сторико-краєзнавчий                  </a:t>
            </a:r>
            <a:r>
              <a:rPr lang="uk-UA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вочесховищний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None/>
            </a:pP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ержавно-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правивий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ажкохворий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None/>
            </a:pP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авчально-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виховниий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fontAlgn="base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uk-UA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втомобілебудувальний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None/>
            </a:pP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грарно-сировинний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слово молодець синоніми">
            <a:extLst>
              <a:ext uri="{FF2B5EF4-FFF2-40B4-BE49-F238E27FC236}">
                <a16:creationId xmlns:a16="http://schemas.microsoft.com/office/drawing/2014/main" xmlns="" id="{B67992D9-0917-8E4C-AF6E-B918B49F94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1" t="7104" r="7317" b="7650"/>
          <a:stretch/>
        </p:blipFill>
        <p:spPr bwMode="auto">
          <a:xfrm>
            <a:off x="4406899" y="5041900"/>
            <a:ext cx="2476501" cy="176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83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18"/>
    </mc:Choice>
    <mc:Fallback xmlns="">
      <p:transition spd="slow" advTm="1381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          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557081"/>
              </p:ext>
            </p:extLst>
          </p:nvPr>
        </p:nvGraphicFramePr>
        <p:xfrm>
          <a:off x="0" y="107576"/>
          <a:ext cx="9768408" cy="676503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432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357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8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</a:t>
                      </a:r>
                      <a:endParaRPr lang="uk-UA" sz="15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126" marR="29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Через дефіс</a:t>
                      </a:r>
                      <a:endParaRPr lang="uk-UA" sz="15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126" marR="2912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69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слова з першим іншомовним компонентом: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архі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архи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 бліц-,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гіпер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 екстра-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максі-, міді-, мікро-, міні-,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мульти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нано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 полі-, преміум-, супер-, топ-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флеш-: анти-, віце-, екс-, контр-,лейб-, обер-, штабс-, унтер, ультра-: антивíрус,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віцепрем’є́р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віцекóнсул,ексчемпіо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ексмінíстр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експрезидéнт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контрадмірáл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контрудáр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лейбгвардíєць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оберлейтенáнт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штабскапіта́н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унтерофіце́р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макромолéкула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макроеконóміка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максіóдяг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мідіóдяг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мікроорганíзми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Запам’ятай!  </a:t>
                      </a:r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 власною назвою (прізвищем) такі компоненти пишемо з дефісом: «</a:t>
                      </a:r>
                      <a:r>
                        <a:rPr lang="uk-UA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Анти-Дюринг</a:t>
                      </a:r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</a:t>
                      </a:r>
                      <a:r>
                        <a:rPr lang="uk-UA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екс-Югослáвія</a:t>
                      </a:r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126" marR="29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слова, утворені повторенням того ж самого слова, поєднанням слів з </a:t>
                      </a:r>
                      <a:r>
                        <a:rPr lang="uk-UA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одинаковим</a:t>
                      </a:r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коренем, синонімічних або антонімічних слів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писа́в-писа́в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,великий-превеликий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більш-</a:t>
                      </a:r>
                      <a:endParaRPr lang="uk-UA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менш, тишком-нишком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Запам’ятай!  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Два однакових іменники або числівники, один з яких має форму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називного відмінка, а другий — орудного, пишемо окремо: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кінéць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кінцéм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честь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чéстю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чин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чúном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однúм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однá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5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126" marR="2912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52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складні слова, утворені поєднанням залежних слів ( від однієї частини можна поставити питання):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верболіз - лоза (яка?) вербова; газобалон балон (який?) газовий, снігопад – падає (що?) сніг</a:t>
                      </a:r>
                      <a:endParaRPr lang="uk-UA" sz="15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126" marR="29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складні слова,  утворені поєднанням незалежних слів ( між ними можна поставити і), відтінки кольорів 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художниця-карикатурúстка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українсько-російський, школа-інтернат, блідо-рожевий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Запам’ятай!  </a:t>
                      </a:r>
                      <a:r>
                        <a:rPr lang="uk-UA" sz="15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Жовтогарячий, червоногарячий 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разом</a:t>
                      </a:r>
                      <a:endParaRPr lang="uk-UA" sz="15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126" marR="2912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57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складні іменники, утворені з дієслова у формі другої особи однини наказового способу та іменника: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горúцвіт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зірви́голова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перекоти́по́ле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пройдúсвіт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Колúвушко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Непúйпиво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Непúйвода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Перебúйніс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Тягнúбік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Убúйвовк</a:t>
                      </a: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(прізвища);</a:t>
                      </a:r>
                      <a:endParaRPr lang="uk-UA" sz="15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126" marR="29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Близькі за значенням слова, що передають єдине поняття: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хліб-сіль (їжа)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батько-мати (батьки)</a:t>
                      </a:r>
                      <a:endParaRPr lang="uk-UA" sz="15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126" marR="2912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3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139"/>
    </mc:Choice>
    <mc:Fallback xmlns="">
      <p:transition spd="slow" advTm="22513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резентація &quot;Стислий огляд основних змін у новій редакції &quot;Українського  правопису&quot; (2019)&quot;">
            <a:extLst>
              <a:ext uri="{FF2B5EF4-FFF2-40B4-BE49-F238E27FC236}">
                <a16:creationId xmlns:a16="http://schemas.microsoft.com/office/drawing/2014/main" xmlns="" id="{8DB123C1-7971-B442-AFF0-345706F2C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saturation sat="4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381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43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781"/>
    </mc:Choice>
    <mc:Fallback xmlns="">
      <p:transition spd="slow" advTm="3678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мінісукня Пишемо разом міні-, топ-, преміум-, міді-, мікро-, топ-… топменеджер преміумклас">
            <a:extLst>
              <a:ext uri="{FF2B5EF4-FFF2-40B4-BE49-F238E27FC236}">
                <a16:creationId xmlns:a16="http://schemas.microsoft.com/office/drawing/2014/main" xmlns="" id="{B7FF09CE-0A1A-ED44-95B6-6E6085D6C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77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59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81"/>
    </mc:Choice>
    <mc:Fallback xmlns="">
      <p:transition spd="slow" advTm="1648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F1AC47-8E0E-5147-9402-403C0F032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5332" y="389425"/>
            <a:ext cx="8596668" cy="1320800"/>
          </a:xfrm>
        </p:spPr>
        <p:txBody>
          <a:bodyPr/>
          <a:lstStyle/>
          <a:p>
            <a:r>
              <a:rPr lang="ru-RU" dirty="0"/>
              <a:t>Треба </a:t>
            </a:r>
            <a:r>
              <a:rPr lang="ru-RU" dirty="0" err="1"/>
              <a:t>запам’ятати</a:t>
            </a:r>
            <a:r>
              <a:rPr lang="ru-RU" dirty="0"/>
              <a:t>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A25EA4D-1938-5B40-BBBB-9DA89616390A}"/>
              </a:ext>
            </a:extLst>
          </p:cNvPr>
          <p:cNvSpPr txBox="1"/>
          <p:nvPr/>
        </p:nvSpPr>
        <p:spPr>
          <a:xfrm>
            <a:off x="389467" y="1490008"/>
            <a:ext cx="4267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/>
              <a:t>Червоногарячий</a:t>
            </a:r>
            <a:endParaRPr lang="ru-RU" sz="3200" dirty="0"/>
          </a:p>
          <a:p>
            <a:r>
              <a:rPr lang="ru-RU" sz="3200" dirty="0" err="1"/>
              <a:t>Жовтогарячий</a:t>
            </a:r>
            <a:endParaRPr lang="ru-RU" sz="3200" dirty="0"/>
          </a:p>
          <a:p>
            <a:endParaRPr lang="ru-RU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59D6CF7-D749-F947-804F-61497EEE58A3}"/>
              </a:ext>
            </a:extLst>
          </p:cNvPr>
          <p:cNvSpPr txBox="1"/>
          <p:nvPr/>
        </p:nvSpPr>
        <p:spPr>
          <a:xfrm>
            <a:off x="4944534" y="1479371"/>
            <a:ext cx="47921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/>
              <a:t>Військовополонений</a:t>
            </a:r>
            <a:endParaRPr lang="ru-RU" sz="3200" dirty="0"/>
          </a:p>
          <a:p>
            <a:r>
              <a:rPr lang="ru-RU" sz="3200" dirty="0" err="1"/>
              <a:t>Військовоз</a:t>
            </a:r>
            <a:r>
              <a:rPr lang="uk-UA" sz="3200" dirty="0"/>
              <a:t>а</a:t>
            </a:r>
            <a:r>
              <a:rPr lang="ru-RU" sz="3200" dirty="0" err="1"/>
              <a:t>бов’язаний</a:t>
            </a:r>
            <a:endParaRPr lang="ru-RU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0B0DE3A-32FD-0C43-8A79-C84AB10A8C80}"/>
              </a:ext>
            </a:extLst>
          </p:cNvPr>
          <p:cNvSpPr txBox="1"/>
          <p:nvPr/>
        </p:nvSpPr>
        <p:spPr>
          <a:xfrm>
            <a:off x="143933" y="3927571"/>
            <a:ext cx="43460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/>
              <a:t>Суспільно</a:t>
            </a:r>
            <a:r>
              <a:rPr lang="ru-RU" sz="3200" dirty="0"/>
              <a:t> </a:t>
            </a:r>
            <a:r>
              <a:rPr lang="ru-RU" sz="3200" dirty="0" err="1"/>
              <a:t>корисний</a:t>
            </a:r>
            <a:endParaRPr lang="ru-RU" sz="3200" dirty="0"/>
          </a:p>
          <a:p>
            <a:r>
              <a:rPr lang="ru-RU" sz="3200" dirty="0" err="1"/>
              <a:t>Суспільно</a:t>
            </a:r>
            <a:r>
              <a:rPr lang="ru-RU" sz="3200" dirty="0"/>
              <a:t> </a:t>
            </a:r>
            <a:r>
              <a:rPr lang="ru-RU" sz="3200" dirty="0" err="1"/>
              <a:t>необхідний</a:t>
            </a:r>
            <a:endParaRPr lang="ru-RU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9D0FD6A-1853-7044-8E9E-BF66FFDB81C7}"/>
              </a:ext>
            </a:extLst>
          </p:cNvPr>
          <p:cNvSpPr txBox="1"/>
          <p:nvPr/>
        </p:nvSpPr>
        <p:spPr>
          <a:xfrm>
            <a:off x="6489700" y="4152900"/>
            <a:ext cx="367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Святвечір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76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20" advClick="0" advTm="12924">
        <p:fade/>
      </p:transition>
    </mc:Choice>
    <mc:Fallback xmlns="">
      <p:transition advClick="0" advTm="12924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09B4287-EECA-1940-B7F5-13AE6FA86221}"/>
              </a:ext>
            </a:extLst>
          </p:cNvPr>
          <p:cNvSpPr/>
          <p:nvPr/>
        </p:nvSpPr>
        <p:spPr>
          <a:xfrm>
            <a:off x="118533" y="120402"/>
            <a:ext cx="8737600" cy="661719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ЗНАЙДІТЬ ПОМИЛКИ</a:t>
            </a:r>
          </a:p>
          <a:p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Синюваточервоний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темно-</a:t>
            </a:r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зелений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жовтогарячий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вагонно-</a:t>
            </a:r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тепловозний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кисло-</a:t>
            </a:r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молочний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чотирирічний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право-</a:t>
            </a:r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бережний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земле-</a:t>
            </a:r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робний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волелюбний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6152" name="Picture 8" descr="Что означает смайлик написанный символами — значения обозначений и  расшифровка текстовых смайлов. Обсуждение на LiveInternet - Российский  Сервис Онлайн-Дневников">
            <a:extLst>
              <a:ext uri="{FF2B5EF4-FFF2-40B4-BE49-F238E27FC236}">
                <a16:creationId xmlns:a16="http://schemas.microsoft.com/office/drawing/2014/main" xmlns="" id="{5CB0EF0B-D2B9-034E-899D-CDEFA0A87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582" y="1257300"/>
            <a:ext cx="4383617" cy="459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50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43"/>
    </mc:Choice>
    <mc:Fallback xmlns="">
      <p:transition spd="slow" advTm="1714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8EF0196-E3BE-1043-BE1C-ECEA6718F716}"/>
              </a:ext>
            </a:extLst>
          </p:cNvPr>
          <p:cNvSpPr/>
          <p:nvPr/>
        </p:nvSpPr>
        <p:spPr>
          <a:xfrm>
            <a:off x="1388534" y="146040"/>
            <a:ext cx="646853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ПЕРЕВІРТЕ!!!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Синювато-червоний</a:t>
            </a:r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темно-</a:t>
            </a:r>
            <a:r>
              <a:rPr lang="ru-RU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зелений</a:t>
            </a:r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жовтогарячий</a:t>
            </a:r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вагонно-</a:t>
            </a:r>
            <a:r>
              <a:rPr lang="ru-RU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тепловозний</a:t>
            </a:r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кисломолочний</a:t>
            </a:r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чотирирічний</a:t>
            </a:r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правобережний</a:t>
            </a:r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землеробний</a:t>
            </a:r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волелюбний</a:t>
            </a:r>
            <a:r>
              <a:rPr lang="ru-RU" sz="3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 descr="слово молодець синоніми">
            <a:extLst>
              <a:ext uri="{FF2B5EF4-FFF2-40B4-BE49-F238E27FC236}">
                <a16:creationId xmlns:a16="http://schemas.microsoft.com/office/drawing/2014/main" xmlns="" id="{D95F95F4-E7FF-0B4E-8D97-C4B241DD1B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1" t="7104" r="7317" b="7650"/>
          <a:stretch/>
        </p:blipFill>
        <p:spPr bwMode="auto">
          <a:xfrm rot="20155231">
            <a:off x="5638800" y="3805049"/>
            <a:ext cx="26797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73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01"/>
    </mc:Choice>
    <mc:Fallback xmlns="">
      <p:transition spd="slow" advTm="1100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028700" y="1005642"/>
            <a:ext cx="6264696" cy="52629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Ліво/бережний                                       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Навчально/виховний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Мікро/процесор                                       м'ясо/молочний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/шоу                                                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Видимо/невидимо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Чисто/тіл                                                   купівля/продаж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Шести/денний                                         південно/східний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Жовто/гарячий                                          сніжно/білий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авіа/лайнер    </a:t>
            </a:r>
            <a:r>
              <a:rPr lang="uk-U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кисло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/солодкий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диско/тека                                                прем’єр/міністр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авто/стоп                                          </a:t>
            </a:r>
            <a:r>
              <a:rPr lang="uk-U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червоно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/коричневий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Радіо/вузол                                                школа/інтернат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Сіно/</a:t>
            </a:r>
            <a:r>
              <a:rPr lang="uk-U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в'язалка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29646F0-1B34-AE4D-8BDF-7E25DF697F22}"/>
              </a:ext>
            </a:extLst>
          </p:cNvPr>
          <p:cNvSpPr/>
          <p:nvPr/>
        </p:nvSpPr>
        <p:spPr>
          <a:xfrm>
            <a:off x="3472913" y="-6866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11E710D5-0748-8F4B-A204-859B8C268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86" y="274221"/>
            <a:ext cx="9921914" cy="868779"/>
          </a:xfrm>
        </p:spPr>
        <p:txBody>
          <a:bodyPr>
            <a:normAutofit fontScale="90000"/>
          </a:bodyPr>
          <a:lstStyle/>
          <a:p>
            <a:r>
              <a:rPr lang="ru-RU" dirty="0"/>
              <a:t>Запиши слова, </a:t>
            </a:r>
            <a:r>
              <a:rPr lang="ru-RU" dirty="0" err="1"/>
              <a:t>дотримуючись</a:t>
            </a:r>
            <a:r>
              <a:rPr lang="ru-RU" dirty="0"/>
              <a:t> правил </a:t>
            </a:r>
            <a:r>
              <a:rPr lang="ru-RU" dirty="0" err="1"/>
              <a:t>правопису</a:t>
            </a:r>
            <a:endParaRPr lang="ru-RU" dirty="0"/>
          </a:p>
        </p:txBody>
      </p:sp>
      <p:pic>
        <p:nvPicPr>
          <p:cNvPr id="12290" name="Picture 2" descr="Что означает смайлик написанный символами — значения обозначений и  расшифровка текстовых смайлов. Обсуждение на LiveInternet - Российский  Сервис Онлайн-Дневников">
            <a:extLst>
              <a:ext uri="{FF2B5EF4-FFF2-40B4-BE49-F238E27FC236}">
                <a16:creationId xmlns:a16="http://schemas.microsoft.com/office/drawing/2014/main" xmlns="" id="{89FD5007-B3D0-0F4C-883A-25C779750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3429000"/>
            <a:ext cx="2628900" cy="3060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40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930"/>
    </mc:Choice>
    <mc:Fallback xmlns="">
      <p:transition spd="slow" advTm="2993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8282" y="1357298"/>
            <a:ext cx="8686800" cy="3714776"/>
          </a:xfrm>
        </p:spPr>
        <p:txBody>
          <a:bodyPr>
            <a:normAutofit/>
          </a:bodyPr>
          <a:lstStyle/>
          <a:p>
            <a:r>
              <a:rPr lang="uk-U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008529" y="858778"/>
            <a:ext cx="8027895" cy="489364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разом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uk-UA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дефіс.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лівобережний                                        навчально-виховний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мікропроцесор                                       м'ясо-молочний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телешоу                                                  видимо-невидимо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чистотіл                                                   купівля-продаж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шестиденний                                           південно-східний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жовтогарячий                                          сніжно-білий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авіалайнер                                               кисло-солодкий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дискотека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прем'єрміністр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автостоп                                                  червоно-коричневий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радіовузол                                                школа-інтернат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сінов'язалка        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слово молодець синоніми">
            <a:extLst>
              <a:ext uri="{FF2B5EF4-FFF2-40B4-BE49-F238E27FC236}">
                <a16:creationId xmlns:a16="http://schemas.microsoft.com/office/drawing/2014/main" xmlns="" id="{0A2B4FBA-3BED-4646-813C-EDC7140848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1" t="7104" r="7317" b="7650"/>
          <a:stretch/>
        </p:blipFill>
        <p:spPr bwMode="auto">
          <a:xfrm>
            <a:off x="3162300" y="4395328"/>
            <a:ext cx="26797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88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36"/>
    </mc:Choice>
    <mc:Fallback xmlns="">
      <p:transition spd="slow" advTm="6136"/>
    </mc:Fallback>
  </mc:AlternateContent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{DDB0DB53-544B-574F-A1FB-81248BDF1867}tf10001060</Template>
  <TotalTime>165</TotalTime>
  <Words>472</Words>
  <Application>Microsoft Office PowerPoint</Application>
  <PresentationFormat>Широкоэкранный</PresentationFormat>
  <Paragraphs>99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Аспект</vt:lpstr>
      <vt:lpstr>Двадцять перше листопада  Класна робота Правопис складних слів разом і через дефіс </vt:lpstr>
      <vt:lpstr>           </vt:lpstr>
      <vt:lpstr>Презентация PowerPoint</vt:lpstr>
      <vt:lpstr>Презентация PowerPoint</vt:lpstr>
      <vt:lpstr>Треба запам’ятати:</vt:lpstr>
      <vt:lpstr>Презентация PowerPoint</vt:lpstr>
      <vt:lpstr>Презентация PowerPoint</vt:lpstr>
      <vt:lpstr>Запиши слова, дотримуючись правил правопису</vt:lpstr>
      <vt:lpstr>            </vt:lpstr>
      <vt:lpstr>Вправа з ключем </vt:lpstr>
      <vt:lpstr>Перевіряймо!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Nastia Kolesnikova</dc:creator>
  <cp:lastModifiedBy>User</cp:lastModifiedBy>
  <cp:revision>34</cp:revision>
  <dcterms:created xsi:type="dcterms:W3CDTF">2020-11-03T15:46:35Z</dcterms:created>
  <dcterms:modified xsi:type="dcterms:W3CDTF">2023-11-20T20:40:52Z</dcterms:modified>
</cp:coreProperties>
</file>