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4" r:id="rId5"/>
    <p:sldId id="265" r:id="rId6"/>
    <p:sldId id="277" r:id="rId7"/>
    <p:sldId id="278" r:id="rId8"/>
    <p:sldId id="279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D41C9B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3124" autoAdjust="0"/>
  </p:normalViewPr>
  <p:slideViewPr>
    <p:cSldViewPr snapToGrid="0">
      <p:cViewPr varScale="1">
        <p:scale>
          <a:sx n="60" d="100"/>
          <a:sy n="60" d="100"/>
        </p:scale>
        <p:origin x="12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C972D-4E3E-43B1-8803-E7771AF8921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B404F-676B-419F-9A39-EA613BEB1F15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09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0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9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4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8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4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8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2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6BA9A-402A-47D8-9F31-4318B6CB9ABF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171DB-F3AC-4AD0-9C99-C568A4BB9AEA}" type="slidenum">
              <a:rPr lang="en-US" smtClean="0"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6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11094720" y="0"/>
            <a:ext cx="10972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54002" y="773924"/>
            <a:ext cx="7889358" cy="403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err="1">
                <a:latin typeface="Bookman Old Style" panose="02050604050505020204" pitchFamily="18" charset="0"/>
              </a:rPr>
              <a:t>Вісімнадцяте</a:t>
            </a:r>
            <a:r>
              <a:rPr lang="ru-RU" sz="4400" b="1" dirty="0">
                <a:latin typeface="Bookman Old Style" panose="02050604050505020204" pitchFamily="18" charset="0"/>
              </a:rPr>
              <a:t> </a:t>
            </a:r>
            <a:r>
              <a:rPr lang="ru-RU" sz="4400" b="1" dirty="0" err="1">
                <a:latin typeface="Bookman Old Style" panose="02050604050505020204" pitchFamily="18" charset="0"/>
              </a:rPr>
              <a:t>грудня</a:t>
            </a:r>
            <a:r>
              <a:rPr lang="ru-RU" sz="4400" b="1" dirty="0">
                <a:latin typeface="Bookman Old Style" panose="02050604050505020204" pitchFamily="18" charset="0"/>
              </a:rPr>
              <a:t> </a:t>
            </a:r>
            <a:r>
              <a:rPr lang="ru-RU" sz="4400" b="1" dirty="0" err="1">
                <a:latin typeface="Bookman Old Style" panose="02050604050505020204" pitchFamily="18" charset="0"/>
              </a:rPr>
              <a:t>Класна</a:t>
            </a:r>
            <a:r>
              <a:rPr lang="ru-RU" sz="4400" b="1" dirty="0">
                <a:latin typeface="Bookman Old Style" panose="02050604050505020204" pitchFamily="18" charset="0"/>
              </a:rPr>
              <a:t> робота</a:t>
            </a:r>
          </a:p>
          <a:p>
            <a:pPr algn="ctr">
              <a:lnSpc>
                <a:spcPct val="150000"/>
              </a:lnSpc>
            </a:pPr>
            <a:r>
              <a:rPr lang="ru-RU" sz="4400" b="1" dirty="0" err="1">
                <a:latin typeface="Bookman Old Style" panose="02050604050505020204" pitchFamily="18" charset="0"/>
              </a:rPr>
              <a:t>Відмінювання</a:t>
            </a:r>
            <a:r>
              <a:rPr lang="ru-RU" sz="4400" b="1" dirty="0">
                <a:latin typeface="Bookman Old Style" panose="02050604050505020204" pitchFamily="18" charset="0"/>
              </a:rPr>
              <a:t> іменників І </a:t>
            </a:r>
            <a:r>
              <a:rPr lang="ru-RU" sz="4400" b="1" dirty="0" err="1">
                <a:latin typeface="Bookman Old Style" panose="02050604050505020204" pitchFamily="18" charset="0"/>
              </a:rPr>
              <a:t>відміни</a:t>
            </a:r>
            <a:endParaRPr lang="en-US" sz="4400" b="1" dirty="0"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https://o.remove.bg/downloads/9174779c-a3bb-4846-8f52-012c1c3281b0/2269fe1b1b22b049d8246a5c538af31d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23" y="1839468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7358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11094720" y="0"/>
            <a:ext cx="109728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97234" y="330926"/>
            <a:ext cx="388402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ПРИГАДАЙМО!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9382" y="1132114"/>
            <a:ext cx="10350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latin typeface="Bookman Old Style" panose="02050604050505020204" pitchFamily="18" charset="0"/>
              </a:rPr>
              <a:t>1. Який розділ мовознавства ми зараз вивчаємо?</a:t>
            </a:r>
          </a:p>
          <a:p>
            <a:r>
              <a:rPr lang="uk-UA" sz="2400" dirty="0">
                <a:latin typeface="Bookman Old Style" panose="02050604050505020204" pitchFamily="18" charset="0"/>
              </a:rPr>
              <a:t>2. Самостійна частина мови, що  називає предмет і відповідає на питання хто? що? називається…</a:t>
            </a:r>
          </a:p>
          <a:p>
            <a:r>
              <a:rPr lang="uk-UA" sz="2400" dirty="0">
                <a:latin typeface="Bookman Old Style" panose="02050604050505020204" pitchFamily="18" charset="0"/>
              </a:rPr>
              <a:t>3. Скільки відмінків є в українській мові.</a:t>
            </a:r>
          </a:p>
          <a:p>
            <a:r>
              <a:rPr lang="uk-UA" sz="2400" dirty="0">
                <a:latin typeface="Bookman Old Style" panose="02050604050505020204" pitchFamily="18" charset="0"/>
              </a:rPr>
              <a:t>4. Як поділяються іменники за відмінковими закінченнями?</a:t>
            </a:r>
          </a:p>
          <a:p>
            <a:r>
              <a:rPr lang="uk-UA" sz="2400" dirty="0">
                <a:latin typeface="Bookman Old Style" panose="02050604050505020204" pitchFamily="18" charset="0"/>
              </a:rPr>
              <a:t>5. До </a:t>
            </a:r>
            <a:r>
              <a:rPr lang="en-US" sz="2400" dirty="0">
                <a:latin typeface="Bookman Old Style" panose="02050604050505020204" pitchFamily="18" charset="0"/>
              </a:rPr>
              <a:t>IV</a:t>
            </a:r>
            <a:r>
              <a:rPr lang="uk-UA" sz="2400" dirty="0">
                <a:latin typeface="Bookman Old Style" panose="02050604050505020204" pitchFamily="18" charset="0"/>
              </a:rPr>
              <a:t> відміни відносяться іменники…</a:t>
            </a:r>
          </a:p>
          <a:p>
            <a:r>
              <a:rPr lang="uk-UA" sz="2400" dirty="0">
                <a:latin typeface="Bookman Old Style" panose="02050604050505020204" pitchFamily="18" charset="0"/>
              </a:rPr>
              <a:t>6. До ІІ відміни відносяться іменники…</a:t>
            </a:r>
          </a:p>
          <a:p>
            <a:r>
              <a:rPr lang="uk-UA" sz="2400" dirty="0">
                <a:latin typeface="Bookman Old Style" panose="02050604050505020204" pitchFamily="18" charset="0"/>
              </a:rPr>
              <a:t>7. До ІІІ відміни відносяться іменники…</a:t>
            </a:r>
          </a:p>
          <a:p>
            <a:r>
              <a:rPr lang="uk-UA" sz="2400" dirty="0">
                <a:latin typeface="Bookman Old Style" panose="02050604050505020204" pitchFamily="18" charset="0"/>
              </a:rPr>
              <a:t>8. До </a:t>
            </a:r>
            <a:r>
              <a:rPr lang="en-US" sz="2400" dirty="0">
                <a:latin typeface="Bookman Old Style" panose="02050604050505020204" pitchFamily="18" charset="0"/>
              </a:rPr>
              <a:t>IV</a:t>
            </a:r>
            <a:r>
              <a:rPr lang="uk-UA" sz="2400" dirty="0">
                <a:latin typeface="Bookman Old Style" panose="02050604050505020204" pitchFamily="18" charset="0"/>
              </a:rPr>
              <a:t> відміни відносяться іменники…</a:t>
            </a:r>
          </a:p>
          <a:p>
            <a:r>
              <a:rPr lang="uk-UA" sz="2400" dirty="0">
                <a:latin typeface="Bookman Old Style" panose="02050604050505020204" pitchFamily="18" charset="0"/>
              </a:rPr>
              <a:t>9. На які групи поділяються іменники?</a:t>
            </a:r>
          </a:p>
          <a:p>
            <a:r>
              <a:rPr lang="uk-UA" sz="2400" dirty="0">
                <a:latin typeface="Bookman Old Style" panose="02050604050505020204" pitchFamily="18" charset="0"/>
              </a:rPr>
              <a:t>10. Іменники яких відмін поділяються на групи?</a:t>
            </a:r>
          </a:p>
          <a:p>
            <a:endParaRPr lang="en-US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63120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044" y="440488"/>
            <a:ext cx="260386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Bookman Old Style" panose="02050604050505020204" pitchFamily="18" charset="0"/>
              </a:rPr>
              <a:t>Жіночий рід</a:t>
            </a:r>
            <a:endParaRPr lang="en-US" sz="36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6758" y="440488"/>
            <a:ext cx="2516779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Bookman Old Style" panose="02050604050505020204" pitchFamily="18" charset="0"/>
              </a:rPr>
              <a:t>Чоловічий рід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0768" y="440487"/>
            <a:ext cx="266761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Bookman Old Style" panose="02050604050505020204" pitchFamily="18" charset="0"/>
              </a:rPr>
              <a:t>Середній рід</a:t>
            </a:r>
            <a:endParaRPr lang="en-US" sz="3600" b="1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22960" y="392149"/>
            <a:ext cx="223810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atin typeface="Bookman Old Style" panose="02050604050505020204" pitchFamily="18" charset="0"/>
              </a:rPr>
              <a:t>Спільний рід</a:t>
            </a:r>
            <a:endParaRPr lang="en-US" sz="3200" b="1" dirty="0">
              <a:latin typeface="Bookman Old Style" panose="020506040505050202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924470" y="1929554"/>
            <a:ext cx="413792" cy="461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902102" y="1912585"/>
            <a:ext cx="410934" cy="4528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0818213" y="1822571"/>
            <a:ext cx="19597" cy="461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619467" y="1872201"/>
            <a:ext cx="461549" cy="461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818541" y="1827531"/>
            <a:ext cx="447403" cy="4528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168444" y="1872201"/>
            <a:ext cx="439780" cy="461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3884731" y="1818822"/>
            <a:ext cx="487680" cy="4615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251300"/>
              </p:ext>
            </p:extLst>
          </p:nvPr>
        </p:nvGraphicFramePr>
        <p:xfrm>
          <a:off x="292362" y="2509278"/>
          <a:ext cx="2771228" cy="3474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85614">
                  <a:extLst>
                    <a:ext uri="{9D8B030D-6E8A-4147-A177-3AD203B41FA5}">
                      <a16:colId xmlns:a16="http://schemas.microsoft.com/office/drawing/2014/main" val="1741864641"/>
                    </a:ext>
                  </a:extLst>
                </a:gridCol>
                <a:gridCol w="1385614">
                  <a:extLst>
                    <a:ext uri="{9D8B030D-6E8A-4147-A177-3AD203B41FA5}">
                      <a16:colId xmlns:a16="http://schemas.microsoft.com/office/drawing/2014/main" val="1870696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-а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(я)</a:t>
                      </a:r>
                      <a:endParaRPr lang="en-US" sz="2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9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І 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відміна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ІІІ відміна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4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пісня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ніч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5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мрія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піч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7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стіна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деталь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89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доля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мати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128"/>
                  </a:ext>
                </a:extLst>
              </a:tr>
            </a:tbl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2208260" y="2621280"/>
            <a:ext cx="209552" cy="209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ookman Old Style" panose="02050604050505020204" pitchFamily="18" charset="0"/>
            </a:endParaRPr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293922"/>
              </p:ext>
            </p:extLst>
          </p:nvPr>
        </p:nvGraphicFramePr>
        <p:xfrm>
          <a:off x="6204857" y="2442030"/>
          <a:ext cx="3891874" cy="3840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5937">
                  <a:extLst>
                    <a:ext uri="{9D8B030D-6E8A-4147-A177-3AD203B41FA5}">
                      <a16:colId xmlns:a16="http://schemas.microsoft.com/office/drawing/2014/main" val="1741864641"/>
                    </a:ext>
                  </a:extLst>
                </a:gridCol>
                <a:gridCol w="1945937">
                  <a:extLst>
                    <a:ext uri="{9D8B030D-6E8A-4147-A177-3AD203B41FA5}">
                      <a16:colId xmlns:a16="http://schemas.microsoft.com/office/drawing/2014/main" val="1870696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-о, -е, -а, -я</a:t>
                      </a:r>
                      <a:endParaRPr lang="en-US" sz="2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-а, (я)</a:t>
                      </a:r>
                    </a:p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ат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-, -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ят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-, -</a:t>
                      </a:r>
                      <a:r>
                        <a:rPr lang="uk-UA" sz="2400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ен</a:t>
                      </a:r>
                      <a:r>
                        <a:rPr lang="uk-UA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-</a:t>
                      </a:r>
                      <a:endParaRPr lang="en-US" sz="2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9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ІІ 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відміна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І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V</a:t>
                      </a:r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відміна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4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море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ім’я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5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поле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зайченя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7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життя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оленя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89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знання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дитя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128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844038"/>
              </p:ext>
            </p:extLst>
          </p:nvPr>
        </p:nvGraphicFramePr>
        <p:xfrm>
          <a:off x="3196679" y="2492345"/>
          <a:ext cx="2927566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3783">
                  <a:extLst>
                    <a:ext uri="{9D8B030D-6E8A-4147-A177-3AD203B41FA5}">
                      <a16:colId xmlns:a16="http://schemas.microsoft.com/office/drawing/2014/main" val="1741864641"/>
                    </a:ext>
                  </a:extLst>
                </a:gridCol>
                <a:gridCol w="1463783">
                  <a:extLst>
                    <a:ext uri="{9D8B030D-6E8A-4147-A177-3AD203B41FA5}">
                      <a16:colId xmlns:a16="http://schemas.microsoft.com/office/drawing/2014/main" val="1870696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aseline="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, о</a:t>
                      </a:r>
                      <a:endParaRPr lang="en-US" sz="2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-а (я)</a:t>
                      </a:r>
                      <a:endParaRPr lang="en-US" sz="2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44939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ІІ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відміна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І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відміна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840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Дніпро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Микола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65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Павло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голова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73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дуб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baseline="0" dirty="0">
                          <a:latin typeface="Bookman Old Style" panose="02050604050505020204" pitchFamily="18" charset="0"/>
                        </a:rPr>
                        <a:t>воєвода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897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бук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latin typeface="Bookman Old Style" panose="02050604050505020204" pitchFamily="18" charset="0"/>
                        </a:rPr>
                        <a:t>Ілля</a:t>
                      </a:r>
                      <a:endParaRPr lang="en-US" sz="2400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128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3543518" y="2621280"/>
            <a:ext cx="209552" cy="2090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Bookman Old Style" panose="02050604050505020204" pitchFamily="18" charset="0"/>
            </a:endParaRP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45269"/>
              </p:ext>
            </p:extLst>
          </p:nvPr>
        </p:nvGraphicFramePr>
        <p:xfrm>
          <a:off x="10177344" y="2391108"/>
          <a:ext cx="1683722" cy="3108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3722">
                  <a:extLst>
                    <a:ext uri="{9D8B030D-6E8A-4147-A177-3AD203B41FA5}">
                      <a16:colId xmlns:a16="http://schemas.microsoft.com/office/drawing/2014/main" val="1800220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-а</a:t>
                      </a:r>
                      <a:endParaRPr lang="en-US" sz="2400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052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І</a:t>
                      </a:r>
                    </a:p>
                    <a:p>
                      <a:pPr algn="ctr"/>
                      <a:r>
                        <a:rPr lang="uk-UA" sz="24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відміна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169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сирота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232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плакса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6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нікчема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383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нероба</a:t>
                      </a:r>
                      <a:endParaRPr lang="en-US" sz="2400" i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03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71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11094720" y="0"/>
            <a:ext cx="109728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2525" y="170268"/>
            <a:ext cx="8786948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Bookman Old Style" panose="02050604050505020204" pitchFamily="18" charset="0"/>
              </a:rPr>
              <a:t>Прослідкуйте за зміною закінчень іменників при відмінюванні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303" y="1075180"/>
            <a:ext cx="7129394" cy="24604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1303" y="3609593"/>
            <a:ext cx="7129394" cy="317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11094720" y="0"/>
            <a:ext cx="10972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0680" y="1051560"/>
            <a:ext cx="8976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 </a:t>
            </a:r>
            <a:r>
              <a:rPr lang="ru-RU" sz="2000" b="1" dirty="0">
                <a:latin typeface="Bookman Old Style" panose="02050604050505020204" pitchFamily="18" charset="0"/>
              </a:rPr>
              <a:t>орудному </a:t>
            </a:r>
            <a:r>
              <a:rPr lang="ru-RU" sz="2000" b="1" dirty="0" err="1">
                <a:latin typeface="Bookman Old Style" panose="02050604050505020204" pitchFamily="18" charset="0"/>
              </a:rPr>
              <a:t>відмінку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однини</a:t>
            </a:r>
            <a:r>
              <a:rPr lang="ru-RU" sz="2000" dirty="0">
                <a:latin typeface="Bookman Old Style" panose="02050604050505020204" pitchFamily="18" charset="0"/>
              </a:rPr>
              <a:t> іменників І відміни </a:t>
            </a:r>
            <a:r>
              <a:rPr lang="ru-RU" sz="2000" dirty="0" err="1">
                <a:latin typeface="Bookman Old Style" panose="02050604050505020204" pitchFamily="18" charset="0"/>
              </a:rPr>
              <a:t>закінчення</a:t>
            </a:r>
            <a:r>
              <a:rPr lang="ru-RU" sz="2000" dirty="0">
                <a:latin typeface="Bookman Old Style" panose="02050604050505020204" pitchFamily="18" charset="0"/>
              </a:rPr>
              <a:t>              </a:t>
            </a:r>
            <a:r>
              <a:rPr lang="ru-RU" sz="2000" b="1" i="1" dirty="0">
                <a:latin typeface="Bookman Old Style" panose="02050604050505020204" pitchFamily="18" charset="0"/>
              </a:rPr>
              <a:t>-</a:t>
            </a:r>
            <a:r>
              <a:rPr lang="ru-RU" sz="2000" b="1" i="1" dirty="0" err="1">
                <a:latin typeface="Bookman Old Style" panose="02050604050505020204" pitchFamily="18" charset="0"/>
              </a:rPr>
              <a:t>ою</a:t>
            </a:r>
            <a:r>
              <a:rPr lang="ru-RU" sz="2000" b="1" i="1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пишемо</a:t>
            </a:r>
            <a:r>
              <a:rPr lang="ru-RU" sz="2000" dirty="0">
                <a:latin typeface="Bookman Old Style" panose="02050604050505020204" pitchFamily="18" charset="0"/>
              </a:rPr>
              <a:t> в словах з основою </a:t>
            </a:r>
            <a:r>
              <a:rPr lang="ru-RU" sz="2000" b="1" dirty="0">
                <a:latin typeface="Bookman Old Style" panose="02050604050505020204" pitchFamily="18" charset="0"/>
              </a:rPr>
              <a:t>на </a:t>
            </a:r>
            <a:r>
              <a:rPr lang="ru-RU" sz="2000" b="1" dirty="0" err="1">
                <a:latin typeface="Bookman Old Style" panose="02050604050505020204" pitchFamily="18" charset="0"/>
              </a:rPr>
              <a:t>твердий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приголосний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(мам-</a:t>
            </a:r>
            <a:r>
              <a:rPr lang="ru-RU" sz="2000" b="1" i="1" dirty="0" err="1">
                <a:latin typeface="Bookman Old Style" panose="02050604050505020204" pitchFamily="18" charset="0"/>
              </a:rPr>
              <a:t>ою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річк-</a:t>
            </a:r>
            <a:r>
              <a:rPr lang="ru-RU" sz="2000" b="1" i="1" dirty="0" err="1">
                <a:latin typeface="Bookman Old Style" panose="02050604050505020204" pitchFamily="18" charset="0"/>
              </a:rPr>
              <a:t>ою</a:t>
            </a:r>
            <a:r>
              <a:rPr lang="ru-RU" sz="2000" dirty="0">
                <a:latin typeface="Bookman Old Style" panose="02050604050505020204" pitchFamily="18" charset="0"/>
              </a:rPr>
              <a:t>).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73352" y="2152180"/>
            <a:ext cx="9177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Bookman Old Style" panose="02050604050505020204" pitchFamily="18" charset="0"/>
              </a:rPr>
              <a:t>Закінчення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b="1" i="1" dirty="0">
                <a:latin typeface="Bookman Old Style" panose="02050604050505020204" pitchFamily="18" charset="0"/>
              </a:rPr>
              <a:t>–ею- </a:t>
            </a:r>
            <a:r>
              <a:rPr lang="ru-RU" sz="2000" dirty="0">
                <a:latin typeface="Bookman Old Style" panose="02050604050505020204" pitchFamily="18" charset="0"/>
              </a:rPr>
              <a:t>в словах з основою </a:t>
            </a:r>
            <a:r>
              <a:rPr lang="ru-RU" sz="2000" b="1" dirty="0">
                <a:latin typeface="Bookman Old Style" panose="02050604050505020204" pitchFamily="18" charset="0"/>
              </a:rPr>
              <a:t>на </a:t>
            </a:r>
            <a:r>
              <a:rPr lang="ru-RU" sz="2000" b="1" dirty="0" err="1">
                <a:latin typeface="Bookman Old Style" panose="02050604050505020204" pitchFamily="18" charset="0"/>
              </a:rPr>
              <a:t>м’який</a:t>
            </a:r>
            <a:r>
              <a:rPr lang="ru-RU" sz="2000" b="1" dirty="0">
                <a:latin typeface="Bookman Old Style" panose="02050604050505020204" pitchFamily="18" charset="0"/>
              </a:rPr>
              <a:t> і </a:t>
            </a:r>
            <a:r>
              <a:rPr lang="ru-RU" sz="2000" b="1" dirty="0" err="1">
                <a:latin typeface="Bookman Old Style" panose="02050604050505020204" pitchFamily="18" charset="0"/>
              </a:rPr>
              <a:t>шиплячий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приголосний</a:t>
            </a:r>
            <a:r>
              <a:rPr lang="ru-RU" sz="2000" dirty="0">
                <a:latin typeface="Bookman Old Style" panose="02050604050505020204" pitchFamily="18" charset="0"/>
              </a:rPr>
              <a:t> (</a:t>
            </a:r>
            <a:r>
              <a:rPr lang="ru-RU" sz="2000" dirty="0" err="1">
                <a:latin typeface="Bookman Old Style" panose="02050604050505020204" pitchFamily="18" charset="0"/>
              </a:rPr>
              <a:t>рілл</a:t>
            </a:r>
            <a:r>
              <a:rPr lang="ru-RU" sz="2000" dirty="0">
                <a:latin typeface="Bookman Old Style" panose="02050604050505020204" pitchFamily="18" charset="0"/>
              </a:rPr>
              <a:t>-</a:t>
            </a:r>
            <a:r>
              <a:rPr lang="ru-RU" sz="2000" b="1" i="1" dirty="0">
                <a:latin typeface="Bookman Old Style" panose="02050604050505020204" pitchFamily="18" charset="0"/>
              </a:rPr>
              <a:t>ею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тиш</a:t>
            </a:r>
            <a:r>
              <a:rPr lang="ru-RU" sz="2000" dirty="0">
                <a:latin typeface="Bookman Old Style" panose="02050604050505020204" pitchFamily="18" charset="0"/>
              </a:rPr>
              <a:t>-</a:t>
            </a:r>
            <a:r>
              <a:rPr lang="ru-RU" sz="2000" b="1" i="1" dirty="0">
                <a:latin typeface="Bookman Old Style" panose="02050604050505020204" pitchFamily="18" charset="0"/>
              </a:rPr>
              <a:t>ею</a:t>
            </a:r>
            <a:r>
              <a:rPr lang="ru-RU" sz="2000" dirty="0">
                <a:latin typeface="Bookman Old Style" panose="02050604050505020204" pitchFamily="18" charset="0"/>
              </a:rPr>
              <a:t>), </a:t>
            </a:r>
            <a:r>
              <a:rPr lang="ru-RU" sz="2000" b="1" i="1" dirty="0">
                <a:latin typeface="Bookman Old Style" panose="02050604050505020204" pitchFamily="18" charset="0"/>
              </a:rPr>
              <a:t>-</a:t>
            </a:r>
            <a:r>
              <a:rPr lang="ru-RU" sz="2000" b="1" i="1" dirty="0" err="1">
                <a:latin typeface="Bookman Old Style" panose="02050604050505020204" pitchFamily="18" charset="0"/>
              </a:rPr>
              <a:t>єю</a:t>
            </a:r>
            <a:r>
              <a:rPr lang="ru-RU" sz="2000" b="1" i="1" dirty="0">
                <a:latin typeface="Bookman Old Style" panose="02050604050505020204" pitchFamily="18" charset="0"/>
              </a:rPr>
              <a:t> </a:t>
            </a:r>
            <a:r>
              <a:rPr lang="ru-RU" sz="2000" dirty="0">
                <a:latin typeface="Bookman Old Style" panose="02050604050505020204" pitchFamily="18" charset="0"/>
              </a:rPr>
              <a:t>(</a:t>
            </a:r>
            <a:r>
              <a:rPr lang="ru-RU" sz="2000" dirty="0" err="1">
                <a:latin typeface="Bookman Old Style" panose="02050604050505020204" pitchFamily="18" charset="0"/>
              </a:rPr>
              <a:t>варіант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закінчення</a:t>
            </a:r>
            <a:r>
              <a:rPr lang="ru-RU" sz="2000" dirty="0">
                <a:latin typeface="Bookman Old Style" panose="02050604050505020204" pitchFamily="18" charset="0"/>
              </a:rPr>
              <a:t> -ею) – </a:t>
            </a:r>
            <a:r>
              <a:rPr lang="ru-RU" sz="2000" b="1" dirty="0">
                <a:latin typeface="Bookman Old Style" panose="02050604050505020204" pitchFamily="18" charset="0"/>
              </a:rPr>
              <a:t>в </a:t>
            </a:r>
            <a:r>
              <a:rPr lang="ru-RU" sz="2000" b="1" dirty="0" err="1">
                <a:latin typeface="Bookman Old Style" panose="02050604050505020204" pitchFamily="18" charset="0"/>
              </a:rPr>
              <a:t>іменниках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після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b="1" dirty="0" err="1">
                <a:latin typeface="Bookman Old Style" panose="02050604050505020204" pitchFamily="18" charset="0"/>
              </a:rPr>
              <a:t>голосного</a:t>
            </a:r>
            <a:r>
              <a:rPr lang="ru-RU" sz="2000" b="1" dirty="0">
                <a:latin typeface="Bookman Old Style" panose="02050604050505020204" pitchFamily="18" charset="0"/>
              </a:rPr>
              <a:t> й апострофа</a:t>
            </a:r>
            <a:r>
              <a:rPr lang="ru-RU" sz="2000" dirty="0">
                <a:latin typeface="Bookman Old Style" panose="02050604050505020204" pitchFamily="18" charset="0"/>
              </a:rPr>
              <a:t> (ши-</a:t>
            </a:r>
            <a:r>
              <a:rPr lang="ru-RU" sz="2000" b="1" i="1" dirty="0" err="1">
                <a:latin typeface="Bookman Old Style" panose="02050604050505020204" pitchFamily="18" charset="0"/>
              </a:rPr>
              <a:t>єю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мрі-</a:t>
            </a:r>
            <a:r>
              <a:rPr lang="ru-RU" sz="2000" b="1" i="1" dirty="0" err="1">
                <a:latin typeface="Bookman Old Style" panose="02050604050505020204" pitchFamily="18" charset="0"/>
              </a:rPr>
              <a:t>єю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сім</a:t>
            </a:r>
            <a:r>
              <a:rPr lang="ru-RU" sz="2000" dirty="0">
                <a:latin typeface="Bookman Old Style" panose="02050604050505020204" pitchFamily="18" charset="0"/>
              </a:rPr>
              <a:t>’-</a:t>
            </a:r>
            <a:r>
              <a:rPr lang="ru-RU" sz="2000" b="1" i="1" dirty="0" err="1">
                <a:latin typeface="Bookman Old Style" panose="02050604050505020204" pitchFamily="18" charset="0"/>
              </a:rPr>
              <a:t>єю</a:t>
            </a:r>
            <a:r>
              <a:rPr lang="ru-RU" sz="2000" dirty="0">
                <a:latin typeface="Bookman Old Style" panose="02050604050505020204" pitchFamily="18" charset="0"/>
              </a:rPr>
              <a:t>).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97280" y="217786"/>
            <a:ext cx="3163824" cy="74914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Орудний відмінок (однина)</a:t>
            </a:r>
            <a:endParaRPr lang="ru-RU" sz="16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85672" y="3429000"/>
            <a:ext cx="3163824" cy="74914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Орудний відмінок (множина)</a:t>
            </a:r>
            <a:endParaRPr lang="ru-RU" sz="16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06880" y="4429581"/>
            <a:ext cx="7885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ookman Old Style" panose="02050604050505020204" pitchFamily="18" charset="0"/>
              </a:rPr>
              <a:t>В </a:t>
            </a:r>
            <a:r>
              <a:rPr lang="ru-RU" sz="2000" b="1" dirty="0">
                <a:latin typeface="Bookman Old Style" panose="02050604050505020204" pitchFamily="18" charset="0"/>
              </a:rPr>
              <a:t>орудному </a:t>
            </a:r>
            <a:r>
              <a:rPr lang="ru-RU" sz="2000" b="1" dirty="0" err="1">
                <a:latin typeface="Bookman Old Style" panose="02050604050505020204" pitchFamily="18" charset="0"/>
              </a:rPr>
              <a:t>відмінку</a:t>
            </a:r>
            <a:r>
              <a:rPr lang="ru-RU" sz="2000" b="1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множини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поодинокі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іменники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мають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паралельні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закінчення</a:t>
            </a:r>
            <a:r>
              <a:rPr lang="ru-RU" sz="2000" dirty="0">
                <a:latin typeface="Bookman Old Style" panose="02050604050505020204" pitchFamily="18" charset="0"/>
              </a:rPr>
              <a:t>: </a:t>
            </a:r>
            <a:r>
              <a:rPr lang="ru-RU" sz="2000" b="1" i="1" dirty="0">
                <a:latin typeface="Bookman Old Style" panose="02050604050505020204" pitchFamily="18" charset="0"/>
              </a:rPr>
              <a:t>-</a:t>
            </a:r>
            <a:r>
              <a:rPr lang="ru-RU" sz="2000" b="1" i="1" dirty="0" err="1">
                <a:latin typeface="Bookman Old Style" panose="02050604050505020204" pitchFamily="18" charset="0"/>
              </a:rPr>
              <a:t>ами</a:t>
            </a:r>
            <a:r>
              <a:rPr lang="ru-RU" sz="2000" b="1" i="1" dirty="0">
                <a:latin typeface="Bookman Old Style" panose="02050604050505020204" pitchFamily="18" charset="0"/>
              </a:rPr>
              <a:t>- (-</a:t>
            </a:r>
            <a:r>
              <a:rPr lang="ru-RU" sz="2000" b="1" i="1" dirty="0" err="1">
                <a:latin typeface="Bookman Old Style" panose="02050604050505020204" pitchFamily="18" charset="0"/>
              </a:rPr>
              <a:t>ями</a:t>
            </a:r>
            <a:r>
              <a:rPr lang="ru-RU" sz="2000" b="1" i="1" dirty="0">
                <a:latin typeface="Bookman Old Style" panose="02050604050505020204" pitchFamily="18" charset="0"/>
              </a:rPr>
              <a:t>-) 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b="1" i="1" dirty="0">
                <a:latin typeface="Bookman Old Style" panose="02050604050505020204" pitchFamily="18" charset="0"/>
              </a:rPr>
              <a:t>-ми</a:t>
            </a:r>
            <a:endParaRPr lang="ru-RU" sz="2000" b="1" dirty="0">
              <a:latin typeface="Bookman Old Style" panose="02050604050505020204" pitchFamily="18" charset="0"/>
            </a:endParaRPr>
          </a:p>
          <a:p>
            <a:r>
              <a:rPr lang="ru-RU" sz="2000" dirty="0">
                <a:latin typeface="Bookman Old Style" panose="02050604050505020204" pitchFamily="18" charset="0"/>
              </a:rPr>
              <a:t>(</a:t>
            </a:r>
            <a:r>
              <a:rPr lang="ru-RU" sz="2000" dirty="0" err="1">
                <a:latin typeface="Bookman Old Style" panose="02050604050505020204" pitchFamily="18" charset="0"/>
              </a:rPr>
              <a:t>сльоз-</a:t>
            </a:r>
            <a:r>
              <a:rPr lang="ru-RU" sz="2000" b="1" i="1" dirty="0" err="1">
                <a:latin typeface="Bookman Old Style" panose="02050604050505020204" pitchFamily="18" charset="0"/>
              </a:rPr>
              <a:t>ами</a:t>
            </a:r>
            <a:r>
              <a:rPr lang="ru-RU" sz="2000" dirty="0">
                <a:latin typeface="Bookman Old Style" panose="02050604050505020204" pitchFamily="18" charset="0"/>
              </a:rPr>
              <a:t> та </a:t>
            </a:r>
            <a:r>
              <a:rPr lang="ru-RU" sz="2000" dirty="0" err="1">
                <a:latin typeface="Bookman Old Style" panose="02050604050505020204" pitchFamily="18" charset="0"/>
              </a:rPr>
              <a:t>слізь</a:t>
            </a:r>
            <a:r>
              <a:rPr lang="ru-RU" sz="2000" dirty="0">
                <a:latin typeface="Bookman Old Style" panose="02050604050505020204" pitchFamily="18" charset="0"/>
              </a:rPr>
              <a:t>-</a:t>
            </a:r>
            <a:r>
              <a:rPr lang="ru-RU" sz="2000" b="1" i="1" dirty="0">
                <a:latin typeface="Bookman Old Style" panose="02050604050505020204" pitchFamily="18" charset="0"/>
              </a:rPr>
              <a:t>ми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свин-</a:t>
            </a:r>
            <a:r>
              <a:rPr lang="ru-RU" sz="2000" b="1" i="1" dirty="0" err="1">
                <a:latin typeface="Bookman Old Style" panose="02050604050505020204" pitchFamily="18" charset="0"/>
              </a:rPr>
              <a:t>ями</a:t>
            </a:r>
            <a:r>
              <a:rPr lang="ru-RU" sz="2000" dirty="0">
                <a:latin typeface="Bookman Old Style" panose="02050604050505020204" pitchFamily="18" charset="0"/>
              </a:rPr>
              <a:t> й </a:t>
            </a:r>
            <a:r>
              <a:rPr lang="ru-RU" sz="2000" dirty="0" err="1">
                <a:latin typeface="Bookman Old Style" panose="02050604050505020204" pitchFamily="18" charset="0"/>
              </a:rPr>
              <a:t>свинь</a:t>
            </a:r>
            <a:r>
              <a:rPr lang="ru-RU" sz="2000" dirty="0">
                <a:latin typeface="Bookman Old Style" panose="02050604050505020204" pitchFamily="18" charset="0"/>
              </a:rPr>
              <a:t>-</a:t>
            </a:r>
            <a:r>
              <a:rPr lang="ru-RU" sz="2000" b="1" i="1" dirty="0">
                <a:latin typeface="Bookman Old Style" panose="02050604050505020204" pitchFamily="18" charset="0"/>
              </a:rPr>
              <a:t>ми</a:t>
            </a:r>
            <a:r>
              <a:rPr lang="ru-RU" sz="2000" dirty="0">
                <a:latin typeface="Bookman Old Style" panose="02050604050505020204" pitchFamily="18" charset="0"/>
              </a:rPr>
              <a:t>). </a:t>
            </a:r>
          </a:p>
        </p:txBody>
      </p:sp>
      <p:pic>
        <p:nvPicPr>
          <p:cNvPr id="1026" name="Picture 2" descr="https://o.remove.bg/downloads/8f1b9f0f-2e38-4aa1-bc72-aadc70272176/495810aa95d10091321dd62bfe66c715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272" y="2884932"/>
            <a:ext cx="4300728" cy="430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50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 animBg="1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11094720" y="0"/>
            <a:ext cx="10972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0680" y="1051560"/>
            <a:ext cx="8976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У </a:t>
            </a:r>
            <a:r>
              <a:rPr lang="ru-RU" b="1" dirty="0">
                <a:latin typeface="Bookman Old Style" panose="02050604050505020204" pitchFamily="18" charset="0"/>
              </a:rPr>
              <a:t>родовому </a:t>
            </a:r>
            <a:r>
              <a:rPr lang="ru-RU" b="1" dirty="0" err="1">
                <a:latin typeface="Bookman Old Style" panose="02050604050505020204" pitchFamily="18" charset="0"/>
              </a:rPr>
              <a:t>відмінку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множини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більшість</a:t>
            </a:r>
            <a:r>
              <a:rPr lang="ru-RU" dirty="0">
                <a:latin typeface="Bookman Old Style" panose="02050604050505020204" pitchFamily="18" charset="0"/>
              </a:rPr>
              <a:t> іменників І відміни </a:t>
            </a:r>
            <a:r>
              <a:rPr lang="ru-RU" dirty="0" err="1">
                <a:latin typeface="Bookman Old Style" panose="02050604050505020204" pitchFamily="18" charset="0"/>
              </a:rPr>
              <a:t>мають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нульове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закінчення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r>
              <a:rPr lang="ru-RU" dirty="0" err="1">
                <a:latin typeface="Bookman Old Style" panose="02050604050505020204" pitchFamily="18" charset="0"/>
              </a:rPr>
              <a:t>Наприклад</a:t>
            </a:r>
            <a:r>
              <a:rPr lang="ru-RU" dirty="0">
                <a:latin typeface="Bookman Old Style" panose="02050604050505020204" pitchFamily="18" charset="0"/>
              </a:rPr>
              <a:t>: </a:t>
            </a:r>
            <a:r>
              <a:rPr lang="ru-RU" i="1" dirty="0">
                <a:latin typeface="Bookman Old Style" panose="02050604050505020204" pitchFamily="18" charset="0"/>
              </a:rPr>
              <a:t>тополь, меж, </a:t>
            </a:r>
            <a:r>
              <a:rPr lang="ru-RU" i="1" dirty="0" err="1">
                <a:latin typeface="Bookman Old Style" panose="02050604050505020204" pitchFamily="18" charset="0"/>
              </a:rPr>
              <a:t>мрій</a:t>
            </a:r>
            <a:r>
              <a:rPr lang="ru-RU" i="1" dirty="0"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latin typeface="Bookman Old Style" panose="02050604050505020204" pitchFamily="18" charset="0"/>
              </a:rPr>
              <a:t>вишень</a:t>
            </a:r>
            <a:r>
              <a:rPr lang="ru-RU" i="1" dirty="0"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latin typeface="Bookman Old Style" panose="02050604050505020204" pitchFamily="18" charset="0"/>
              </a:rPr>
              <a:t>смуг</a:t>
            </a:r>
            <a:r>
              <a:rPr lang="ru-RU" i="1" dirty="0"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latin typeface="Bookman Old Style" panose="02050604050505020204" pitchFamily="18" charset="0"/>
              </a:rPr>
              <a:t>кімнат</a:t>
            </a:r>
            <a:r>
              <a:rPr lang="ru-RU" i="1" dirty="0">
                <a:latin typeface="Bookman Old Style" panose="02050604050505020204" pitchFamily="18" charset="0"/>
              </a:rPr>
              <a:t>. 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30680" y="1965188"/>
            <a:ext cx="9177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В </a:t>
            </a:r>
            <a:r>
              <a:rPr lang="ru-RU" dirty="0" err="1">
                <a:latin typeface="Bookman Old Style" panose="02050604050505020204" pitchFamily="18" charset="0"/>
              </a:rPr>
              <a:t>окремих</a:t>
            </a:r>
            <a:r>
              <a:rPr lang="ru-RU" dirty="0">
                <a:latin typeface="Bookman Old Style" panose="02050604050505020204" pitchFamily="18" charset="0"/>
              </a:rPr>
              <a:t> словах </a:t>
            </a:r>
            <a:r>
              <a:rPr lang="ru-RU" dirty="0" err="1">
                <a:latin typeface="Bookman Old Style" panose="02050604050505020204" pitchFamily="18" charset="0"/>
              </a:rPr>
              <a:t>виступає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закінчення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–</a:t>
            </a:r>
            <a:r>
              <a:rPr lang="ru-RU" b="1" i="1" dirty="0" err="1">
                <a:latin typeface="Bookman Old Style" panose="02050604050505020204" pitchFamily="18" charset="0"/>
              </a:rPr>
              <a:t>ів</a:t>
            </a:r>
            <a:r>
              <a:rPr lang="ru-RU" b="1" i="1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або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–ей: </a:t>
            </a:r>
            <a:r>
              <a:rPr lang="ru-RU" i="1" dirty="0" err="1">
                <a:latin typeface="Bookman Old Style" panose="02050604050505020204" pitchFamily="18" charset="0"/>
              </a:rPr>
              <a:t>суддя</a:t>
            </a:r>
            <a:r>
              <a:rPr lang="ru-RU" i="1" dirty="0">
                <a:latin typeface="Bookman Old Style" panose="02050604050505020204" pitchFamily="18" charset="0"/>
              </a:rPr>
              <a:t> – </a:t>
            </a:r>
            <a:r>
              <a:rPr lang="ru-RU" i="1" dirty="0" err="1">
                <a:latin typeface="Bookman Old Style" panose="02050604050505020204" pitchFamily="18" charset="0"/>
              </a:rPr>
              <a:t>суддів</a:t>
            </a:r>
            <a:r>
              <a:rPr lang="ru-RU" i="1" dirty="0">
                <a:latin typeface="Bookman Old Style" panose="02050604050505020204" pitchFamily="18" charset="0"/>
              </a:rPr>
              <a:t>, гайдамака – </a:t>
            </a:r>
            <a:r>
              <a:rPr lang="ru-RU" i="1" dirty="0" err="1">
                <a:latin typeface="Bookman Old Style" panose="02050604050505020204" pitchFamily="18" charset="0"/>
              </a:rPr>
              <a:t>гайдамаків</a:t>
            </a:r>
            <a:r>
              <a:rPr lang="ru-RU" i="1" dirty="0"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latin typeface="Bookman Old Style" panose="02050604050505020204" pitchFamily="18" charset="0"/>
              </a:rPr>
              <a:t>тесля</a:t>
            </a:r>
            <a:r>
              <a:rPr lang="ru-RU" i="1" dirty="0">
                <a:latin typeface="Bookman Old Style" panose="02050604050505020204" pitchFamily="18" charset="0"/>
              </a:rPr>
              <a:t> – </a:t>
            </a:r>
            <a:r>
              <a:rPr lang="ru-RU" i="1" dirty="0" err="1">
                <a:latin typeface="Bookman Old Style" panose="02050604050505020204" pitchFamily="18" charset="0"/>
              </a:rPr>
              <a:t>теслів</a:t>
            </a:r>
            <a:r>
              <a:rPr lang="ru-RU" i="1" dirty="0"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latin typeface="Bookman Old Style" panose="02050604050505020204" pitchFamily="18" charset="0"/>
              </a:rPr>
              <a:t>ніздря</a:t>
            </a:r>
            <a:r>
              <a:rPr lang="ru-RU" i="1" dirty="0">
                <a:latin typeface="Bookman Old Style" panose="02050604050505020204" pitchFamily="18" charset="0"/>
              </a:rPr>
              <a:t> – </a:t>
            </a:r>
            <a:r>
              <a:rPr lang="ru-RU" i="1" dirty="0" err="1">
                <a:latin typeface="Bookman Old Style" panose="02050604050505020204" pitchFamily="18" charset="0"/>
              </a:rPr>
              <a:t>ніздрів</a:t>
            </a:r>
            <a:r>
              <a:rPr lang="ru-RU" i="1" dirty="0">
                <a:latin typeface="Bookman Old Style" panose="02050604050505020204" pitchFamily="18" charset="0"/>
              </a:rPr>
              <a:t>, мама – </a:t>
            </a:r>
            <a:r>
              <a:rPr lang="ru-RU" i="1" dirty="0" err="1">
                <a:latin typeface="Bookman Old Style" panose="02050604050505020204" pitchFamily="18" charset="0"/>
              </a:rPr>
              <a:t>мамів</a:t>
            </a:r>
            <a:r>
              <a:rPr lang="ru-RU" i="1" dirty="0">
                <a:latin typeface="Bookman Old Style" panose="02050604050505020204" pitchFamily="18" charset="0"/>
              </a:rPr>
              <a:t> (і мам), баба – </a:t>
            </a:r>
            <a:r>
              <a:rPr lang="ru-RU" i="1" dirty="0" err="1">
                <a:latin typeface="Bookman Old Style" panose="02050604050505020204" pitchFamily="18" charset="0"/>
              </a:rPr>
              <a:t>бабів</a:t>
            </a:r>
            <a:r>
              <a:rPr lang="ru-RU" i="1" dirty="0">
                <a:latin typeface="Bookman Old Style" panose="02050604050505020204" pitchFamily="18" charset="0"/>
              </a:rPr>
              <a:t> (і баб), губа – </a:t>
            </a:r>
            <a:r>
              <a:rPr lang="ru-RU" i="1" dirty="0" err="1">
                <a:latin typeface="Bookman Old Style" panose="02050604050505020204" pitchFamily="18" charset="0"/>
              </a:rPr>
              <a:t>губів</a:t>
            </a:r>
            <a:r>
              <a:rPr lang="ru-RU" i="1" dirty="0">
                <a:latin typeface="Bookman Old Style" panose="02050604050505020204" pitchFamily="18" charset="0"/>
              </a:rPr>
              <a:t> (і губ), </a:t>
            </a:r>
            <a:r>
              <a:rPr lang="ru-RU" i="1" dirty="0" err="1">
                <a:latin typeface="Bookman Old Style" panose="02050604050505020204" pitchFamily="18" charset="0"/>
              </a:rPr>
              <a:t>легеня</a:t>
            </a:r>
            <a:r>
              <a:rPr lang="ru-RU" i="1" dirty="0">
                <a:latin typeface="Bookman Old Style" panose="02050604050505020204" pitchFamily="18" charset="0"/>
              </a:rPr>
              <a:t> – </a:t>
            </a:r>
            <a:r>
              <a:rPr lang="ru-RU" i="1" dirty="0" err="1">
                <a:latin typeface="Bookman Old Style" panose="02050604050505020204" pitchFamily="18" charset="0"/>
              </a:rPr>
              <a:t>легенів</a:t>
            </a:r>
            <a:r>
              <a:rPr lang="ru-RU" i="1" dirty="0">
                <a:latin typeface="Bookman Old Style" panose="02050604050505020204" pitchFamily="18" charset="0"/>
              </a:rPr>
              <a:t> (і </a:t>
            </a:r>
            <a:r>
              <a:rPr lang="ru-RU" i="1" dirty="0" err="1">
                <a:latin typeface="Bookman Old Style" panose="02050604050505020204" pitchFamily="18" charset="0"/>
              </a:rPr>
              <a:t>легень</a:t>
            </a:r>
            <a:r>
              <a:rPr lang="ru-RU" i="1" dirty="0">
                <a:latin typeface="Bookman Old Style" panose="02050604050505020204" pitchFamily="18" charset="0"/>
              </a:rPr>
              <a:t>), </a:t>
            </a:r>
            <a:r>
              <a:rPr lang="ru-RU" i="1" dirty="0" err="1">
                <a:latin typeface="Bookman Old Style" panose="02050604050505020204" pitchFamily="18" charset="0"/>
              </a:rPr>
              <a:t>свиня</a:t>
            </a:r>
            <a:r>
              <a:rPr lang="ru-RU" i="1" dirty="0">
                <a:latin typeface="Bookman Old Style" panose="02050604050505020204" pitchFamily="18" charset="0"/>
              </a:rPr>
              <a:t> – свиней, </a:t>
            </a:r>
            <a:r>
              <a:rPr lang="ru-RU" i="1" dirty="0" err="1">
                <a:latin typeface="Bookman Old Style" panose="02050604050505020204" pitchFamily="18" charset="0"/>
              </a:rPr>
              <a:t>миша</a:t>
            </a:r>
            <a:r>
              <a:rPr lang="ru-RU" i="1" dirty="0">
                <a:latin typeface="Bookman Old Style" panose="02050604050505020204" pitchFamily="18" charset="0"/>
              </a:rPr>
              <a:t> – </a:t>
            </a:r>
            <a:r>
              <a:rPr lang="ru-RU" i="1" dirty="0" err="1">
                <a:latin typeface="Bookman Old Style" panose="02050604050505020204" pitchFamily="18" charset="0"/>
              </a:rPr>
              <a:t>мишей</a:t>
            </a:r>
            <a:r>
              <a:rPr lang="ru-RU" i="1" dirty="0">
                <a:latin typeface="Bookman Old Style" panose="02050604050505020204" pitchFamily="18" charset="0"/>
              </a:rPr>
              <a:t>, </a:t>
            </a:r>
            <a:r>
              <a:rPr lang="ru-RU" i="1" dirty="0" err="1">
                <a:latin typeface="Bookman Old Style" panose="02050604050505020204" pitchFamily="18" charset="0"/>
              </a:rPr>
              <a:t>стаття</a:t>
            </a:r>
            <a:r>
              <a:rPr lang="ru-RU" i="1" dirty="0">
                <a:latin typeface="Bookman Old Style" panose="02050604050505020204" pitchFamily="18" charset="0"/>
              </a:rPr>
              <a:t> – статей (без </a:t>
            </a:r>
            <a:r>
              <a:rPr lang="ru-RU" i="1" dirty="0" err="1">
                <a:latin typeface="Bookman Old Style" panose="02050604050505020204" pitchFamily="18" charset="0"/>
              </a:rPr>
              <a:t>подвоєння</a:t>
            </a:r>
            <a:r>
              <a:rPr lang="ru-RU" i="1" dirty="0">
                <a:latin typeface="Bookman Old Style" panose="02050604050505020204" pitchFamily="18" charset="0"/>
              </a:rPr>
              <a:t> т).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97280" y="217786"/>
            <a:ext cx="3163824" cy="74914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Родовий відмінок (множина)</a:t>
            </a:r>
            <a:endParaRPr lang="ru-RU" sz="16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30680" y="3266135"/>
            <a:ext cx="7083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Bookman Old Style" panose="02050604050505020204" pitchFamily="18" charset="0"/>
              </a:rPr>
              <a:t>Зверніть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увагу</a:t>
            </a:r>
            <a:r>
              <a:rPr lang="ru-RU" b="1" dirty="0">
                <a:latin typeface="Bookman Old Style" panose="02050604050505020204" pitchFamily="18" charset="0"/>
              </a:rPr>
              <a:t> на </a:t>
            </a:r>
            <a:r>
              <a:rPr lang="ru-RU" b="1" dirty="0" err="1">
                <a:latin typeface="Bookman Old Style" panose="02050604050505020204" pitchFamily="18" charset="0"/>
              </a:rPr>
              <a:t>особливі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форми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двох</a:t>
            </a:r>
            <a:r>
              <a:rPr lang="ru-RU" b="1" dirty="0">
                <a:latin typeface="Bookman Old Style" panose="02050604050505020204" pitchFamily="18" charset="0"/>
              </a:rPr>
              <a:t> іменників у </a:t>
            </a:r>
            <a:r>
              <a:rPr lang="ru-RU" b="1" dirty="0" err="1">
                <a:latin typeface="Bookman Old Style" panose="02050604050505020204" pitchFamily="18" charset="0"/>
              </a:rPr>
              <a:t>цьому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відмінку</a:t>
            </a:r>
            <a:r>
              <a:rPr lang="ru-RU" b="1" dirty="0">
                <a:latin typeface="Bookman Old Style" panose="02050604050505020204" pitchFamily="18" charset="0"/>
              </a:rPr>
              <a:t>: </a:t>
            </a:r>
            <a:r>
              <a:rPr lang="ru-RU" dirty="0" err="1">
                <a:latin typeface="Bookman Old Style" panose="02050604050505020204" pitchFamily="18" charset="0"/>
              </a:rPr>
              <a:t>гра</a:t>
            </a:r>
            <a:r>
              <a:rPr lang="ru-RU" dirty="0">
                <a:latin typeface="Bookman Old Style" panose="02050604050505020204" pitchFamily="18" charset="0"/>
              </a:rPr>
              <a:t> – </a:t>
            </a:r>
            <a:r>
              <a:rPr lang="ru-RU" dirty="0" err="1">
                <a:latin typeface="Bookman Old Style" panose="02050604050505020204" pitchFamily="18" charset="0"/>
              </a:rPr>
              <a:t>ігор</a:t>
            </a:r>
            <a:r>
              <a:rPr lang="ru-RU" dirty="0">
                <a:latin typeface="Bookman Old Style" panose="02050604050505020204" pitchFamily="18" charset="0"/>
              </a:rPr>
              <a:t> (</a:t>
            </a:r>
            <a:r>
              <a:rPr lang="ru-RU" dirty="0" err="1">
                <a:latin typeface="Bookman Old Style" panose="02050604050505020204" pitchFamily="18" charset="0"/>
              </a:rPr>
              <a:t>ігри</a:t>
            </a:r>
            <a:r>
              <a:rPr lang="ru-RU" dirty="0">
                <a:latin typeface="Bookman Old Style" panose="02050604050505020204" pitchFamily="18" charset="0"/>
              </a:rPr>
              <a:t>), </a:t>
            </a:r>
            <a:r>
              <a:rPr lang="ru-RU" dirty="0" err="1">
                <a:latin typeface="Bookman Old Style" panose="02050604050505020204" pitchFamily="18" charset="0"/>
              </a:rPr>
              <a:t>вівця</a:t>
            </a:r>
            <a:r>
              <a:rPr lang="ru-RU" dirty="0">
                <a:latin typeface="Bookman Old Style" panose="02050604050505020204" pitchFamily="18" charset="0"/>
              </a:rPr>
              <a:t> – </a:t>
            </a:r>
            <a:r>
              <a:rPr lang="ru-RU" dirty="0" err="1">
                <a:latin typeface="Bookman Old Style" panose="02050604050505020204" pitchFamily="18" charset="0"/>
              </a:rPr>
              <a:t>овець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3074" name="Picture 2" descr="https://o.remove.bg/downloads/5d30911f-5f75-4051-9de2-b34be7f57c12/62052d9b3f48918286c9abf81270a8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310" y="2978650"/>
            <a:ext cx="4390644" cy="439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вал 10"/>
          <p:cNvSpPr/>
          <p:nvPr/>
        </p:nvSpPr>
        <p:spPr>
          <a:xfrm>
            <a:off x="1097280" y="3950350"/>
            <a:ext cx="2468880" cy="74914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Давальний і місцевий відмінки</a:t>
            </a:r>
            <a:endParaRPr lang="ru-RU" sz="16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0680" y="4884165"/>
            <a:ext cx="5757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У </a:t>
            </a:r>
            <a:r>
              <a:rPr lang="ru-RU" b="1" dirty="0" err="1">
                <a:latin typeface="Bookman Old Style" panose="02050604050505020204" pitchFamily="18" charset="0"/>
              </a:rPr>
              <a:t>давальному</a:t>
            </a:r>
            <a:r>
              <a:rPr lang="ru-RU" b="1" dirty="0">
                <a:latin typeface="Bookman Old Style" panose="02050604050505020204" pitchFamily="18" charset="0"/>
              </a:rPr>
              <a:t> й </a:t>
            </a:r>
            <a:r>
              <a:rPr lang="ru-RU" b="1" dirty="0" err="1">
                <a:latin typeface="Bookman Old Style" panose="02050604050505020204" pitchFamily="18" charset="0"/>
              </a:rPr>
              <a:t>місцевому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відмінках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однини</a:t>
            </a:r>
            <a:r>
              <a:rPr lang="ru-RU" dirty="0">
                <a:latin typeface="Bookman Old Style" panose="02050604050505020204" pitchFamily="18" charset="0"/>
              </a:rPr>
              <a:t> перед </a:t>
            </a:r>
            <a:r>
              <a:rPr lang="ru-RU" dirty="0" err="1">
                <a:latin typeface="Bookman Old Style" panose="02050604050505020204" pitchFamily="18" charset="0"/>
              </a:rPr>
              <a:t>закінченням</a:t>
            </a:r>
            <a:r>
              <a:rPr lang="ru-RU" dirty="0">
                <a:latin typeface="Bookman Old Style" panose="02050604050505020204" pitchFamily="18" charset="0"/>
              </a:rPr>
              <a:t> -і </a:t>
            </a:r>
            <a:r>
              <a:rPr lang="ru-RU" dirty="0" err="1">
                <a:latin typeface="Bookman Old Style" panose="02050604050505020204" pitchFamily="18" charset="0"/>
              </a:rPr>
              <a:t>кінцеві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приголосні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основи</a:t>
            </a:r>
            <a:r>
              <a:rPr lang="ru-RU" b="1" dirty="0">
                <a:latin typeface="Bookman Old Style" panose="02050604050505020204" pitchFamily="18" charset="0"/>
              </a:rPr>
              <a:t> іменників </a:t>
            </a:r>
            <a:r>
              <a:rPr lang="en-US" b="1" dirty="0">
                <a:latin typeface="Bookman Old Style" panose="02050604050505020204" pitchFamily="18" charset="0"/>
              </a:rPr>
              <a:t>I </a:t>
            </a:r>
            <a:r>
              <a:rPr lang="ru-RU" b="1" dirty="0">
                <a:latin typeface="Bookman Old Style" panose="02050604050505020204" pitchFamily="18" charset="0"/>
              </a:rPr>
              <a:t>відміни [г], [к], [х] </a:t>
            </a:r>
            <a:r>
              <a:rPr lang="ru-RU" b="1" dirty="0" err="1">
                <a:latin typeface="Bookman Old Style" panose="02050604050505020204" pitchFamily="18" charset="0"/>
              </a:rPr>
              <a:t>чергуються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із</a:t>
            </a:r>
            <a:r>
              <a:rPr lang="ru-RU" b="1" dirty="0">
                <a:latin typeface="Bookman Old Style" panose="02050604050505020204" pitchFamily="18" charset="0"/>
              </a:rPr>
              <a:t> [з</a:t>
            </a:r>
            <a:r>
              <a:rPr lang="el-GR" b="1" dirty="0">
                <a:latin typeface="Bookman Old Style" panose="02050604050505020204" pitchFamily="18" charset="0"/>
              </a:rPr>
              <a:t>΄], [</a:t>
            </a:r>
            <a:r>
              <a:rPr lang="ru-RU" b="1" dirty="0">
                <a:latin typeface="Bookman Old Style" panose="02050604050505020204" pitchFamily="18" charset="0"/>
              </a:rPr>
              <a:t>ц</a:t>
            </a:r>
            <a:r>
              <a:rPr lang="el-GR" b="1" dirty="0">
                <a:latin typeface="Bookman Old Style" panose="02050604050505020204" pitchFamily="18" charset="0"/>
              </a:rPr>
              <a:t>΄], [</a:t>
            </a:r>
            <a:r>
              <a:rPr lang="ru-RU" b="1" dirty="0">
                <a:latin typeface="Bookman Old Style" panose="02050604050505020204" pitchFamily="18" charset="0"/>
              </a:rPr>
              <a:t>с</a:t>
            </a:r>
            <a:r>
              <a:rPr lang="el-GR" b="1" dirty="0">
                <a:latin typeface="Bookman Old Style" panose="02050604050505020204" pitchFamily="18" charset="0"/>
              </a:rPr>
              <a:t>΄]</a:t>
            </a:r>
            <a:r>
              <a:rPr lang="el-GR" dirty="0">
                <a:latin typeface="Bookman Old Style" panose="02050604050505020204" pitchFamily="18" charset="0"/>
              </a:rPr>
              <a:t>: </a:t>
            </a:r>
            <a:r>
              <a:rPr lang="ru-RU" dirty="0">
                <a:latin typeface="Bookman Old Style" panose="02050604050505020204" pitchFamily="18" charset="0"/>
              </a:rPr>
              <a:t>нога – </a:t>
            </a:r>
            <a:r>
              <a:rPr lang="ru-RU" dirty="0" err="1">
                <a:latin typeface="Bookman Old Style" panose="02050604050505020204" pitchFamily="18" charset="0"/>
              </a:rPr>
              <a:t>нозі</a:t>
            </a:r>
            <a:r>
              <a:rPr lang="ru-RU" dirty="0">
                <a:latin typeface="Bookman Old Style" panose="02050604050505020204" pitchFamily="18" charset="0"/>
              </a:rPr>
              <a:t>; рука – </a:t>
            </a:r>
            <a:r>
              <a:rPr lang="ru-RU" dirty="0" err="1">
                <a:latin typeface="Bookman Old Style" panose="02050604050505020204" pitchFamily="18" charset="0"/>
              </a:rPr>
              <a:t>руці</a:t>
            </a:r>
            <a:r>
              <a:rPr lang="ru-RU" dirty="0">
                <a:latin typeface="Bookman Old Style" panose="02050604050505020204" pitchFamily="18" charset="0"/>
              </a:rPr>
              <a:t>; муха – </a:t>
            </a:r>
            <a:r>
              <a:rPr lang="ru-RU" dirty="0" err="1">
                <a:latin typeface="Bookman Old Style" panose="02050604050505020204" pitchFamily="18" charset="0"/>
              </a:rPr>
              <a:t>мусі</a:t>
            </a:r>
            <a:r>
              <a:rPr lang="ru-RU" dirty="0">
                <a:latin typeface="Bookman Old Style" panose="02050604050505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47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 animBg="1"/>
      <p:bldP spid="14" grpId="0"/>
      <p:bldP spid="1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11094720" y="0"/>
            <a:ext cx="10972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5440" y="894719"/>
            <a:ext cx="8976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anose="02050604050505020204" pitchFamily="18" charset="0"/>
              </a:rPr>
              <a:t>У </a:t>
            </a:r>
            <a:r>
              <a:rPr lang="ru-RU" b="1" dirty="0" err="1">
                <a:latin typeface="Bookman Old Style" panose="02050604050505020204" pitchFamily="18" charset="0"/>
              </a:rPr>
              <a:t>місцевому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відмінку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множини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іменники</a:t>
            </a:r>
            <a:r>
              <a:rPr lang="ru-RU" b="1" dirty="0">
                <a:latin typeface="Bookman Old Style" panose="02050604050505020204" pitchFamily="18" charset="0"/>
              </a:rPr>
              <a:t> І відміни </a:t>
            </a:r>
            <a:r>
              <a:rPr lang="ru-RU" b="1" dirty="0" err="1">
                <a:latin typeface="Bookman Old Style" panose="02050604050505020204" pitchFamily="18" charset="0"/>
              </a:rPr>
              <a:t>мають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закінчення</a:t>
            </a:r>
            <a:r>
              <a:rPr lang="ru-RU" b="1" dirty="0">
                <a:latin typeface="Bookman Old Style" panose="02050604050505020204" pitchFamily="18" charset="0"/>
              </a:rPr>
              <a:t>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615440" y="1541050"/>
            <a:ext cx="9177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– </a:t>
            </a:r>
            <a:r>
              <a:rPr lang="ru-RU" dirty="0" err="1">
                <a:latin typeface="Bookman Old Style" panose="02050604050505020204" pitchFamily="18" charset="0"/>
              </a:rPr>
              <a:t>твердої</a:t>
            </a:r>
            <a:r>
              <a:rPr lang="ru-RU" dirty="0">
                <a:latin typeface="Bookman Old Style" panose="02050604050505020204" pitchFamily="18" charset="0"/>
              </a:rPr>
              <a:t> та </a:t>
            </a:r>
            <a:r>
              <a:rPr lang="ru-RU" dirty="0" err="1">
                <a:latin typeface="Bookman Old Style" panose="02050604050505020204" pitchFamily="18" charset="0"/>
              </a:rPr>
              <a:t>мішаної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груп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-ах</a:t>
            </a:r>
            <a:r>
              <a:rPr lang="ru-RU" dirty="0">
                <a:latin typeface="Bookman Old Style" panose="02050604050505020204" pitchFamily="18" charset="0"/>
              </a:rPr>
              <a:t>: у </a:t>
            </a:r>
            <a:r>
              <a:rPr lang="ru-RU" dirty="0" err="1">
                <a:latin typeface="Bookman Old Style" panose="02050604050505020204" pitchFamily="18" charset="0"/>
              </a:rPr>
              <a:t>книжк</a:t>
            </a:r>
            <a:r>
              <a:rPr lang="ru-RU" dirty="0">
                <a:latin typeface="Bookman Old Style" panose="02050604050505020204" pitchFamily="18" charset="0"/>
              </a:rPr>
              <a:t>-ах, на круч-ах, у меж-ах;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97280" y="106843"/>
            <a:ext cx="3163824" cy="74914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Місцевий відмінок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15440" y="2046355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anose="02050604050505020204" pitchFamily="18" charset="0"/>
              </a:rPr>
              <a:t>– </a:t>
            </a:r>
            <a:r>
              <a:rPr lang="ru-RU" dirty="0" err="1">
                <a:latin typeface="Bookman Old Style" panose="02050604050505020204" pitchFamily="18" charset="0"/>
              </a:rPr>
              <a:t>м’якої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dirty="0" err="1">
                <a:latin typeface="Bookman Old Style" panose="02050604050505020204" pitchFamily="18" charset="0"/>
              </a:rPr>
              <a:t>групи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-ах </a:t>
            </a:r>
            <a:r>
              <a:rPr lang="ru-RU" dirty="0">
                <a:latin typeface="Bookman Old Style" panose="02050604050505020204" pitchFamily="18" charset="0"/>
              </a:rPr>
              <a:t>(на </a:t>
            </a:r>
            <a:r>
              <a:rPr lang="ru-RU" dirty="0" err="1">
                <a:latin typeface="Bookman Old Style" panose="02050604050505020204" pitchFamily="18" charset="0"/>
              </a:rPr>
              <a:t>письмі</a:t>
            </a:r>
            <a:r>
              <a:rPr lang="ru-RU" dirty="0">
                <a:latin typeface="Bookman Old Style" panose="02050604050505020204" pitchFamily="18" charset="0"/>
              </a:rPr>
              <a:t> </a:t>
            </a:r>
            <a:r>
              <a:rPr lang="ru-RU" b="1" i="1" dirty="0">
                <a:latin typeface="Bookman Old Style" panose="02050604050505020204" pitchFamily="18" charset="0"/>
              </a:rPr>
              <a:t>-</a:t>
            </a:r>
            <a:r>
              <a:rPr lang="ru-RU" b="1" i="1" dirty="0" err="1">
                <a:latin typeface="Bookman Old Style" panose="02050604050505020204" pitchFamily="18" charset="0"/>
              </a:rPr>
              <a:t>ях</a:t>
            </a:r>
            <a:r>
              <a:rPr lang="ru-RU" dirty="0">
                <a:latin typeface="Bookman Old Style" panose="02050604050505020204" pitchFamily="18" charset="0"/>
              </a:rPr>
              <a:t>): на </a:t>
            </a:r>
            <a:r>
              <a:rPr lang="ru-RU" dirty="0" err="1">
                <a:latin typeface="Bookman Old Style" panose="02050604050505020204" pitchFamily="18" charset="0"/>
              </a:rPr>
              <a:t>вулиц-ях</a:t>
            </a:r>
            <a:r>
              <a:rPr lang="ru-RU" dirty="0">
                <a:latin typeface="Bookman Old Style" panose="02050604050505020204" pitchFamily="18" charset="0"/>
              </a:rPr>
              <a:t>, на </a:t>
            </a:r>
            <a:r>
              <a:rPr lang="ru-RU" dirty="0" err="1">
                <a:latin typeface="Bookman Old Style" panose="02050604050505020204" pitchFamily="18" charset="0"/>
              </a:rPr>
              <a:t>полиц-ях</a:t>
            </a:r>
            <a:r>
              <a:rPr lang="ru-RU" dirty="0">
                <a:latin typeface="Bookman Old Style" panose="02050604050505020204" pitchFamily="18" charset="0"/>
              </a:rPr>
              <a:t>, у </a:t>
            </a:r>
            <a:r>
              <a:rPr lang="ru-RU" dirty="0" err="1">
                <a:latin typeface="Bookman Old Style" panose="02050604050505020204" pitchFamily="18" charset="0"/>
              </a:rPr>
              <a:t>сім</a:t>
            </a:r>
            <a:r>
              <a:rPr lang="ru-RU" dirty="0">
                <a:latin typeface="Bookman Old Style" panose="02050604050505020204" pitchFamily="18" charset="0"/>
              </a:rPr>
              <a:t>’-</a:t>
            </a:r>
            <a:r>
              <a:rPr lang="ru-RU" dirty="0" err="1">
                <a:latin typeface="Bookman Old Style" panose="02050604050505020204" pitchFamily="18" charset="0"/>
              </a:rPr>
              <a:t>ях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097280" y="2500383"/>
            <a:ext cx="3163824" cy="749147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Кличний відмінок</a:t>
            </a:r>
            <a:endParaRPr lang="ru-RU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637149"/>
              </p:ext>
            </p:extLst>
          </p:nvPr>
        </p:nvGraphicFramePr>
        <p:xfrm>
          <a:off x="1724661" y="3375020"/>
          <a:ext cx="8544558" cy="32054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848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8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У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формі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кличного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відмінка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іменники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І відміни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мають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закінчення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Тверда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група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М’яка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і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мішана</a:t>
                      </a:r>
                      <a:r>
                        <a:rPr lang="ru-RU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групи</a:t>
                      </a:r>
                      <a:endParaRPr lang="ru-RU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Bookman Old Style" panose="02050604050505020204" pitchFamily="18" charset="0"/>
                        </a:rPr>
                        <a:t>-о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після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приголосного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ru-RU" b="1" dirty="0">
                          <a:latin typeface="Bookman Old Style" panose="02050604050505020204" pitchFamily="18" charset="0"/>
                        </a:rPr>
                        <a:t>-е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після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голосного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та апострофа: </a:t>
                      </a:r>
                      <a:r>
                        <a:rPr lang="ru-RU" b="1" dirty="0">
                          <a:latin typeface="Bookman Old Style" panose="02050604050505020204" pitchFamily="18" charset="0"/>
                        </a:rPr>
                        <a:t>-е 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(на </a:t>
                      </a:r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письмі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-є)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i="1" dirty="0">
                          <a:latin typeface="Bookman Old Style" panose="02050604050505020204" pitchFamily="18" charset="0"/>
                        </a:rPr>
                        <a:t>Ганн-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о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, Микол-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о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uk-UA" i="1" dirty="0" err="1">
                          <a:latin typeface="Bookman Old Style" panose="02050604050505020204" pitchFamily="18" charset="0"/>
                        </a:rPr>
                        <a:t>сестр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о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, Веронік-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о</a:t>
                      </a:r>
                      <a:endParaRPr lang="ru-RU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err="1">
                          <a:latin typeface="Bookman Old Style" panose="02050604050505020204" pitchFamily="18" charset="0"/>
                        </a:rPr>
                        <a:t>Ілл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е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uk-UA" i="1" dirty="0" err="1">
                          <a:latin typeface="Bookman Old Style" panose="02050604050505020204" pitchFamily="18" charset="0"/>
                        </a:rPr>
                        <a:t>Катр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е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, круч-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е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uk-UA" i="1" dirty="0" err="1">
                          <a:latin typeface="Bookman Old Style" panose="02050604050505020204" pitchFamily="18" charset="0"/>
                        </a:rPr>
                        <a:t>учениц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е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,</a:t>
                      </a:r>
                      <a:endParaRPr lang="ru-RU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>
                          <a:latin typeface="Bookman Old Style" panose="02050604050505020204" pitchFamily="18" charset="0"/>
                        </a:rPr>
                        <a:t>Наталі-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є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, Таїсі-</a:t>
                      </a:r>
                      <a:r>
                        <a:rPr lang="uk-UA" b="1" i="1" dirty="0">
                          <a:latin typeface="Bookman Old Style" panose="02050604050505020204" pitchFamily="18" charset="0"/>
                        </a:rPr>
                        <a:t>є</a:t>
                      </a:r>
                      <a:r>
                        <a:rPr lang="uk-UA" i="1" dirty="0">
                          <a:latin typeface="Bookman Old Style" panose="02050604050505020204" pitchFamily="18" charset="0"/>
                        </a:rPr>
                        <a:t>,</a:t>
                      </a:r>
                      <a:r>
                        <a:rPr lang="uk-UA" i="1" baseline="0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uk-UA" i="1" baseline="0" dirty="0" err="1">
                          <a:latin typeface="Bookman Old Style" panose="02050604050505020204" pitchFamily="18" charset="0"/>
                        </a:rPr>
                        <a:t>мрі</a:t>
                      </a:r>
                      <a:r>
                        <a:rPr lang="uk-UA" i="1" baseline="0" dirty="0"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uk-UA" b="1" i="1" baseline="0" dirty="0">
                          <a:latin typeface="Bookman Old Style" panose="02050604050505020204" pitchFamily="18" charset="0"/>
                        </a:rPr>
                        <a:t>є</a:t>
                      </a:r>
                      <a:r>
                        <a:rPr lang="uk-UA" i="1" baseline="0" dirty="0">
                          <a:latin typeface="Bookman Old Style" panose="02050604050505020204" pitchFamily="18" charset="0"/>
                        </a:rPr>
                        <a:t>, Марі-</a:t>
                      </a:r>
                      <a:r>
                        <a:rPr lang="uk-UA" b="1" i="1" baseline="0" dirty="0">
                          <a:latin typeface="Bookman Old Style" panose="02050604050505020204" pitchFamily="18" charset="0"/>
                        </a:rPr>
                        <a:t>є</a:t>
                      </a:r>
                      <a:endParaRPr lang="ru-RU" b="1" i="1" dirty="0">
                        <a:latin typeface="Bookman Old Style" panose="0205060405050502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Деякі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іменники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з </a:t>
                      </a:r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пестливим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значенням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мають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dirty="0" err="1">
                          <a:latin typeface="Bookman Old Style" panose="02050604050505020204" pitchFamily="18" charset="0"/>
                        </a:rPr>
                        <a:t>закінчення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 </a:t>
                      </a:r>
                      <a:r>
                        <a:rPr lang="ru-RU" b="1" dirty="0">
                          <a:latin typeface="Bookman Old Style" panose="02050604050505020204" pitchFamily="18" charset="0"/>
                        </a:rPr>
                        <a:t>-ю</a:t>
                      </a:r>
                      <a:r>
                        <a:rPr lang="ru-RU" dirty="0">
                          <a:latin typeface="Bookman Old Style" panose="02050604050505020204" pitchFamily="18" charset="0"/>
                        </a:rPr>
                        <a:t>: </a:t>
                      </a:r>
                      <a:r>
                        <a:rPr lang="ru-RU" i="1" dirty="0">
                          <a:latin typeface="Bookman Old Style" panose="02050604050505020204" pitchFamily="18" charset="0"/>
                        </a:rPr>
                        <a:t>дон-</a:t>
                      </a:r>
                      <a:r>
                        <a:rPr lang="ru-RU" b="1" i="1" dirty="0">
                          <a:latin typeface="Bookman Old Style" panose="02050604050505020204" pitchFamily="18" charset="0"/>
                        </a:rPr>
                        <a:t>ю</a:t>
                      </a:r>
                      <a:r>
                        <a:rPr lang="ru-RU" i="1" dirty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ru-RU" i="1" dirty="0" err="1">
                          <a:latin typeface="Bookman Old Style" panose="02050604050505020204" pitchFamily="18" charset="0"/>
                        </a:rPr>
                        <a:t>матус</a:t>
                      </a:r>
                      <a:r>
                        <a:rPr lang="ru-RU" i="1" dirty="0"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ru-RU" b="1" i="1" dirty="0">
                          <a:latin typeface="Bookman Old Style" panose="02050604050505020204" pitchFamily="18" charset="0"/>
                        </a:rPr>
                        <a:t>ю</a:t>
                      </a:r>
                      <a:r>
                        <a:rPr lang="ru-RU" i="1" dirty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ru-RU" i="1" dirty="0" err="1">
                          <a:latin typeface="Bookman Old Style" panose="02050604050505020204" pitchFamily="18" charset="0"/>
                        </a:rPr>
                        <a:t>Ол</a:t>
                      </a:r>
                      <a:r>
                        <a:rPr lang="ru-RU" i="1" dirty="0"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ru-RU" b="1" i="1" dirty="0">
                          <a:latin typeface="Bookman Old Style" panose="02050604050505020204" pitchFamily="18" charset="0"/>
                        </a:rPr>
                        <a:t>ю</a:t>
                      </a:r>
                      <a:r>
                        <a:rPr lang="ru-RU" i="1" dirty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ru-RU" i="1" dirty="0" err="1">
                          <a:latin typeface="Bookman Old Style" panose="02050604050505020204" pitchFamily="18" charset="0"/>
                        </a:rPr>
                        <a:t>Гал</a:t>
                      </a:r>
                      <a:r>
                        <a:rPr lang="ru-RU" i="1" dirty="0"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ru-RU" b="1" i="1" dirty="0">
                          <a:latin typeface="Bookman Old Style" panose="02050604050505020204" pitchFamily="18" charset="0"/>
                        </a:rPr>
                        <a:t>ю</a:t>
                      </a:r>
                      <a:r>
                        <a:rPr lang="ru-RU" b="0" i="1" dirty="0"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ru-RU" b="0" i="1" dirty="0" err="1">
                          <a:latin typeface="Bookman Old Style" panose="02050604050505020204" pitchFamily="18" charset="0"/>
                        </a:rPr>
                        <a:t>бабус</a:t>
                      </a:r>
                      <a:r>
                        <a:rPr lang="ru-RU" b="0" i="1" dirty="0">
                          <a:latin typeface="Bookman Old Style" panose="02050604050505020204" pitchFamily="18" charset="0"/>
                        </a:rPr>
                        <a:t>-</a:t>
                      </a:r>
                      <a:r>
                        <a:rPr lang="ru-RU" b="1" i="1" dirty="0">
                          <a:latin typeface="Bookman Old Style" panose="02050604050505020204" pitchFamily="18" charset="0"/>
                        </a:rPr>
                        <a:t>ю</a:t>
                      </a:r>
                      <a:r>
                        <a:rPr lang="ru-RU" i="1" dirty="0">
                          <a:latin typeface="Bookman Old Style" panose="02050604050505020204" pitchFamily="18" charset="0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1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 animBg="1"/>
      <p:bldP spid="14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11094720" y="0"/>
            <a:ext cx="109728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05533" y="143470"/>
            <a:ext cx="55098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Попрактикуймось</a:t>
            </a:r>
            <a:r>
              <a:rPr lang="ru-RU" sz="4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anose="02050604050505020204" pitchFamily="18" charset="0"/>
              </a:rPr>
              <a:t>!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46222" y="4361688"/>
            <a:ext cx="5494658" cy="18105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>Відповідь: </a:t>
            </a:r>
            <a:r>
              <a:rPr lang="uk-UA" dirty="0">
                <a:latin typeface="Bookman Old Style" panose="02050604050505020204" pitchFamily="18" charset="0"/>
              </a:rPr>
              <a:t>1. </a:t>
            </a:r>
            <a:r>
              <a:rPr lang="ru-RU" dirty="0">
                <a:latin typeface="Bookman Old Style" panose="02050604050505020204" pitchFamily="18" charset="0"/>
              </a:rPr>
              <a:t>Дорога – </a:t>
            </a:r>
            <a:r>
              <a:rPr lang="ru-RU" dirty="0" err="1">
                <a:latin typeface="Bookman Old Style" panose="02050604050505020204" pitchFamily="18" charset="0"/>
              </a:rPr>
              <a:t>дорозі</a:t>
            </a:r>
            <a:r>
              <a:rPr lang="ru-RU" dirty="0">
                <a:latin typeface="Bookman Old Style" panose="02050604050505020204" pitchFamily="18" charset="0"/>
              </a:rPr>
              <a:t> – у </a:t>
            </a:r>
            <a:r>
              <a:rPr lang="ru-RU" dirty="0" err="1">
                <a:latin typeface="Bookman Old Style" panose="02050604050505020204" pitchFamily="18" charset="0"/>
              </a:rPr>
              <a:t>дорозі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r>
              <a:rPr lang="ru-RU" dirty="0" err="1">
                <a:latin typeface="Bookman Old Style" panose="02050604050505020204" pitchFamily="18" charset="0"/>
              </a:rPr>
              <a:t>Спрага</a:t>
            </a:r>
            <a:r>
              <a:rPr lang="ru-RU" dirty="0">
                <a:latin typeface="Bookman Old Style" panose="02050604050505020204" pitchFamily="18" charset="0"/>
              </a:rPr>
              <a:t> – </a:t>
            </a:r>
            <a:r>
              <a:rPr lang="ru-RU" dirty="0" err="1">
                <a:latin typeface="Bookman Old Style" panose="02050604050505020204" pitchFamily="18" charset="0"/>
              </a:rPr>
              <a:t>спразі</a:t>
            </a:r>
            <a:r>
              <a:rPr lang="ru-RU" dirty="0">
                <a:latin typeface="Bookman Old Style" panose="02050604050505020204" pitchFamily="18" charset="0"/>
              </a:rPr>
              <a:t> – у </a:t>
            </a:r>
            <a:r>
              <a:rPr lang="ru-RU" dirty="0" err="1">
                <a:latin typeface="Bookman Old Style" panose="02050604050505020204" pitchFamily="18" charset="0"/>
              </a:rPr>
              <a:t>спразі</a:t>
            </a:r>
            <a:r>
              <a:rPr lang="ru-RU" dirty="0">
                <a:latin typeface="Bookman Old Style" panose="02050604050505020204" pitchFamily="18" charset="0"/>
              </a:rPr>
              <a:t>. 2. Стежка – </a:t>
            </a:r>
            <a:r>
              <a:rPr lang="ru-RU" dirty="0" err="1">
                <a:latin typeface="Bookman Old Style" panose="02050604050505020204" pitchFamily="18" charset="0"/>
              </a:rPr>
              <a:t>стежці</a:t>
            </a:r>
            <a:r>
              <a:rPr lang="ru-RU" dirty="0">
                <a:latin typeface="Bookman Old Style" panose="02050604050505020204" pitchFamily="18" charset="0"/>
              </a:rPr>
              <a:t> – на </a:t>
            </a:r>
            <a:r>
              <a:rPr lang="ru-RU" dirty="0" err="1">
                <a:latin typeface="Bookman Old Style" panose="02050604050505020204" pitchFamily="18" charset="0"/>
              </a:rPr>
              <a:t>стежці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r>
              <a:rPr lang="ru-RU" dirty="0" err="1">
                <a:latin typeface="Bookman Old Style" panose="02050604050505020204" pitchFamily="18" charset="0"/>
              </a:rPr>
              <a:t>Осика</a:t>
            </a:r>
            <a:r>
              <a:rPr lang="ru-RU" dirty="0">
                <a:latin typeface="Bookman Old Style" panose="02050604050505020204" pitchFamily="18" charset="0"/>
              </a:rPr>
              <a:t> – </a:t>
            </a:r>
            <a:r>
              <a:rPr lang="ru-RU" dirty="0" err="1">
                <a:latin typeface="Bookman Old Style" panose="02050604050505020204" pitchFamily="18" charset="0"/>
              </a:rPr>
              <a:t>осиці</a:t>
            </a:r>
            <a:r>
              <a:rPr lang="ru-RU" dirty="0">
                <a:latin typeface="Bookman Old Style" panose="02050604050505020204" pitchFamily="18" charset="0"/>
              </a:rPr>
              <a:t> – на </a:t>
            </a:r>
            <a:r>
              <a:rPr lang="ru-RU" dirty="0" err="1">
                <a:latin typeface="Bookman Old Style" panose="02050604050505020204" pitchFamily="18" charset="0"/>
              </a:rPr>
              <a:t>осиці</a:t>
            </a:r>
            <a:r>
              <a:rPr lang="ru-RU" dirty="0">
                <a:latin typeface="Bookman Old Style" panose="02050604050505020204" pitchFamily="18" charset="0"/>
              </a:rPr>
              <a:t>. 3. Черепаха – </a:t>
            </a:r>
            <a:r>
              <a:rPr lang="ru-RU" dirty="0" err="1">
                <a:latin typeface="Bookman Old Style" panose="02050604050505020204" pitchFamily="18" charset="0"/>
              </a:rPr>
              <a:t>черепасі</a:t>
            </a:r>
            <a:r>
              <a:rPr lang="ru-RU" dirty="0">
                <a:latin typeface="Bookman Old Style" panose="02050604050505020204" pitchFamily="18" charset="0"/>
              </a:rPr>
              <a:t> – на </a:t>
            </a:r>
            <a:r>
              <a:rPr lang="ru-RU" dirty="0" err="1">
                <a:latin typeface="Bookman Old Style" panose="02050604050505020204" pitchFamily="18" charset="0"/>
              </a:rPr>
              <a:t>черепасі</a:t>
            </a:r>
            <a:r>
              <a:rPr lang="ru-RU" dirty="0">
                <a:latin typeface="Bookman Old Style" panose="02050604050505020204" pitchFamily="18" charset="0"/>
              </a:rPr>
              <a:t>. </a:t>
            </a:r>
            <a:r>
              <a:rPr lang="ru-RU" dirty="0" err="1">
                <a:latin typeface="Bookman Old Style" panose="02050604050505020204" pitchFamily="18" charset="0"/>
              </a:rPr>
              <a:t>Панчоха</a:t>
            </a:r>
            <a:r>
              <a:rPr lang="ru-RU" dirty="0">
                <a:latin typeface="Bookman Old Style" panose="02050604050505020204" pitchFamily="18" charset="0"/>
              </a:rPr>
              <a:t> – </a:t>
            </a:r>
            <a:r>
              <a:rPr lang="ru-RU" dirty="0" err="1">
                <a:latin typeface="Bookman Old Style" panose="02050604050505020204" pitchFamily="18" charset="0"/>
              </a:rPr>
              <a:t>панчосі</a:t>
            </a:r>
            <a:r>
              <a:rPr lang="ru-RU" dirty="0">
                <a:latin typeface="Bookman Old Style" panose="02050604050505020204" pitchFamily="18" charset="0"/>
              </a:rPr>
              <a:t> – у </a:t>
            </a:r>
            <a:r>
              <a:rPr lang="ru-RU" dirty="0" err="1">
                <a:latin typeface="Bookman Old Style" panose="02050604050505020204" pitchFamily="18" charset="0"/>
              </a:rPr>
              <a:t>панчосі</a:t>
            </a:r>
            <a:endParaRPr lang="uk-UA" i="1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232" y="985646"/>
            <a:ext cx="8391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atin typeface="Bookman Old Style" panose="02050604050505020204" pitchFamily="18" charset="0"/>
              </a:rPr>
              <a:t>Поставте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іменники</a:t>
            </a:r>
            <a:r>
              <a:rPr lang="ru-RU" b="1" dirty="0">
                <a:latin typeface="Bookman Old Style" panose="02050604050505020204" pitchFamily="18" charset="0"/>
              </a:rPr>
              <a:t> в </a:t>
            </a:r>
            <a:r>
              <a:rPr lang="ru-RU" b="1" dirty="0" err="1">
                <a:latin typeface="Bookman Old Style" panose="02050604050505020204" pitchFamily="18" charset="0"/>
              </a:rPr>
              <a:t>давальному</a:t>
            </a:r>
            <a:r>
              <a:rPr lang="ru-RU" b="1" dirty="0">
                <a:latin typeface="Bookman Old Style" panose="02050604050505020204" pitchFamily="18" charset="0"/>
              </a:rPr>
              <a:t> та </a:t>
            </a:r>
            <a:r>
              <a:rPr lang="ru-RU" b="1" dirty="0" err="1">
                <a:latin typeface="Bookman Old Style" panose="02050604050505020204" pitchFamily="18" charset="0"/>
              </a:rPr>
              <a:t>місцевому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відмінках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однини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latin typeface="Bookman Old Style" panose="02050604050505020204" pitchFamily="18" charset="0"/>
              </a:rPr>
              <a:t>Простежте</a:t>
            </a:r>
            <a:r>
              <a:rPr lang="ru-RU" b="1" dirty="0">
                <a:latin typeface="Bookman Old Style" panose="02050604050505020204" pitchFamily="18" charset="0"/>
              </a:rPr>
              <a:t>, </a:t>
            </a:r>
            <a:r>
              <a:rPr lang="ru-RU" b="1" dirty="0" err="1">
                <a:latin typeface="Bookman Old Style" panose="02050604050505020204" pitchFamily="18" charset="0"/>
              </a:rPr>
              <a:t>яких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змін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зазнають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кінцеві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приголосні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основи</a:t>
            </a:r>
            <a:r>
              <a:rPr lang="ru-RU" b="1" dirty="0">
                <a:latin typeface="Bookman Old Style" panose="02050604050505020204" pitchFamily="18" charset="0"/>
              </a:rPr>
              <a:t> г, к, х у </a:t>
            </a:r>
            <a:r>
              <a:rPr lang="ru-RU" b="1" dirty="0" err="1">
                <a:latin typeface="Bookman Old Style" panose="02050604050505020204" pitchFamily="18" charset="0"/>
              </a:rPr>
              <a:t>цих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відмінках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однини</a:t>
            </a:r>
            <a:r>
              <a:rPr lang="ru-RU" b="1" dirty="0">
                <a:latin typeface="Bookman Old Style" panose="02050604050505020204" pitchFamily="18" charset="0"/>
              </a:rPr>
              <a:t>. </a:t>
            </a:r>
            <a:r>
              <a:rPr lang="ru-RU" b="1" dirty="0" err="1">
                <a:latin typeface="Bookman Old Style" panose="02050604050505020204" pitchFamily="18" charset="0"/>
              </a:rPr>
              <a:t>Свої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спостереження</a:t>
            </a:r>
            <a:r>
              <a:rPr lang="ru-RU" b="1" dirty="0">
                <a:latin typeface="Bookman Old Style" panose="02050604050505020204" pitchFamily="18" charset="0"/>
              </a:rPr>
              <a:t> </a:t>
            </a:r>
            <a:r>
              <a:rPr lang="ru-RU" b="1" dirty="0" err="1">
                <a:latin typeface="Bookman Old Style" panose="02050604050505020204" pitchFamily="18" charset="0"/>
              </a:rPr>
              <a:t>звірте</a:t>
            </a:r>
            <a:r>
              <a:rPr lang="ru-RU" b="1" dirty="0">
                <a:latin typeface="Bookman Old Style" panose="02050604050505020204" pitchFamily="18" charset="0"/>
              </a:rPr>
              <a:t> з правилом.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46222" y="2320265"/>
            <a:ext cx="450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Bookman Old Style" panose="02050604050505020204" pitchFamily="18" charset="0"/>
              </a:rPr>
              <a:t>Зразок</a:t>
            </a:r>
            <a:r>
              <a:rPr lang="ru-RU" b="1" dirty="0">
                <a:latin typeface="Bookman Old Style" panose="02050604050505020204" pitchFamily="18" charset="0"/>
              </a:rPr>
              <a:t>: </a:t>
            </a:r>
            <a:r>
              <a:rPr lang="ru-RU" i="1" dirty="0">
                <a:latin typeface="Bookman Old Style" panose="02050604050505020204" pitchFamily="18" charset="0"/>
              </a:rPr>
              <a:t>книжка – </a:t>
            </a:r>
            <a:r>
              <a:rPr lang="ru-RU" i="1" dirty="0" err="1">
                <a:latin typeface="Bookman Old Style" panose="02050604050505020204" pitchFamily="18" charset="0"/>
              </a:rPr>
              <a:t>книжці</a:t>
            </a:r>
            <a:r>
              <a:rPr lang="ru-RU" i="1" dirty="0">
                <a:latin typeface="Bookman Old Style" panose="02050604050505020204" pitchFamily="18" charset="0"/>
              </a:rPr>
              <a:t> – у </a:t>
            </a:r>
            <a:r>
              <a:rPr lang="ru-RU" i="1" dirty="0" err="1">
                <a:latin typeface="Bookman Old Style" panose="02050604050505020204" pitchFamily="18" charset="0"/>
              </a:rPr>
              <a:t>книжці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6222" y="28288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Дорога, </a:t>
            </a:r>
            <a:r>
              <a:rPr lang="ru-RU" sz="2000" dirty="0" err="1">
                <a:latin typeface="Bookman Old Style" panose="02050604050505020204" pitchFamily="18" charset="0"/>
              </a:rPr>
              <a:t>спрага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Стежка, </a:t>
            </a:r>
            <a:r>
              <a:rPr lang="ru-RU" sz="2000" dirty="0" err="1">
                <a:latin typeface="Bookman Old Style" panose="02050604050505020204" pitchFamily="18" charset="0"/>
              </a:rPr>
              <a:t>осика</a:t>
            </a:r>
            <a:r>
              <a:rPr lang="ru-RU" sz="2000" dirty="0">
                <a:latin typeface="Bookman Old Style" panose="02050604050505020204" pitchFamily="18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ru-RU" sz="2000" dirty="0">
                <a:latin typeface="Bookman Old Style" panose="02050604050505020204" pitchFamily="18" charset="0"/>
              </a:rPr>
              <a:t>Черепаха, </a:t>
            </a:r>
            <a:r>
              <a:rPr lang="ru-RU" sz="2000" dirty="0" err="1">
                <a:latin typeface="Bookman Old Style" panose="02050604050505020204" pitchFamily="18" charset="0"/>
              </a:rPr>
              <a:t>панчоха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</p:txBody>
      </p:sp>
      <p:pic>
        <p:nvPicPr>
          <p:cNvPr id="4098" name="Picture 2" descr="https://o.remove.bg/downloads/510f23a8-4a22-40df-bc8f-dab58abb025d/c4f09be0a13907ae6632bab5f3d91a3c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224" y="2579869"/>
            <a:ext cx="2587941" cy="39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6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0" y="0"/>
            <a:ext cx="109728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5" r="75208"/>
          <a:stretch/>
        </p:blipFill>
        <p:spPr>
          <a:xfrm>
            <a:off x="11094720" y="0"/>
            <a:ext cx="109728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5692" y="496388"/>
            <a:ext cx="10189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Bookman Old Style" panose="02050604050505020204" pitchFamily="18" charset="0"/>
              </a:rPr>
              <a:t>Від</a:t>
            </a:r>
            <a:r>
              <a:rPr lang="ru-RU" sz="2400" b="1" dirty="0">
                <a:latin typeface="Bookman Old Style" panose="02050604050505020204" pitchFamily="18" charset="0"/>
              </a:rPr>
              <a:t> іменників </a:t>
            </a:r>
            <a:r>
              <a:rPr lang="ru-RU" sz="2400" b="1" dirty="0" err="1">
                <a:latin typeface="Bookman Old Style" panose="02050604050505020204" pitchFamily="18" charset="0"/>
              </a:rPr>
              <a:t>утворіть</a:t>
            </a:r>
            <a:r>
              <a:rPr lang="ru-RU" sz="2400" b="1" dirty="0">
                <a:latin typeface="Bookman Old Style" panose="02050604050505020204" pitchFamily="18" charset="0"/>
              </a:rPr>
              <a:t> форму </a:t>
            </a:r>
            <a:r>
              <a:rPr lang="ru-RU" sz="2400" b="1" dirty="0" err="1">
                <a:latin typeface="Bookman Old Style" panose="02050604050505020204" pitchFamily="18" charset="0"/>
              </a:rPr>
              <a:t>кличного</a:t>
            </a:r>
            <a:r>
              <a:rPr lang="ru-RU" sz="2400" b="1" dirty="0">
                <a:latin typeface="Bookman Old Style" panose="02050604050505020204" pitchFamily="18" charset="0"/>
              </a:rPr>
              <a:t> </a:t>
            </a:r>
            <a:r>
              <a:rPr lang="ru-RU" sz="2400" b="1" dirty="0" err="1">
                <a:latin typeface="Bookman Old Style" panose="02050604050505020204" pitchFamily="18" charset="0"/>
              </a:rPr>
              <a:t>відмінка</a:t>
            </a:r>
            <a:endParaRPr lang="en-US" sz="2400" b="1" i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5728" y="1269775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err="1">
                <a:latin typeface="Bookman Old Style" panose="02050604050505020204" pitchFamily="18" charset="0"/>
              </a:rPr>
              <a:t>Зразок</a:t>
            </a:r>
            <a:r>
              <a:rPr lang="ru-RU" b="1" i="1" dirty="0">
                <a:latin typeface="Bookman Old Style" panose="02050604050505020204" pitchFamily="18" charset="0"/>
              </a:rPr>
              <a:t>. Людина – </a:t>
            </a:r>
            <a:r>
              <a:rPr lang="ru-RU" b="1" i="1" dirty="0" err="1">
                <a:latin typeface="Bookman Old Style" panose="02050604050505020204" pitchFamily="18" charset="0"/>
              </a:rPr>
              <a:t>людино</a:t>
            </a:r>
            <a:endParaRPr lang="ru-RU" b="1" i="1" dirty="0"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5728" y="1922868"/>
            <a:ext cx="81077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Bookman Old Style" panose="02050604050505020204" pitchFamily="18" charset="0"/>
              </a:rPr>
              <a:t>Країна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мрія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матуся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Тетяна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Василівна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річенька</a:t>
            </a:r>
            <a:r>
              <a:rPr lang="ru-RU" sz="2000" dirty="0">
                <a:latin typeface="Bookman Old Style" panose="02050604050505020204" pitchFamily="18" charset="0"/>
              </a:rPr>
              <a:t>, сестричка, земля, </a:t>
            </a:r>
            <a:r>
              <a:rPr lang="ru-RU" sz="2000" dirty="0" err="1">
                <a:latin typeface="Bookman Old Style" panose="02050604050505020204" pitchFamily="18" charset="0"/>
              </a:rPr>
              <a:t>жінка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Олена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Аліна</a:t>
            </a:r>
            <a:r>
              <a:rPr lang="ru-RU" sz="2000" dirty="0">
                <a:latin typeface="Bookman Old Style" panose="02050604050505020204" pitchFamily="18" charset="0"/>
              </a:rPr>
              <a:t>, хата, </a:t>
            </a:r>
            <a:r>
              <a:rPr lang="ru-RU" sz="2000" dirty="0" err="1">
                <a:latin typeface="Bookman Old Style" panose="02050604050505020204" pitchFamily="18" charset="0"/>
              </a:rPr>
              <a:t>лисиця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пісня</a:t>
            </a:r>
            <a:r>
              <a:rPr lang="ru-RU" sz="2000" dirty="0">
                <a:latin typeface="Bookman Old Style" panose="02050604050505020204" pitchFamily="18" charset="0"/>
              </a:rPr>
              <a:t>, душа, </a:t>
            </a:r>
            <a:r>
              <a:rPr lang="ru-RU" sz="2000" dirty="0" err="1">
                <a:latin typeface="Bookman Old Style" panose="02050604050505020204" pitchFamily="18" charset="0"/>
              </a:rPr>
              <a:t>листоноша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Марія</a:t>
            </a:r>
            <a:r>
              <a:rPr lang="ru-RU" sz="2000" dirty="0">
                <a:latin typeface="Bookman Old Style" panose="02050604050505020204" pitchFamily="18" charset="0"/>
              </a:rPr>
              <a:t>, </a:t>
            </a:r>
            <a:r>
              <a:rPr lang="ru-RU" sz="2000" dirty="0" err="1">
                <a:latin typeface="Bookman Old Style" panose="02050604050505020204" pitchFamily="18" charset="0"/>
              </a:rPr>
              <a:t>Юлія</a:t>
            </a:r>
            <a:r>
              <a:rPr lang="ru-RU" sz="2000" dirty="0">
                <a:latin typeface="Bookman Old Style" panose="02050604050505020204" pitchFamily="18" charset="0"/>
              </a:rPr>
              <a:t> </a:t>
            </a:r>
            <a:r>
              <a:rPr lang="ru-RU" sz="2000" dirty="0" err="1">
                <a:latin typeface="Bookman Old Style" panose="02050604050505020204" pitchFamily="18" charset="0"/>
              </a:rPr>
              <a:t>Андріївна</a:t>
            </a:r>
            <a:r>
              <a:rPr lang="ru-RU" sz="2000" dirty="0">
                <a:latin typeface="Bookman Old Style" panose="02050604050505020204" pitchFamily="18" charset="0"/>
              </a:rPr>
              <a:t>, Галя, </a:t>
            </a:r>
            <a:r>
              <a:rPr lang="ru-RU" sz="2000" dirty="0" err="1">
                <a:latin typeface="Bookman Old Style" panose="02050604050505020204" pitchFamily="18" charset="0"/>
              </a:rPr>
              <a:t>доня</a:t>
            </a:r>
            <a:r>
              <a:rPr lang="ru-RU" sz="2000" dirty="0">
                <a:latin typeface="Bookman Old Style" panose="02050604050505020204" pitchFamily="18" charset="0"/>
              </a:rPr>
              <a:t>, Соня, </a:t>
            </a:r>
            <a:r>
              <a:rPr lang="ru-RU" sz="2000" dirty="0" err="1">
                <a:latin typeface="Bookman Old Style" panose="02050604050505020204" pitchFamily="18" charset="0"/>
              </a:rPr>
              <a:t>Софія</a:t>
            </a:r>
            <a:r>
              <a:rPr lang="ru-RU" sz="2000" dirty="0">
                <a:latin typeface="Bookman Old Style" panose="02050604050505020204" pitchFamily="18" charset="0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17348" y="4507992"/>
            <a:ext cx="5757760" cy="18105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>Відповідь: </a:t>
            </a:r>
            <a:r>
              <a:rPr lang="uk-UA" dirty="0">
                <a:latin typeface="Bookman Old Style" panose="02050604050505020204" pitchFamily="18" charset="0"/>
              </a:rPr>
              <a:t>країн-о, </a:t>
            </a:r>
            <a:r>
              <a:rPr lang="uk-UA" dirty="0" err="1">
                <a:latin typeface="Bookman Old Style" panose="02050604050505020204" pitchFamily="18" charset="0"/>
              </a:rPr>
              <a:t>мрі</a:t>
            </a:r>
            <a:r>
              <a:rPr lang="uk-UA" dirty="0">
                <a:latin typeface="Bookman Old Style" panose="02050604050505020204" pitchFamily="18" charset="0"/>
              </a:rPr>
              <a:t>-є, </a:t>
            </a:r>
            <a:r>
              <a:rPr lang="uk-UA" dirty="0" err="1">
                <a:latin typeface="Bookman Old Style" panose="02050604050505020204" pitchFamily="18" charset="0"/>
              </a:rPr>
              <a:t>матус</a:t>
            </a:r>
            <a:r>
              <a:rPr lang="uk-UA" dirty="0">
                <a:latin typeface="Bookman Old Style" panose="02050604050505020204" pitchFamily="18" charset="0"/>
              </a:rPr>
              <a:t>-ю, Тетян-о </a:t>
            </a:r>
            <a:r>
              <a:rPr lang="uk-UA" dirty="0" err="1">
                <a:latin typeface="Bookman Old Style" panose="02050604050505020204" pitchFamily="18" charset="0"/>
              </a:rPr>
              <a:t>Василівн</a:t>
            </a:r>
            <a:r>
              <a:rPr lang="uk-UA" dirty="0">
                <a:latin typeface="Bookman Old Style" panose="02050604050505020204" pitchFamily="18" charset="0"/>
              </a:rPr>
              <a:t>-о, </a:t>
            </a:r>
            <a:r>
              <a:rPr lang="uk-UA" dirty="0" err="1">
                <a:latin typeface="Bookman Old Style" panose="02050604050505020204" pitchFamily="18" charset="0"/>
              </a:rPr>
              <a:t>річеньк</a:t>
            </a:r>
            <a:r>
              <a:rPr lang="uk-UA" dirty="0">
                <a:latin typeface="Bookman Old Style" panose="02050604050505020204" pitchFamily="18" charset="0"/>
              </a:rPr>
              <a:t>-о, </a:t>
            </a:r>
            <a:r>
              <a:rPr lang="uk-UA" dirty="0" err="1">
                <a:latin typeface="Bookman Old Style" panose="02050604050505020204" pitchFamily="18" charset="0"/>
              </a:rPr>
              <a:t>сестричк</a:t>
            </a:r>
            <a:r>
              <a:rPr lang="uk-UA" dirty="0">
                <a:latin typeface="Bookman Old Style" panose="02050604050505020204" pitchFamily="18" charset="0"/>
              </a:rPr>
              <a:t>-о, </a:t>
            </a:r>
            <a:r>
              <a:rPr lang="uk-UA" dirty="0" err="1">
                <a:latin typeface="Bookman Old Style" panose="02050604050505020204" pitchFamily="18" charset="0"/>
              </a:rPr>
              <a:t>земл</a:t>
            </a:r>
            <a:r>
              <a:rPr lang="uk-UA" dirty="0">
                <a:latin typeface="Bookman Old Style" panose="02050604050505020204" pitchFamily="18" charset="0"/>
              </a:rPr>
              <a:t>-е, </a:t>
            </a:r>
            <a:r>
              <a:rPr lang="uk-UA" dirty="0" err="1">
                <a:latin typeface="Bookman Old Style" panose="02050604050505020204" pitchFamily="18" charset="0"/>
              </a:rPr>
              <a:t>жінк</a:t>
            </a:r>
            <a:r>
              <a:rPr lang="uk-UA" dirty="0">
                <a:latin typeface="Bookman Old Style" panose="02050604050505020204" pitchFamily="18" charset="0"/>
              </a:rPr>
              <a:t>-о, Олен-о, Алін-о, хат-о, </a:t>
            </a:r>
            <a:r>
              <a:rPr lang="uk-UA" dirty="0" err="1">
                <a:latin typeface="Bookman Old Style" panose="02050604050505020204" pitchFamily="18" charset="0"/>
              </a:rPr>
              <a:t>лисиц</a:t>
            </a:r>
            <a:r>
              <a:rPr lang="uk-UA" dirty="0">
                <a:latin typeface="Bookman Old Style" panose="02050604050505020204" pitchFamily="18" charset="0"/>
              </a:rPr>
              <a:t>-е, </a:t>
            </a:r>
            <a:r>
              <a:rPr lang="uk-UA" dirty="0" err="1">
                <a:latin typeface="Bookman Old Style" panose="02050604050505020204" pitchFamily="18" charset="0"/>
              </a:rPr>
              <a:t>пісн</a:t>
            </a:r>
            <a:r>
              <a:rPr lang="uk-UA" dirty="0">
                <a:latin typeface="Bookman Old Style" panose="02050604050505020204" pitchFamily="18" charset="0"/>
              </a:rPr>
              <a:t>-е, душ-е, </a:t>
            </a:r>
            <a:r>
              <a:rPr lang="uk-UA" dirty="0" err="1">
                <a:latin typeface="Bookman Old Style" panose="02050604050505020204" pitchFamily="18" charset="0"/>
              </a:rPr>
              <a:t>листонош</a:t>
            </a:r>
            <a:r>
              <a:rPr lang="uk-UA" dirty="0">
                <a:latin typeface="Bookman Old Style" panose="02050604050505020204" pitchFamily="18" charset="0"/>
              </a:rPr>
              <a:t>-е, Марі-є, Юлі-є </a:t>
            </a:r>
            <a:r>
              <a:rPr lang="uk-UA" dirty="0" err="1">
                <a:latin typeface="Bookman Old Style" panose="02050604050505020204" pitchFamily="18" charset="0"/>
              </a:rPr>
              <a:t>Андріївн</a:t>
            </a:r>
            <a:r>
              <a:rPr lang="uk-UA" dirty="0">
                <a:latin typeface="Bookman Old Style" panose="02050604050505020204" pitchFamily="18" charset="0"/>
              </a:rPr>
              <a:t>-о, Гал-ю, дон-ю, Сон-ю, Софі-є</a:t>
            </a:r>
            <a:endParaRPr lang="uk-UA" i="1" dirty="0">
              <a:latin typeface="Bookman Old Style" panose="02050604050505020204" pitchFamily="18" charset="0"/>
            </a:endParaRPr>
          </a:p>
        </p:txBody>
      </p:sp>
      <p:pic>
        <p:nvPicPr>
          <p:cNvPr id="6146" name="Picture 2" descr="https://o.remove.bg/downloads/c16b128e-0c3a-42e7-a20d-7915967a1b53/2756f8d254d08cc1534381226e7a3e8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548" y="3223889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717348" y="3488436"/>
            <a:ext cx="5437720" cy="61264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>
                <a:latin typeface="Bookman Old Style" panose="02050604050505020204" pitchFamily="18" charset="0"/>
              </a:rPr>
              <a:t>З одним іменником у формі кличного відмінка складіть і запишіть речення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47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829</Words>
  <Application>Microsoft Office PowerPoint</Application>
  <PresentationFormat>Широкий екран</PresentationFormat>
  <Paragraphs>106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PChome</dc:creator>
  <cp:lastModifiedBy>Виктория Зайцева</cp:lastModifiedBy>
  <cp:revision>58</cp:revision>
  <dcterms:created xsi:type="dcterms:W3CDTF">2020-11-22T08:31:46Z</dcterms:created>
  <dcterms:modified xsi:type="dcterms:W3CDTF">2023-12-17T08:30:51Z</dcterms:modified>
</cp:coreProperties>
</file>