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4" r:id="rId3"/>
    <p:sldId id="269" r:id="rId4"/>
    <p:sldId id="291" r:id="rId5"/>
    <p:sldId id="284" r:id="rId6"/>
    <p:sldId id="285" r:id="rId7"/>
    <p:sldId id="286" r:id="rId8"/>
    <p:sldId id="293" r:id="rId9"/>
    <p:sldId id="290" r:id="rId10"/>
    <p:sldId id="276" r:id="rId11"/>
    <p:sldId id="277" r:id="rId12"/>
    <p:sldId id="28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170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Виктория Зайцева" userId="ad73e267656ca33b" providerId="LiveId" clId="{93261703-A03F-4010-9785-2CEE6D7E6622}"/>
    <pc:docChg chg="delSld modSld">
      <pc:chgData name="Виктория Зайцева" userId="ad73e267656ca33b" providerId="LiveId" clId="{93261703-A03F-4010-9785-2CEE6D7E6622}" dt="2024-01-18T15:24:26.012" v="44" actId="2696"/>
      <pc:docMkLst>
        <pc:docMk/>
      </pc:docMkLst>
      <pc:sldChg chg="modSp mod">
        <pc:chgData name="Виктория Зайцева" userId="ad73e267656ca33b" providerId="LiveId" clId="{93261703-A03F-4010-9785-2CEE6D7E6622}" dt="2024-01-18T15:22:15.934" v="37" actId="1076"/>
        <pc:sldMkLst>
          <pc:docMk/>
          <pc:sldMk cId="4088772439" sldId="266"/>
        </pc:sldMkLst>
        <pc:spChg chg="mod">
          <ac:chgData name="Виктория Зайцева" userId="ad73e267656ca33b" providerId="LiveId" clId="{93261703-A03F-4010-9785-2CEE6D7E6622}" dt="2024-01-18T15:22:12.771" v="36" actId="20577"/>
          <ac:spMkLst>
            <pc:docMk/>
            <pc:sldMk cId="4088772439" sldId="266"/>
            <ac:spMk id="2" creationId="{00000000-0000-0000-0000-000000000000}"/>
          </ac:spMkLst>
        </pc:spChg>
        <pc:picChg chg="mod">
          <ac:chgData name="Виктория Зайцева" userId="ad73e267656ca33b" providerId="LiveId" clId="{93261703-A03F-4010-9785-2CEE6D7E6622}" dt="2024-01-18T15:22:15.934" v="37" actId="1076"/>
          <ac:picMkLst>
            <pc:docMk/>
            <pc:sldMk cId="4088772439" sldId="266"/>
            <ac:picMk id="4" creationId="{00000000-0000-0000-0000-000000000000}"/>
          </ac:picMkLst>
        </pc:picChg>
      </pc:sldChg>
      <pc:sldChg chg="del">
        <pc:chgData name="Виктория Зайцева" userId="ad73e267656ca33b" providerId="LiveId" clId="{93261703-A03F-4010-9785-2CEE6D7E6622}" dt="2024-01-18T15:24:26.012" v="44" actId="2696"/>
        <pc:sldMkLst>
          <pc:docMk/>
          <pc:sldMk cId="3757480687" sldId="278"/>
        </pc:sldMkLst>
      </pc:sldChg>
      <pc:sldChg chg="del">
        <pc:chgData name="Виктория Зайцева" userId="ad73e267656ca33b" providerId="LiveId" clId="{93261703-A03F-4010-9785-2CEE6D7E6622}" dt="2024-01-18T15:24:21.361" v="42" actId="2696"/>
        <pc:sldMkLst>
          <pc:docMk/>
          <pc:sldMk cId="3271056791" sldId="279"/>
        </pc:sldMkLst>
      </pc:sldChg>
      <pc:sldChg chg="del">
        <pc:chgData name="Виктория Зайцева" userId="ad73e267656ca33b" providerId="LiveId" clId="{93261703-A03F-4010-9785-2CEE6D7E6622}" dt="2024-01-18T15:24:23.785" v="43" actId="2696"/>
        <pc:sldMkLst>
          <pc:docMk/>
          <pc:sldMk cId="3585720357" sldId="280"/>
        </pc:sldMkLst>
      </pc:sldChg>
      <pc:sldChg chg="del">
        <pc:chgData name="Виктория Зайцева" userId="ad73e267656ca33b" providerId="LiveId" clId="{93261703-A03F-4010-9785-2CEE6D7E6622}" dt="2024-01-18T15:24:19.233" v="41" actId="2696"/>
        <pc:sldMkLst>
          <pc:docMk/>
          <pc:sldMk cId="3821833729" sldId="283"/>
        </pc:sldMkLst>
      </pc:sldChg>
      <pc:sldChg chg="del">
        <pc:chgData name="Виктория Зайцева" userId="ad73e267656ca33b" providerId="LiveId" clId="{93261703-A03F-4010-9785-2CEE6D7E6622}" dt="2024-01-18T15:23:22.747" v="38" actId="2696"/>
        <pc:sldMkLst>
          <pc:docMk/>
          <pc:sldMk cId="1430764077" sldId="287"/>
        </pc:sldMkLst>
      </pc:sldChg>
      <pc:sldChg chg="del">
        <pc:chgData name="Виктория Зайцева" userId="ad73e267656ca33b" providerId="LiveId" clId="{93261703-A03F-4010-9785-2CEE6D7E6622}" dt="2024-01-18T15:23:32.401" v="39" actId="2696"/>
        <pc:sldMkLst>
          <pc:docMk/>
          <pc:sldMk cId="4230542284" sldId="288"/>
        </pc:sldMkLst>
      </pc:sldChg>
      <pc:sldChg chg="del">
        <pc:chgData name="Виктория Зайцева" userId="ad73e267656ca33b" providerId="LiveId" clId="{93261703-A03F-4010-9785-2CEE6D7E6622}" dt="2024-01-18T15:23:40.835" v="40" actId="2696"/>
        <pc:sldMkLst>
          <pc:docMk/>
          <pc:sldMk cId="1447576705" sldId="289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3-02-14T08:36:53.16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0 0 0,'34'0'375,"-1"0"-360,1 0 1,-1 0 0,1 0-1,-1 0 1,0 0 46,1 0 173,-1 0-220,1 0 32,-1 0-47</inkml:trace>
  <inkml:trace contextRef="#ctx0" brushRef="#br0" timeOffset="1750.98">-434 970 0,'33'0'188,"1"0"-157,-1 0 0,1 0 16,-1 0 0,-33 33-47,33-33 16,1 0-1,-1 0-15,34 0 16,-33 0-16,-1 0 16,0 0-16,1 0 15,-1 0 1</inkml:trace>
  <inkml:trace contextRef="#ctx0" brushRef="#br0" timeOffset="3279.97">-1102 2273 0,'33'0'15,"0"0"1,1 0 0,-1 0-1,34 0 1,0 0-16,-34 0 16,34 0-16,0 0 15,-34 0 1,1 0 46,-1 0-46,1 0 0,-1 0-1</inkml:trace>
  <inkml:trace contextRef="#ctx0" brushRef="#br0" timeOffset="4847.99">1036 3175 0,'34'0'188,"-1"0"-173,1 0-15,33 0 16,-34 0-16,34 0 16,0 0-16,0 0 15,-34 0-15,0 0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3-02-14T08:37:01.813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0 34 0,'0'-34'203,"34"34"-203,-1 0 16,1 0-1,-1 0 1,1 0-16,-1 0 16,0 0-1,1 0-15,-1 0 16,1 0 0,-1 0-1,0 0-15,1 0 16,-1 0-1,1 0-15,-1 0 32,1 0-17</inkml:trace>
  <inkml:trace contextRef="#ctx0" brushRef="#br0" timeOffset="1391.72">335 1036 0,'33'0'0,"0"0"47,1 0-32,-1 0-15,1 0 16,-1 0-1,1 0 32,-1 0-15,0 0-17,1 0 1,-1 0-1,-33 34-15,67-34 16,-33 0 0</inkml:trace>
  <inkml:trace contextRef="#ctx0" brushRef="#br0" timeOffset="3031.65">201 2340 0,'33'0'78,"-33"33"-62,34-33-16,-1 0 31,1 0 16,-1 0-32,0 0-15,1 0 16,-1 0 0,1 0-1,-1 0-15,1 0 16,-1 0 0,0 0-1,1 0 1,-1 0-1,1 0 48,-1 0-16,1 0-47,-1 0 15,0 0 1,1 0 0,-1 0-1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3-02-14T08:37:56.10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0 0 0,'33'0'188,"1"0"-172,-1 0-1,34 0-15,33 33 16,-33-33-16,0 0 15,0 0-15,0 34 16,0-34-16,-1 0 16,-32 0-1,-1 0-15</inkml:trace>
  <inkml:trace contextRef="#ctx0" brushRef="#br0" timeOffset="2943.03">5347 100 0,'34'0'125,"-1"0"-109,34 0-1,0 0-15,-34 0 16,34 0-16,0 0 15,-34 0-15,1 0 16,-1 0 0,1 0 140,-1 0-125,0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10FC3-0D63-4E29-958E-C131246510AE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312BA-31EC-4763-B021-A593D0D0F402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10FC3-0D63-4E29-958E-C131246510AE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312BA-31EC-4763-B021-A593D0D0F402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10FC3-0D63-4E29-958E-C131246510AE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312BA-31EC-4763-B021-A593D0D0F402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10FC3-0D63-4E29-958E-C131246510AE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312BA-31EC-4763-B021-A593D0D0F402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10FC3-0D63-4E29-958E-C131246510AE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312BA-31EC-4763-B021-A593D0D0F402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10FC3-0D63-4E29-958E-C131246510AE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312BA-31EC-4763-B021-A593D0D0F402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10FC3-0D63-4E29-958E-C131246510AE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312BA-31EC-4763-B021-A593D0D0F402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10FC3-0D63-4E29-958E-C131246510AE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312BA-31EC-4763-B021-A593D0D0F402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10FC3-0D63-4E29-958E-C131246510AE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312BA-31EC-4763-B021-A593D0D0F402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10FC3-0D63-4E29-958E-C131246510AE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312BA-31EC-4763-B021-A593D0D0F402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10FC3-0D63-4E29-958E-C131246510AE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312BA-31EC-4763-B021-A593D0D0F402}" type="slidenum">
              <a:rPr lang="ru-RU" smtClean="0"/>
              <a:t>‹№›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3610FC3-0D63-4E29-958E-C131246510AE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8B312BA-31EC-4763-B021-A593D0D0F402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youtu.be/nvw5czJiE0Q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customXml" Target="../ink/ink2.x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customXml" Target="../ink/ink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75724"/>
            <a:ext cx="8352928" cy="924475"/>
          </a:xfrm>
        </p:spPr>
        <p:txBody>
          <a:bodyPr/>
          <a:lstStyle/>
          <a:p>
            <a:pPr algn="ctr"/>
            <a:r>
              <a:rPr lang="ru-RU" sz="4000" dirty="0"/>
              <a:t> </a:t>
            </a:r>
            <a:r>
              <a:rPr lang="ru-RU" sz="4000" dirty="0" err="1"/>
              <a:t>Двадцять</a:t>
            </a:r>
            <a:r>
              <a:rPr lang="ru-RU" sz="4000" dirty="0"/>
              <a:t> друге </a:t>
            </a:r>
            <a:r>
              <a:rPr lang="ru-RU" sz="4000" dirty="0" err="1"/>
              <a:t>січня</a:t>
            </a:r>
            <a:br>
              <a:rPr lang="ru-RU" sz="4000" dirty="0"/>
            </a:br>
            <a:r>
              <a:rPr lang="ru-RU" sz="4000" dirty="0" err="1"/>
              <a:t>Класна</a:t>
            </a:r>
            <a:r>
              <a:rPr lang="ru-RU" sz="4000" dirty="0"/>
              <a:t> робота</a:t>
            </a:r>
            <a:br>
              <a:rPr lang="ru-RU" sz="4000" dirty="0"/>
            </a:br>
            <a:r>
              <a:rPr lang="ru-RU" sz="4000" dirty="0" err="1">
                <a:solidFill>
                  <a:srgbClr val="0070C0"/>
                </a:solidFill>
              </a:rPr>
              <a:t>Особливості</a:t>
            </a:r>
            <a:r>
              <a:rPr lang="ru-RU" sz="4000" dirty="0">
                <a:solidFill>
                  <a:srgbClr val="0070C0"/>
                </a:solidFill>
              </a:rPr>
              <a:t> </a:t>
            </a:r>
            <a:r>
              <a:rPr lang="ru-RU" sz="4000" dirty="0" err="1">
                <a:solidFill>
                  <a:srgbClr val="0070C0"/>
                </a:solidFill>
              </a:rPr>
              <a:t>вживання</a:t>
            </a:r>
            <a:r>
              <a:rPr lang="ru-RU" sz="4000" dirty="0">
                <a:solidFill>
                  <a:srgbClr val="0070C0"/>
                </a:solidFill>
              </a:rPr>
              <a:t> </a:t>
            </a:r>
            <a:r>
              <a:rPr lang="ru-RU" sz="4000" dirty="0" err="1">
                <a:solidFill>
                  <a:srgbClr val="0070C0"/>
                </a:solidFill>
              </a:rPr>
              <a:t>кличного</a:t>
            </a:r>
            <a:r>
              <a:rPr lang="ru-RU" sz="4000" dirty="0">
                <a:solidFill>
                  <a:srgbClr val="0070C0"/>
                </a:solidFill>
              </a:rPr>
              <a:t> </a:t>
            </a:r>
            <a:r>
              <a:rPr lang="ru-RU" sz="4000" dirty="0" err="1">
                <a:solidFill>
                  <a:srgbClr val="0070C0"/>
                </a:solidFill>
              </a:rPr>
              <a:t>відмінка</a:t>
            </a:r>
            <a:r>
              <a:rPr lang="ru-RU" sz="4000" dirty="0">
                <a:solidFill>
                  <a:srgbClr val="0070C0"/>
                </a:solidFill>
              </a:rPr>
              <a:t> </a:t>
            </a:r>
            <a:r>
              <a:rPr lang="ru-RU" sz="4000" dirty="0" err="1">
                <a:solidFill>
                  <a:srgbClr val="0070C0"/>
                </a:solidFill>
              </a:rPr>
              <a:t>іменників</a:t>
            </a:r>
            <a:endParaRPr lang="ru-RU" sz="4000" dirty="0">
              <a:solidFill>
                <a:srgbClr val="0070C0"/>
              </a:solidFill>
            </a:endParaRPr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3888" y="2564904"/>
            <a:ext cx="7140239" cy="3756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772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002BE6-F4AD-4F02-B5E6-A8AE95321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/>
          </a:p>
        </p:txBody>
      </p:sp>
      <p:pic>
        <p:nvPicPr>
          <p:cNvPr id="4098" name="Picture 2" descr="На изображении может находиться: текст «множини форма кличного вi̇дминка збгаеться формою називного (сестри, учні), окрим іменника панове називному вдминку- пани). 2. у звертаннях, що складаються 3 İMeHi та iMeHi по батькови, обидва слова треба ставити y форму кличного вдмнка: арсене григоровичу, Bikmopie миколавно. так само в кличному вi̇дмнку треба писати обидва компоненти в поеднанни: 1) двох загальних назв; загальной власной назви, окрим прзвищ: пане полковнику, naHi лίΚаρκο; друже іване, брате сергію. але: боксере кличко, професоре бойчук. ааб6вв украёнська мова»">
            <a:extLst>
              <a:ext uri="{FF2B5EF4-FFF2-40B4-BE49-F238E27FC236}">
                <a16:creationId xmlns:a16="http://schemas.microsoft.com/office/drawing/2014/main" id="{4F00403B-D2E8-4C55-9F79-E17473177E2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424936" cy="6264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2599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58E07D-D1F4-4CFB-9A29-FC8BC7B0F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/>
          </a:p>
        </p:txBody>
      </p:sp>
      <p:pic>
        <p:nvPicPr>
          <p:cNvPr id="5122" name="Picture 2" descr="На изображении может находиться: текст">
            <a:extLst>
              <a:ext uri="{FF2B5EF4-FFF2-40B4-BE49-F238E27FC236}">
                <a16:creationId xmlns:a16="http://schemas.microsoft.com/office/drawing/2014/main" id="{4B34081F-F957-4AB5-AC13-79D5504DF33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73276"/>
            <a:ext cx="8568952" cy="6152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3254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naurok.com.ua/uploads/files/679308/140426/152326_images/thumb_4.jpg">
            <a:extLst>
              <a:ext uri="{FF2B5EF4-FFF2-40B4-BE49-F238E27FC236}">
                <a16:creationId xmlns:a16="http://schemas.microsoft.com/office/drawing/2014/main" id="{321F0327-4AA2-43E0-A92E-72CDD377868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97" t="9083" r="8542" b="26025"/>
          <a:stretch/>
        </p:blipFill>
        <p:spPr bwMode="auto">
          <a:xfrm>
            <a:off x="251520" y="401149"/>
            <a:ext cx="8712968" cy="5808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7856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>
            <a:extLst>
              <a:ext uri="{FF2B5EF4-FFF2-40B4-BE49-F238E27FC236}">
                <a16:creationId xmlns:a16="http://schemas.microsoft.com/office/drawing/2014/main" id="{B1C33B13-7EE0-4F55-B570-84EE181D4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116632"/>
            <a:ext cx="7125113" cy="2736304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У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повсякденному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житті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ми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постійно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знаходимося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в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контакті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з людьми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навколо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нас. Та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чи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правильно ми до них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звертаємося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?</a:t>
            </a:r>
            <a:br>
              <a:rPr lang="ru-RU" b="1" dirty="0">
                <a:solidFill>
                  <a:schemeClr val="tx2">
                    <a:lumMod val="50000"/>
                  </a:schemeClr>
                </a:solidFill>
              </a:rPr>
            </a:br>
            <a:endParaRPr lang="ru-UA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22F94819-E330-465C-951F-EC2A180863A3}"/>
              </a:ext>
            </a:extLst>
          </p:cNvPr>
          <p:cNvSpPr/>
          <p:nvPr/>
        </p:nvSpPr>
        <p:spPr>
          <a:xfrm>
            <a:off x="395536" y="2924944"/>
            <a:ext cx="532859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>
                <a:solidFill>
                  <a:srgbClr val="FF0000"/>
                </a:solidFill>
                <a:latin typeface="Candara" panose="020E0502030303020204" pitchFamily="34" charset="0"/>
              </a:rPr>
              <a:t>Кличний</a:t>
            </a:r>
            <a:r>
              <a:rPr lang="ru-RU" sz="2800" b="1" dirty="0">
                <a:solidFill>
                  <a:srgbClr val="FF0000"/>
                </a:solidFill>
                <a:latin typeface="Candara" panose="020E0502030303020204" pitchFamily="34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Candara" panose="020E0502030303020204" pitchFamily="34" charset="0"/>
              </a:rPr>
              <a:t>відмінок</a:t>
            </a:r>
            <a:r>
              <a:rPr lang="ru-RU" sz="2800" b="1" dirty="0">
                <a:solidFill>
                  <a:srgbClr val="FF0000"/>
                </a:solidFill>
                <a:latin typeface="Candara" panose="020E0502030303020204" pitchFamily="34" charset="0"/>
              </a:rPr>
              <a:t> – одна з </a:t>
            </a:r>
            <a:r>
              <a:rPr lang="ru-RU" sz="2800" b="1" dirty="0" err="1">
                <a:solidFill>
                  <a:srgbClr val="FF0000"/>
                </a:solidFill>
                <a:latin typeface="Candara" panose="020E0502030303020204" pitchFamily="34" charset="0"/>
              </a:rPr>
              <a:t>відмінних</a:t>
            </a:r>
            <a:r>
              <a:rPr lang="ru-RU" sz="2800" b="1" dirty="0">
                <a:solidFill>
                  <a:srgbClr val="FF0000"/>
                </a:solidFill>
                <a:latin typeface="Candara" panose="020E0502030303020204" pitchFamily="34" charset="0"/>
              </a:rPr>
              <a:t> рис </a:t>
            </a:r>
            <a:r>
              <a:rPr lang="ru-RU" sz="2800" b="1" dirty="0" err="1">
                <a:solidFill>
                  <a:srgbClr val="FF0000"/>
                </a:solidFill>
                <a:latin typeface="Candara" panose="020E0502030303020204" pitchFamily="34" charset="0"/>
              </a:rPr>
              <a:t>української</a:t>
            </a:r>
            <a:r>
              <a:rPr lang="ru-RU" sz="2800" b="1" dirty="0">
                <a:solidFill>
                  <a:srgbClr val="FF0000"/>
                </a:solidFill>
                <a:latin typeface="Candara" panose="020E0502030303020204" pitchFamily="34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Candara" panose="020E0502030303020204" pitchFamily="34" charset="0"/>
              </a:rPr>
              <a:t>мови</a:t>
            </a:r>
            <a:r>
              <a:rPr lang="ru-RU" sz="2800" b="1" dirty="0">
                <a:solidFill>
                  <a:srgbClr val="FF0000"/>
                </a:solidFill>
                <a:latin typeface="Candara" panose="020E0502030303020204" pitchFamily="34" charset="0"/>
              </a:rPr>
              <a:t>, яка </a:t>
            </a:r>
            <a:r>
              <a:rPr lang="ru-RU" sz="2800" b="1" dirty="0" err="1">
                <a:solidFill>
                  <a:srgbClr val="FF0000"/>
                </a:solidFill>
                <a:latin typeface="Candara" panose="020E0502030303020204" pitchFamily="34" charset="0"/>
              </a:rPr>
              <a:t>робить</a:t>
            </a:r>
            <a:r>
              <a:rPr lang="ru-RU" sz="2800" b="1" dirty="0">
                <a:solidFill>
                  <a:srgbClr val="FF0000"/>
                </a:solidFill>
                <a:latin typeface="Candara" panose="020E0502030303020204" pitchFamily="34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Candara" panose="020E0502030303020204" pitchFamily="34" charset="0"/>
              </a:rPr>
              <a:t>її</a:t>
            </a:r>
            <a:r>
              <a:rPr lang="ru-RU" sz="2800" b="1" dirty="0">
                <a:solidFill>
                  <a:srgbClr val="FF0000"/>
                </a:solidFill>
                <a:latin typeface="Candara" panose="020E0502030303020204" pitchFamily="34" charset="0"/>
              </a:rPr>
              <a:t> мелодичною та </a:t>
            </a:r>
            <a:r>
              <a:rPr lang="ru-RU" sz="2800" b="1" dirty="0" err="1">
                <a:solidFill>
                  <a:srgbClr val="FF0000"/>
                </a:solidFill>
                <a:latin typeface="Candara" panose="020E0502030303020204" pitchFamily="34" charset="0"/>
              </a:rPr>
              <a:t>співучою</a:t>
            </a:r>
            <a:r>
              <a:rPr lang="ru-RU" sz="2800" b="1" dirty="0">
                <a:solidFill>
                  <a:srgbClr val="FF0000"/>
                </a:solidFill>
                <a:latin typeface="Candara" panose="020E0502030303020204" pitchFamily="34" charset="0"/>
              </a:rPr>
              <a:t>.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C0A75369-4D38-4B0E-AE9A-095036EAEB98}"/>
              </a:ext>
            </a:extLst>
          </p:cNvPr>
          <p:cNvSpPr/>
          <p:nvPr/>
        </p:nvSpPr>
        <p:spPr>
          <a:xfrm>
            <a:off x="395536" y="5301208"/>
            <a:ext cx="8275727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800" b="1" dirty="0">
                <a:latin typeface="YouTube Noto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Урок української мови з Олександром Авраменком</a:t>
            </a:r>
          </a:p>
          <a:p>
            <a:pPr algn="ctr"/>
            <a:r>
              <a:rPr lang="uk-UA" sz="2800" b="1" dirty="0">
                <a:solidFill>
                  <a:srgbClr val="C00000"/>
                </a:solidFill>
                <a:latin typeface="YouTube Noto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«Ігорю чи </a:t>
            </a:r>
            <a:r>
              <a:rPr lang="uk-UA" sz="2800" b="1" dirty="0" err="1">
                <a:solidFill>
                  <a:srgbClr val="C00000"/>
                </a:solidFill>
                <a:latin typeface="YouTube Noto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Ігоре</a:t>
            </a:r>
            <a:r>
              <a:rPr lang="uk-UA" sz="2800" b="1" dirty="0">
                <a:solidFill>
                  <a:srgbClr val="C00000"/>
                </a:solidFill>
                <a:latin typeface="YouTube Noto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»</a:t>
            </a:r>
          </a:p>
          <a:p>
            <a:pPr algn="ctr"/>
            <a:r>
              <a:rPr lang="de-DE" sz="2800" b="1" dirty="0">
                <a:solidFill>
                  <a:srgbClr val="FF0000"/>
                </a:solidFill>
                <a:latin typeface="YouTube Noto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https://youtu.be/nvw5czJiE0Q</a:t>
            </a:r>
            <a:endParaRPr lang="ru-UA" sz="2800" b="1" dirty="0">
              <a:solidFill>
                <a:srgbClr val="FF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4708" y="3729583"/>
            <a:ext cx="3105150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154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73828F-10B1-4D8D-A83C-F879A9B1B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0"/>
            <a:ext cx="7125113" cy="1556792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Правила </a:t>
            </a:r>
            <a:r>
              <a:rPr lang="ru-RU" b="1" dirty="0" err="1">
                <a:solidFill>
                  <a:srgbClr val="FF0000"/>
                </a:solidFill>
              </a:rPr>
              <a:t>використання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кличного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відмінку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br>
              <a:rPr lang="ru-RU" b="1" dirty="0"/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C919D4-AA70-4F7C-946E-FB58F22E81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2996952"/>
            <a:ext cx="8712968" cy="1656185"/>
          </a:xfrm>
        </p:spPr>
        <p:txBody>
          <a:bodyPr>
            <a:noAutofit/>
          </a:bodyPr>
          <a:lstStyle/>
          <a:p>
            <a:r>
              <a:rPr lang="ru-RU" sz="2800" b="1" dirty="0" err="1">
                <a:solidFill>
                  <a:schemeClr val="tx2">
                    <a:lumMod val="50000"/>
                  </a:schemeClr>
                </a:solidFill>
              </a:rPr>
              <a:t>Всі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tx2">
                    <a:lumMod val="50000"/>
                  </a:schemeClr>
                </a:solidFill>
              </a:rPr>
              <a:t>іменники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tx2">
                    <a:lumMod val="50000"/>
                  </a:schemeClr>
                </a:solidFill>
              </a:rPr>
              <a:t>кличного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tx2">
                    <a:lumMod val="50000"/>
                  </a:schemeClr>
                </a:solidFill>
              </a:rPr>
              <a:t>відмінку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tx2">
                    <a:lumMod val="50000"/>
                  </a:schemeClr>
                </a:solidFill>
              </a:rPr>
              <a:t>незалежно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tx2">
                    <a:lumMod val="50000"/>
                  </a:schemeClr>
                </a:solidFill>
              </a:rPr>
              <a:t>від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tx2">
                    <a:lumMod val="50000"/>
                  </a:schemeClr>
                </a:solidFill>
              </a:rPr>
              <a:t>їхнього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tx2">
                    <a:lumMod val="50000"/>
                  </a:schemeClr>
                </a:solidFill>
              </a:rPr>
              <a:t>лексичного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tx2">
                    <a:lumMod val="50000"/>
                  </a:schemeClr>
                </a:solidFill>
              </a:rPr>
              <a:t>значення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tx2">
                    <a:lumMod val="50000"/>
                  </a:schemeClr>
                </a:solidFill>
              </a:rPr>
              <a:t>можуть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tx2">
                    <a:lumMod val="50000"/>
                  </a:schemeClr>
                </a:solidFill>
              </a:rPr>
              <a:t>закінчуватися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tx2">
                    <a:lumMod val="50000"/>
                  </a:schemeClr>
                </a:solidFill>
              </a:rPr>
              <a:t>всього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 на </a:t>
            </a:r>
            <a:r>
              <a:rPr lang="ru-RU" sz="2800" b="1" dirty="0">
                <a:solidFill>
                  <a:srgbClr val="C00000"/>
                </a:solidFill>
              </a:rPr>
              <a:t>5 (!) </a:t>
            </a:r>
            <a:r>
              <a:rPr lang="ru-RU" sz="2800" b="1" dirty="0" err="1">
                <a:solidFill>
                  <a:schemeClr val="tx2">
                    <a:lumMod val="50000"/>
                  </a:schemeClr>
                </a:solidFill>
              </a:rPr>
              <a:t>різних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tx2">
                    <a:lumMod val="50000"/>
                  </a:schemeClr>
                </a:solidFill>
              </a:rPr>
              <a:t>літер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ru-RU" sz="2800" b="1" dirty="0">
                <a:solidFill>
                  <a:srgbClr val="C00000"/>
                </a:solidFill>
              </a:rPr>
              <a:t>е, є, о, у, ю. </a:t>
            </a:r>
          </a:p>
          <a:p>
            <a:r>
              <a:rPr lang="ru-RU" sz="2800" b="1" dirty="0">
                <a:solidFill>
                  <a:srgbClr val="C00000"/>
                </a:solidFill>
              </a:rPr>
              <a:t>-у,-ю: </a:t>
            </a:r>
            <a:r>
              <a:rPr lang="ru-RU" sz="2800" b="1" dirty="0" err="1">
                <a:solidFill>
                  <a:schemeClr val="tx2">
                    <a:lumMod val="50000"/>
                  </a:schemeClr>
                </a:solidFill>
              </a:rPr>
              <a:t>Юрі</a:t>
            </a:r>
            <a:r>
              <a:rPr lang="ru-RU" sz="2800" b="1" dirty="0" err="1">
                <a:solidFill>
                  <a:srgbClr val="C00000"/>
                </a:solidFill>
              </a:rPr>
              <a:t>ю</a:t>
            </a:r>
            <a:r>
              <a:rPr lang="ru-RU" sz="2800" b="1" dirty="0">
                <a:solidFill>
                  <a:srgbClr val="C00000"/>
                </a:solidFill>
              </a:rPr>
              <a:t>, </a:t>
            </a:r>
            <a:r>
              <a:rPr lang="ru-RU" sz="2800" b="1" dirty="0" err="1">
                <a:solidFill>
                  <a:schemeClr val="tx2">
                    <a:lumMod val="50000"/>
                  </a:schemeClr>
                </a:solidFill>
              </a:rPr>
              <a:t>Людвіг</a:t>
            </a:r>
            <a:r>
              <a:rPr lang="ru-RU" sz="2800" b="1" dirty="0" err="1">
                <a:solidFill>
                  <a:srgbClr val="C00000"/>
                </a:solidFill>
              </a:rPr>
              <a:t>у</a:t>
            </a:r>
            <a:r>
              <a:rPr lang="ru-RU" sz="2800" b="1" dirty="0">
                <a:solidFill>
                  <a:srgbClr val="C00000"/>
                </a:solidFill>
              </a:rPr>
              <a:t>;</a:t>
            </a:r>
          </a:p>
          <a:p>
            <a:r>
              <a:rPr lang="ru-RU" sz="2800" b="1" dirty="0">
                <a:solidFill>
                  <a:srgbClr val="C00000"/>
                </a:solidFill>
              </a:rPr>
              <a:t>-е: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Петр</a:t>
            </a:r>
            <a:r>
              <a:rPr lang="ru-RU" sz="2800" b="1" dirty="0">
                <a:solidFill>
                  <a:srgbClr val="C00000"/>
                </a:solidFill>
              </a:rPr>
              <a:t>е;</a:t>
            </a:r>
          </a:p>
          <a:p>
            <a:r>
              <a:rPr lang="ru-RU" sz="2800" b="1" dirty="0">
                <a:solidFill>
                  <a:srgbClr val="C00000"/>
                </a:solidFill>
              </a:rPr>
              <a:t>-о: </a:t>
            </a:r>
            <a:r>
              <a:rPr lang="ru-RU" sz="2800" b="1" dirty="0" err="1">
                <a:solidFill>
                  <a:schemeClr val="tx2">
                    <a:lumMod val="50000"/>
                  </a:schemeClr>
                </a:solidFill>
              </a:rPr>
              <a:t>Оксан</a:t>
            </a:r>
            <a:r>
              <a:rPr lang="ru-RU" sz="2800" b="1" dirty="0" err="1">
                <a:solidFill>
                  <a:srgbClr val="C00000"/>
                </a:solidFill>
              </a:rPr>
              <a:t>о</a:t>
            </a:r>
            <a:r>
              <a:rPr lang="ru-RU" sz="2800" b="1" dirty="0">
                <a:solidFill>
                  <a:srgbClr val="C00000"/>
                </a:solidFill>
              </a:rPr>
              <a:t>;</a:t>
            </a:r>
          </a:p>
          <a:p>
            <a:r>
              <a:rPr lang="ru-RU" sz="2800" b="1" dirty="0">
                <a:solidFill>
                  <a:srgbClr val="C00000"/>
                </a:solidFill>
              </a:rPr>
              <a:t>-ю: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бабус</a:t>
            </a:r>
            <a:r>
              <a:rPr lang="ru-RU" sz="2800" b="1" dirty="0">
                <a:solidFill>
                  <a:srgbClr val="C00000"/>
                </a:solidFill>
              </a:rPr>
              <a:t>ю;</a:t>
            </a:r>
          </a:p>
          <a:p>
            <a:r>
              <a:rPr lang="ru-RU" sz="2800" b="1" dirty="0">
                <a:solidFill>
                  <a:srgbClr val="C00000"/>
                </a:solidFill>
              </a:rPr>
              <a:t>-є: </a:t>
            </a:r>
            <a:r>
              <a:rPr lang="ru-RU" sz="2800" b="1" dirty="0" err="1">
                <a:solidFill>
                  <a:schemeClr val="tx2">
                    <a:lumMod val="50000"/>
                  </a:schemeClr>
                </a:solidFill>
              </a:rPr>
              <a:t>Софі</a:t>
            </a:r>
            <a:r>
              <a:rPr lang="ru-RU" sz="2800" b="1" dirty="0" err="1">
                <a:solidFill>
                  <a:srgbClr val="C00000"/>
                </a:solidFill>
              </a:rPr>
              <a:t>є</a:t>
            </a:r>
            <a:r>
              <a:rPr lang="ru-RU" sz="2800" b="1" dirty="0">
                <a:solidFill>
                  <a:srgbClr val="C00000"/>
                </a:solidFill>
              </a:rPr>
              <a:t>.</a:t>
            </a:r>
          </a:p>
          <a:p>
            <a:endParaRPr lang="ru-UA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954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600" dirty="0">
                <a:solidFill>
                  <a:srgbClr val="FF0000"/>
                </a:solidFill>
              </a:rPr>
              <a:t>Пригадаймо!!!</a:t>
            </a:r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9951" y="1700808"/>
            <a:ext cx="6959895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255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306971" cy="1483567"/>
          </a:xfrm>
        </p:spPr>
        <p:txBody>
          <a:bodyPr/>
          <a:lstStyle/>
          <a:p>
            <a:r>
              <a:rPr lang="ru-RU" sz="2000" b="1" dirty="0">
                <a:solidFill>
                  <a:srgbClr val="FF0000"/>
                </a:solidFill>
              </a:rPr>
              <a:t>Перша </a:t>
            </a:r>
            <a:r>
              <a:rPr lang="ru-RU" sz="2000" b="1" dirty="0" err="1">
                <a:solidFill>
                  <a:srgbClr val="FF0000"/>
                </a:solidFill>
              </a:rPr>
              <a:t>відміна</a:t>
            </a:r>
            <a:r>
              <a:rPr lang="ru-RU" sz="2000" b="1" dirty="0"/>
              <a:t> </a:t>
            </a:r>
            <a:r>
              <a:rPr lang="ru-RU" sz="2000" b="1" dirty="0" err="1"/>
              <a:t>включає</a:t>
            </a:r>
            <a:r>
              <a:rPr lang="ru-RU" sz="2000" b="1" dirty="0"/>
              <a:t> у себе </a:t>
            </a:r>
            <a:r>
              <a:rPr lang="ru-RU" sz="2000" b="1" dirty="0" err="1"/>
              <a:t>іменники</a:t>
            </a:r>
            <a:r>
              <a:rPr lang="ru-RU" sz="2000" b="1" dirty="0"/>
              <a:t> </a:t>
            </a:r>
            <a:r>
              <a:rPr lang="ru-RU" sz="2000" b="1" i="1" dirty="0" err="1">
                <a:solidFill>
                  <a:srgbClr val="FF0000"/>
                </a:solidFill>
              </a:rPr>
              <a:t>чоловічого</a:t>
            </a:r>
            <a:r>
              <a:rPr lang="ru-RU" sz="2000" b="1" i="1" dirty="0">
                <a:solidFill>
                  <a:srgbClr val="FF0000"/>
                </a:solidFill>
              </a:rPr>
              <a:t>, </a:t>
            </a:r>
            <a:r>
              <a:rPr lang="ru-RU" sz="2000" b="1" i="1" dirty="0" err="1">
                <a:solidFill>
                  <a:srgbClr val="FF0000"/>
                </a:solidFill>
              </a:rPr>
              <a:t>жіночого</a:t>
            </a:r>
            <a:r>
              <a:rPr lang="ru-RU" sz="2000" b="1" i="1" dirty="0">
                <a:solidFill>
                  <a:srgbClr val="FF0000"/>
                </a:solidFill>
              </a:rPr>
              <a:t> і </a:t>
            </a:r>
            <a:r>
              <a:rPr lang="ru-RU" sz="2000" b="1" i="1" dirty="0" err="1">
                <a:solidFill>
                  <a:srgbClr val="FF0000"/>
                </a:solidFill>
              </a:rPr>
              <a:t>спільного</a:t>
            </a:r>
            <a:r>
              <a:rPr lang="ru-RU" sz="2000" b="1" i="1" dirty="0">
                <a:solidFill>
                  <a:srgbClr val="FF0000"/>
                </a:solidFill>
              </a:rPr>
              <a:t> роду</a:t>
            </a:r>
            <a:r>
              <a:rPr lang="ru-RU" sz="2000" b="1" dirty="0"/>
              <a:t> з </a:t>
            </a:r>
            <a:r>
              <a:rPr lang="ru-RU" sz="2000" b="1" dirty="0" err="1"/>
              <a:t>закінченням</a:t>
            </a:r>
            <a:r>
              <a:rPr lang="ru-RU" sz="2000" b="1" dirty="0"/>
              <a:t> </a:t>
            </a:r>
            <a:r>
              <a:rPr lang="ru-RU" sz="2000" b="1" i="1" dirty="0">
                <a:solidFill>
                  <a:srgbClr val="FF0000"/>
                </a:solidFill>
              </a:rPr>
              <a:t>-а (-я)</a:t>
            </a:r>
            <a:r>
              <a:rPr lang="ru-RU" sz="2000" b="1" dirty="0">
                <a:solidFill>
                  <a:srgbClr val="FF0000"/>
                </a:solidFill>
              </a:rPr>
              <a:t>:</a:t>
            </a:r>
            <a:r>
              <a:rPr lang="ru-RU" sz="2000" b="1" dirty="0"/>
              <a:t> </a:t>
            </a:r>
            <a:r>
              <a:rPr lang="ru-RU" sz="2000" b="1" i="1" dirty="0"/>
              <a:t>земля, </a:t>
            </a:r>
            <a:r>
              <a:rPr lang="ru-RU" sz="2000" b="1" i="1" dirty="0" err="1"/>
              <a:t>хмара</a:t>
            </a:r>
            <a:r>
              <a:rPr lang="ru-RU" sz="2000" b="1" i="1" dirty="0"/>
              <a:t>, Ольга, Микола, сирота</a:t>
            </a:r>
            <a:r>
              <a:rPr lang="ru-RU" sz="2000" dirty="0"/>
              <a:t>.</a:t>
            </a:r>
            <a:endParaRPr lang="uk-UA" sz="2000" dirty="0"/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536" y="2060848"/>
            <a:ext cx="8499757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293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9907" y="764704"/>
            <a:ext cx="8277241" cy="780459"/>
          </a:xfrm>
        </p:spPr>
        <p:txBody>
          <a:bodyPr/>
          <a:lstStyle/>
          <a:p>
            <a:r>
              <a:rPr lang="ru-RU" sz="2000" b="1" dirty="0">
                <a:solidFill>
                  <a:srgbClr val="FF0000"/>
                </a:solidFill>
              </a:rPr>
              <a:t>Друга </a:t>
            </a:r>
            <a:r>
              <a:rPr lang="ru-RU" sz="2000" b="1" dirty="0" err="1">
                <a:solidFill>
                  <a:srgbClr val="FF0000"/>
                </a:solidFill>
              </a:rPr>
              <a:t>відміна</a:t>
            </a:r>
            <a:r>
              <a:rPr lang="ru-RU" sz="2000" b="1" dirty="0"/>
              <a:t> </a:t>
            </a:r>
            <a:r>
              <a:rPr lang="ru-RU" sz="2000" dirty="0" err="1"/>
              <a:t>включає</a:t>
            </a:r>
            <a:r>
              <a:rPr lang="ru-RU" sz="2000" dirty="0"/>
              <a:t> у себе </a:t>
            </a:r>
            <a:r>
              <a:rPr lang="ru-RU" sz="2000" dirty="0" err="1"/>
              <a:t>іменники</a:t>
            </a:r>
            <a:r>
              <a:rPr lang="ru-RU" sz="2000" dirty="0"/>
              <a:t>:</a:t>
            </a:r>
            <a:br>
              <a:rPr lang="ru-RU" sz="2000" dirty="0"/>
            </a:br>
            <a:r>
              <a:rPr lang="ru-RU" sz="2000" dirty="0" err="1"/>
              <a:t>чоловічого</a:t>
            </a:r>
            <a:r>
              <a:rPr lang="ru-RU" sz="2000" dirty="0"/>
              <a:t> роду на </a:t>
            </a:r>
            <a:r>
              <a:rPr lang="ru-RU" sz="2000" dirty="0" err="1"/>
              <a:t>твердий</a:t>
            </a:r>
            <a:r>
              <a:rPr lang="ru-RU" sz="2000" dirty="0"/>
              <a:t> або </a:t>
            </a:r>
            <a:r>
              <a:rPr lang="ru-RU" sz="2000" dirty="0" err="1"/>
              <a:t>м’який</a:t>
            </a:r>
            <a:r>
              <a:rPr lang="ru-RU" sz="2000" dirty="0"/>
              <a:t> </a:t>
            </a:r>
            <a:r>
              <a:rPr lang="ru-RU" sz="2000" dirty="0" err="1"/>
              <a:t>приголосний</a:t>
            </a:r>
            <a:r>
              <a:rPr lang="ru-RU" sz="2000" dirty="0"/>
              <a:t> основи: </a:t>
            </a:r>
            <a:r>
              <a:rPr lang="ru-RU" sz="2000" i="1" dirty="0" err="1"/>
              <a:t>корабель</a:t>
            </a:r>
            <a:r>
              <a:rPr lang="ru-RU" sz="2000" i="1" dirty="0"/>
              <a:t>, коваль, дуб;</a:t>
            </a:r>
            <a:br>
              <a:rPr lang="ru-RU" sz="2000" dirty="0"/>
            </a:br>
            <a:r>
              <a:rPr lang="ru-RU" sz="2000" dirty="0" err="1">
                <a:solidFill>
                  <a:srgbClr val="FF0000"/>
                </a:solidFill>
              </a:rPr>
              <a:t>чоловічого</a:t>
            </a:r>
            <a:r>
              <a:rPr lang="ru-RU" sz="2000" dirty="0">
                <a:solidFill>
                  <a:srgbClr val="FF0000"/>
                </a:solidFill>
              </a:rPr>
              <a:t> роду </a:t>
            </a:r>
            <a:r>
              <a:rPr lang="ru-RU" sz="2000" dirty="0" err="1">
                <a:solidFill>
                  <a:srgbClr val="FF0000"/>
                </a:solidFill>
              </a:rPr>
              <a:t>із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закінченням</a:t>
            </a:r>
            <a:r>
              <a:rPr lang="ru-RU" sz="2000" dirty="0">
                <a:solidFill>
                  <a:srgbClr val="FF0000"/>
                </a:solidFill>
              </a:rPr>
              <a:t> </a:t>
            </a:r>
            <a:r>
              <a:rPr lang="ru-RU" sz="2000" b="1" i="1" dirty="0">
                <a:solidFill>
                  <a:srgbClr val="FF0000"/>
                </a:solidFill>
              </a:rPr>
              <a:t>-о</a:t>
            </a:r>
            <a:r>
              <a:rPr lang="ru-RU" sz="2000" dirty="0">
                <a:solidFill>
                  <a:srgbClr val="FF0000"/>
                </a:solidFill>
              </a:rPr>
              <a:t>:</a:t>
            </a:r>
            <a:r>
              <a:rPr lang="ru-RU" sz="2000" dirty="0"/>
              <a:t> </a:t>
            </a:r>
            <a:r>
              <a:rPr lang="ru-RU" sz="2000" i="1" dirty="0" err="1"/>
              <a:t>Дніпро</a:t>
            </a:r>
            <a:r>
              <a:rPr lang="ru-RU" sz="2000" i="1" dirty="0"/>
              <a:t>, </a:t>
            </a:r>
            <a:r>
              <a:rPr lang="ru-RU" sz="2000" i="1" dirty="0" err="1"/>
              <a:t>Василько</a:t>
            </a:r>
            <a:r>
              <a:rPr lang="ru-RU" sz="2000" i="1" dirty="0"/>
              <a:t>;</a:t>
            </a:r>
            <a:br>
              <a:rPr lang="ru-RU" sz="2000" dirty="0"/>
            </a:br>
            <a:r>
              <a:rPr lang="ru-RU" sz="2000" dirty="0" err="1">
                <a:solidFill>
                  <a:srgbClr val="FF0000"/>
                </a:solidFill>
              </a:rPr>
              <a:t>середнього</a:t>
            </a:r>
            <a:r>
              <a:rPr lang="ru-RU" sz="2000" dirty="0">
                <a:solidFill>
                  <a:srgbClr val="FF0000"/>
                </a:solidFill>
              </a:rPr>
              <a:t> роду </a:t>
            </a:r>
            <a:r>
              <a:rPr lang="ru-RU" sz="2000" dirty="0" err="1">
                <a:solidFill>
                  <a:srgbClr val="FF0000"/>
                </a:solidFill>
              </a:rPr>
              <a:t>із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закінченням</a:t>
            </a:r>
            <a:r>
              <a:rPr lang="ru-RU" sz="2000" dirty="0">
                <a:solidFill>
                  <a:srgbClr val="FF0000"/>
                </a:solidFill>
              </a:rPr>
              <a:t> </a:t>
            </a:r>
            <a:r>
              <a:rPr lang="ru-RU" sz="2000" b="1" i="1" dirty="0">
                <a:solidFill>
                  <a:srgbClr val="FF0000"/>
                </a:solidFill>
              </a:rPr>
              <a:t>-е, -о</a:t>
            </a:r>
            <a:r>
              <a:rPr lang="ru-RU" sz="2000" dirty="0">
                <a:solidFill>
                  <a:srgbClr val="FF0000"/>
                </a:solidFill>
              </a:rPr>
              <a:t>:</a:t>
            </a:r>
            <a:r>
              <a:rPr lang="ru-RU" sz="2000" dirty="0"/>
              <a:t> </a:t>
            </a:r>
            <a:r>
              <a:rPr lang="ru-RU" sz="2000" i="1" dirty="0"/>
              <a:t>поле, небо, </a:t>
            </a:r>
            <a:r>
              <a:rPr lang="ru-RU" sz="2000" i="1" dirty="0" err="1"/>
              <a:t>стебло</a:t>
            </a:r>
            <a:r>
              <a:rPr lang="ru-RU" sz="2000" i="1" dirty="0"/>
              <a:t>;</a:t>
            </a:r>
            <a:br>
              <a:rPr lang="ru-RU" dirty="0"/>
            </a:br>
            <a:r>
              <a:rPr lang="ru-RU" sz="2000" dirty="0" err="1">
                <a:solidFill>
                  <a:srgbClr val="FF0000"/>
                </a:solidFill>
              </a:rPr>
              <a:t>середнього</a:t>
            </a:r>
            <a:r>
              <a:rPr lang="ru-RU" sz="2000" dirty="0">
                <a:solidFill>
                  <a:srgbClr val="FF0000"/>
                </a:solidFill>
              </a:rPr>
              <a:t> роду </a:t>
            </a:r>
            <a:r>
              <a:rPr lang="ru-RU" sz="2000" dirty="0" err="1">
                <a:solidFill>
                  <a:srgbClr val="FF0000"/>
                </a:solidFill>
              </a:rPr>
              <a:t>із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закінченням</a:t>
            </a:r>
            <a:r>
              <a:rPr lang="ru-RU" sz="2000" dirty="0">
                <a:solidFill>
                  <a:srgbClr val="FF0000"/>
                </a:solidFill>
              </a:rPr>
              <a:t> </a:t>
            </a:r>
            <a:r>
              <a:rPr lang="ru-RU" sz="2000" b="1" i="1" dirty="0">
                <a:solidFill>
                  <a:srgbClr val="FF0000"/>
                </a:solidFill>
              </a:rPr>
              <a:t>-я</a:t>
            </a:r>
            <a:r>
              <a:rPr lang="ru-RU" sz="2000" dirty="0">
                <a:solidFill>
                  <a:srgbClr val="FF0000"/>
                </a:solidFill>
              </a:rPr>
              <a:t>:</a:t>
            </a:r>
            <a:r>
              <a:rPr lang="ru-RU" sz="2000" dirty="0"/>
              <a:t> </a:t>
            </a:r>
            <a:r>
              <a:rPr lang="ru-RU" sz="2000" i="1" dirty="0" err="1"/>
              <a:t>змагання</a:t>
            </a:r>
            <a:r>
              <a:rPr lang="ru-RU" sz="2000" i="1" dirty="0"/>
              <a:t>, </a:t>
            </a:r>
            <a:r>
              <a:rPr lang="ru-RU" sz="2000" i="1" dirty="0" err="1"/>
              <a:t>знаряддя</a:t>
            </a:r>
            <a:r>
              <a:rPr lang="ru-RU" sz="2000" i="1" dirty="0"/>
              <a:t>.</a:t>
            </a:r>
            <a:endParaRPr lang="ru-RU" sz="2000" dirty="0"/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596" y="2492896"/>
            <a:ext cx="9055865" cy="4104456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Рукописні дані 4"/>
              <p14:cNvContentPartPr/>
              <p14:nvPr/>
            </p14:nvContentPartPr>
            <p14:xfrm>
              <a:off x="3320886" y="4944846"/>
              <a:ext cx="938520" cy="1143360"/>
            </p14:xfrm>
          </p:contentPart>
        </mc:Choice>
        <mc:Fallback xmlns="">
          <p:pic>
            <p:nvPicPr>
              <p:cNvPr id="5" name="Рукописні дані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309006" y="4932966"/>
                <a:ext cx="962280" cy="116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0" name="Рукописні дані 9"/>
              <p14:cNvContentPartPr/>
              <p14:nvPr/>
            </p14:nvContentPartPr>
            <p14:xfrm>
              <a:off x="7832406" y="4944846"/>
              <a:ext cx="337320" cy="855720"/>
            </p14:xfrm>
          </p:contentPart>
        </mc:Choice>
        <mc:Fallback xmlns="">
          <p:pic>
            <p:nvPicPr>
              <p:cNvPr id="10" name="Рукописні дані 9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820526" y="4932966"/>
                <a:ext cx="361080" cy="879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68648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504" y="-10035"/>
            <a:ext cx="7873972" cy="331236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4400" y="2996952"/>
            <a:ext cx="7200333" cy="3861048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Рукописні дані 4"/>
              <p14:cNvContentPartPr/>
              <p14:nvPr/>
            </p14:nvContentPartPr>
            <p14:xfrm>
              <a:off x="2646966" y="1443846"/>
              <a:ext cx="2129760" cy="36360"/>
            </p14:xfrm>
          </p:contentPart>
        </mc:Choice>
        <mc:Fallback xmlns="">
          <p:pic>
            <p:nvPicPr>
              <p:cNvPr id="5" name="Рукописні дані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635086" y="1431966"/>
                <a:ext cx="2153520" cy="60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32717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44285"/>
            <a:ext cx="7125113" cy="924475"/>
          </a:xfrm>
        </p:spPr>
        <p:txBody>
          <a:bodyPr/>
          <a:lstStyle/>
          <a:p>
            <a:pPr algn="ctr"/>
            <a:r>
              <a:rPr lang="uk-UA" b="1" dirty="0">
                <a:solidFill>
                  <a:srgbClr val="FF0000"/>
                </a:solidFill>
              </a:rPr>
              <a:t>ПОПРАКТИКУЙМОСЯ!</a:t>
            </a:r>
            <a:br>
              <a:rPr lang="uk-UA" b="1" dirty="0">
                <a:solidFill>
                  <a:srgbClr val="FF0000"/>
                </a:solidFill>
              </a:rPr>
            </a:br>
            <a:r>
              <a:rPr lang="uk-UA" sz="2800" b="1" dirty="0" err="1">
                <a:solidFill>
                  <a:schemeClr val="tx2"/>
                </a:solidFill>
              </a:rPr>
              <a:t>Поставте</a:t>
            </a:r>
            <a:r>
              <a:rPr lang="uk-UA" sz="2800" b="1" dirty="0">
                <a:solidFill>
                  <a:schemeClr val="tx2"/>
                </a:solidFill>
              </a:rPr>
              <a:t> </a:t>
            </a:r>
            <a:r>
              <a:rPr lang="uk-UA" sz="2800" b="1" dirty="0" err="1">
                <a:solidFill>
                  <a:schemeClr val="tx2"/>
                </a:solidFill>
              </a:rPr>
              <a:t>іменникиу</a:t>
            </a:r>
            <a:r>
              <a:rPr lang="uk-UA" sz="2800" b="1" dirty="0">
                <a:solidFill>
                  <a:schemeClr val="tx2"/>
                </a:solidFill>
              </a:rPr>
              <a:t> форму кличного відмінка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51520" y="1630923"/>
            <a:ext cx="8352928" cy="52565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sz="2100" b="1" dirty="0">
                <a:solidFill>
                  <a:srgbClr val="7030A0"/>
                </a:solidFill>
              </a:rPr>
              <a:t>Дуб</a:t>
            </a:r>
          </a:p>
          <a:p>
            <a:pPr marL="0" indent="0">
              <a:buNone/>
            </a:pPr>
            <a:r>
              <a:rPr lang="uk-UA" sz="2100" b="1" dirty="0">
                <a:solidFill>
                  <a:srgbClr val="7030A0"/>
                </a:solidFill>
              </a:rPr>
              <a:t>Син</a:t>
            </a:r>
            <a:endParaRPr lang="uk-UA" sz="21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uk-UA" sz="2100" b="1" dirty="0">
                <a:solidFill>
                  <a:srgbClr val="7030A0"/>
                </a:solidFill>
              </a:rPr>
              <a:t>Марина</a:t>
            </a:r>
          </a:p>
          <a:p>
            <a:pPr marL="0" indent="0">
              <a:buNone/>
            </a:pPr>
            <a:r>
              <a:rPr lang="uk-UA" sz="2100" b="1" dirty="0">
                <a:solidFill>
                  <a:srgbClr val="7030A0"/>
                </a:solidFill>
              </a:rPr>
              <a:t>Рута</a:t>
            </a:r>
          </a:p>
          <a:p>
            <a:pPr marL="0" indent="0">
              <a:buNone/>
            </a:pPr>
            <a:r>
              <a:rPr lang="uk-UA" sz="2100" b="1" dirty="0">
                <a:solidFill>
                  <a:srgbClr val="7030A0"/>
                </a:solidFill>
              </a:rPr>
              <a:t>Бабуся</a:t>
            </a:r>
          </a:p>
          <a:p>
            <a:pPr marL="0" indent="0">
              <a:buNone/>
            </a:pPr>
            <a:r>
              <a:rPr lang="uk-UA" sz="2100" b="1" dirty="0">
                <a:solidFill>
                  <a:srgbClr val="7030A0"/>
                </a:solidFill>
              </a:rPr>
              <a:t>Пшениця</a:t>
            </a:r>
          </a:p>
          <a:p>
            <a:pPr marL="0" indent="0">
              <a:buNone/>
            </a:pPr>
            <a:r>
              <a:rPr lang="uk-UA" sz="2100" b="1" dirty="0">
                <a:solidFill>
                  <a:srgbClr val="7030A0"/>
                </a:solidFill>
              </a:rPr>
              <a:t>Наталія</a:t>
            </a:r>
          </a:p>
          <a:p>
            <a:pPr marL="0" indent="0">
              <a:buNone/>
            </a:pPr>
            <a:r>
              <a:rPr lang="uk-UA" sz="2100" b="1" dirty="0">
                <a:solidFill>
                  <a:srgbClr val="7030A0"/>
                </a:solidFill>
              </a:rPr>
              <a:t>Батько</a:t>
            </a:r>
          </a:p>
          <a:p>
            <a:pPr marL="0" indent="0">
              <a:buNone/>
            </a:pPr>
            <a:r>
              <a:rPr lang="uk-UA" sz="2100" b="1" dirty="0">
                <a:solidFill>
                  <a:srgbClr val="7030A0"/>
                </a:solidFill>
              </a:rPr>
              <a:t>Ігор</a:t>
            </a:r>
          </a:p>
          <a:p>
            <a:pPr marL="0" indent="0">
              <a:buNone/>
            </a:pPr>
            <a:r>
              <a:rPr lang="uk-UA" sz="2100" b="1" dirty="0">
                <a:solidFill>
                  <a:srgbClr val="7030A0"/>
                </a:solidFill>
              </a:rPr>
              <a:t>Українець</a:t>
            </a:r>
          </a:p>
          <a:p>
            <a:pPr marL="0" indent="0">
              <a:buNone/>
            </a:pPr>
            <a:r>
              <a:rPr lang="uk-UA" sz="2100" b="1" dirty="0">
                <a:solidFill>
                  <a:srgbClr val="7030A0"/>
                </a:solidFill>
              </a:rPr>
              <a:t>Михайлик</a:t>
            </a:r>
          </a:p>
          <a:p>
            <a:pPr marL="0" indent="0">
              <a:buNone/>
            </a:pPr>
            <a:r>
              <a:rPr lang="uk-UA" sz="2100" b="1" dirty="0">
                <a:solidFill>
                  <a:srgbClr val="7030A0"/>
                </a:solidFill>
              </a:rPr>
              <a:t>Командир</a:t>
            </a:r>
          </a:p>
          <a:p>
            <a:pPr marL="0" indent="0">
              <a:buNone/>
            </a:pPr>
            <a:r>
              <a:rPr lang="uk-UA" sz="2100" b="1" dirty="0">
                <a:solidFill>
                  <a:srgbClr val="7030A0"/>
                </a:solidFill>
              </a:rPr>
              <a:t>Бібліотекар</a:t>
            </a:r>
          </a:p>
          <a:p>
            <a:pPr marL="0" indent="0">
              <a:buNone/>
            </a:pPr>
            <a:endParaRPr lang="uk-UA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911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980728"/>
            <a:ext cx="8964488" cy="924475"/>
          </a:xfrm>
        </p:spPr>
        <p:txBody>
          <a:bodyPr/>
          <a:lstStyle/>
          <a:p>
            <a:r>
              <a:rPr lang="uk-UA" sz="2000" b="1" dirty="0">
                <a:solidFill>
                  <a:srgbClr val="FF0000"/>
                </a:solidFill>
              </a:rPr>
              <a:t>Третя відміна</a:t>
            </a:r>
            <a:r>
              <a:rPr lang="uk-UA" sz="2000" b="1" dirty="0"/>
              <a:t> </a:t>
            </a:r>
            <a:r>
              <a:rPr lang="uk-UA" sz="2000" dirty="0"/>
              <a:t>включає у себе іменник </a:t>
            </a:r>
            <a:r>
              <a:rPr lang="uk-UA" sz="2000" b="1" i="1" dirty="0">
                <a:solidFill>
                  <a:srgbClr val="FF0000"/>
                </a:solidFill>
              </a:rPr>
              <a:t>мати</a:t>
            </a:r>
            <a:r>
              <a:rPr lang="uk-UA" sz="2000" dirty="0"/>
              <a:t> та іменники</a:t>
            </a:r>
            <a:r>
              <a:rPr lang="uk-UA" sz="2000" b="1" dirty="0"/>
              <a:t> </a:t>
            </a:r>
            <a:r>
              <a:rPr lang="uk-UA" sz="2000" b="1" i="1" dirty="0">
                <a:solidFill>
                  <a:srgbClr val="FF0000"/>
                </a:solidFill>
              </a:rPr>
              <a:t>жіночого роду</a:t>
            </a:r>
            <a:r>
              <a:rPr lang="uk-UA" sz="2000" dirty="0">
                <a:solidFill>
                  <a:srgbClr val="FF0000"/>
                </a:solidFill>
              </a:rPr>
              <a:t>, </a:t>
            </a:r>
            <a:r>
              <a:rPr lang="uk-UA" sz="2000" dirty="0"/>
              <a:t>що закінчуються на твердий чи м’який приголосний основи: </a:t>
            </a:r>
            <a:r>
              <a:rPr lang="uk-UA" sz="2000" i="1" dirty="0"/>
              <a:t>сіль, Січ, .ніч</a:t>
            </a:r>
            <a:br>
              <a:rPr lang="uk-UA" sz="2000" dirty="0"/>
            </a:br>
            <a:br>
              <a:rPr lang="uk-UA" sz="2000" dirty="0"/>
            </a:br>
            <a:r>
              <a:rPr lang="uk-UA" sz="2000" b="1" dirty="0">
                <a:solidFill>
                  <a:srgbClr val="FF0000"/>
                </a:solidFill>
              </a:rPr>
              <a:t>Четверта відміна</a:t>
            </a:r>
            <a:r>
              <a:rPr lang="uk-UA" sz="2000" b="1" dirty="0"/>
              <a:t> </a:t>
            </a:r>
            <a:r>
              <a:rPr lang="uk-UA" sz="2000" dirty="0"/>
              <a:t>включає у себе іменники </a:t>
            </a:r>
            <a:r>
              <a:rPr lang="uk-UA" sz="2000" b="1" i="1" dirty="0">
                <a:solidFill>
                  <a:srgbClr val="FF0000"/>
                </a:solidFill>
              </a:rPr>
              <a:t>середнього роду</a:t>
            </a:r>
            <a:r>
              <a:rPr lang="uk-UA" sz="2000" dirty="0"/>
              <a:t> з закінченням </a:t>
            </a:r>
            <a:r>
              <a:rPr lang="uk-UA" sz="2000" b="1" i="1" dirty="0">
                <a:solidFill>
                  <a:srgbClr val="FF0000"/>
                </a:solidFill>
              </a:rPr>
              <a:t>-а (-я)</a:t>
            </a:r>
            <a:r>
              <a:rPr lang="uk-UA" sz="2000" b="1" dirty="0">
                <a:solidFill>
                  <a:srgbClr val="FF0000"/>
                </a:solidFill>
              </a:rPr>
              <a:t>,</a:t>
            </a:r>
            <a:r>
              <a:rPr lang="uk-UA" sz="2000" dirty="0"/>
              <a:t> в яких при відмінюванні з’являється</a:t>
            </a:r>
            <a:r>
              <a:rPr lang="uk-UA" sz="2000" dirty="0">
                <a:solidFill>
                  <a:srgbClr val="FF0000"/>
                </a:solidFill>
              </a:rPr>
              <a:t> </a:t>
            </a:r>
            <a:r>
              <a:rPr lang="uk-UA" sz="2000" b="1" i="1" dirty="0">
                <a:solidFill>
                  <a:srgbClr val="FF0000"/>
                </a:solidFill>
              </a:rPr>
              <a:t>суфікс -</a:t>
            </a:r>
            <a:r>
              <a:rPr lang="uk-UA" sz="2000" b="1" i="1" dirty="0" err="1">
                <a:solidFill>
                  <a:srgbClr val="FF0000"/>
                </a:solidFill>
              </a:rPr>
              <a:t>ат</a:t>
            </a:r>
            <a:r>
              <a:rPr lang="uk-UA" sz="2000" b="1" i="1" dirty="0">
                <a:solidFill>
                  <a:srgbClr val="FF0000"/>
                </a:solidFill>
              </a:rPr>
              <a:t> (-</a:t>
            </a:r>
            <a:r>
              <a:rPr lang="uk-UA" sz="2000" b="1" i="1" dirty="0" err="1">
                <a:solidFill>
                  <a:srgbClr val="FF0000"/>
                </a:solidFill>
              </a:rPr>
              <a:t>ят</a:t>
            </a:r>
            <a:r>
              <a:rPr lang="uk-UA" sz="2000" b="1" i="1" dirty="0">
                <a:solidFill>
                  <a:srgbClr val="FF0000"/>
                </a:solidFill>
              </a:rPr>
              <a:t>), -</a:t>
            </a:r>
            <a:r>
              <a:rPr lang="uk-UA" sz="2000" b="1" i="1" dirty="0" err="1">
                <a:solidFill>
                  <a:srgbClr val="FF0000"/>
                </a:solidFill>
              </a:rPr>
              <a:t>ен</a:t>
            </a:r>
            <a:r>
              <a:rPr lang="uk-UA" sz="2000" i="1" dirty="0"/>
              <a:t>: ягня — ягн</a:t>
            </a:r>
            <a:r>
              <a:rPr lang="uk-UA" sz="2000" b="1" i="1" dirty="0"/>
              <a:t>ят</a:t>
            </a:r>
            <a:r>
              <a:rPr lang="uk-UA" sz="2000" i="1" dirty="0"/>
              <a:t>и, ім’я — ім</a:t>
            </a:r>
            <a:r>
              <a:rPr lang="uk-UA" sz="2000" b="1" i="1" dirty="0"/>
              <a:t>ен</a:t>
            </a:r>
            <a:r>
              <a:rPr lang="uk-UA" sz="2000" i="1" dirty="0"/>
              <a:t>і.</a:t>
            </a:r>
            <a:br>
              <a:rPr lang="uk-UA" sz="2000" dirty="0"/>
            </a:br>
            <a:endParaRPr lang="uk-UA" sz="2000" dirty="0"/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5656" y="2564904"/>
            <a:ext cx="5832648" cy="4068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57685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TM02455596[[fn=Весна]]</Template>
  <TotalTime>430</TotalTime>
  <Words>315</Words>
  <Application>Microsoft Office PowerPoint</Application>
  <PresentationFormat>Екран (4:3)</PresentationFormat>
  <Paragraphs>31</Paragraphs>
  <Slides>12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9" baseType="lpstr">
      <vt:lpstr>Arial</vt:lpstr>
      <vt:lpstr>Candara</vt:lpstr>
      <vt:lpstr>Courier New</vt:lpstr>
      <vt:lpstr>Verdana</vt:lpstr>
      <vt:lpstr>Wingdings 2</vt:lpstr>
      <vt:lpstr>YouTube Noto</vt:lpstr>
      <vt:lpstr>Spring</vt:lpstr>
      <vt:lpstr> Двадцять друге січня Класна робота Особливості вживання кличного відмінка іменників</vt:lpstr>
      <vt:lpstr>У повсякденному житті ми постійно знаходимося в контакті з людьми навколо нас. Та чи правильно ми до них звертаємося? </vt:lpstr>
      <vt:lpstr>Правила використання кличного відмінку  </vt:lpstr>
      <vt:lpstr>Пригадаймо!!!</vt:lpstr>
      <vt:lpstr>Перша відміна включає у себе іменники чоловічого, жіночого і спільного роду з закінченням -а (-я): земля, хмара, Ольга, Микола, сирота.</vt:lpstr>
      <vt:lpstr>Друга відміна включає у себе іменники: чоловічого роду на твердий або м’який приголосний основи: корабель, коваль, дуб; чоловічого роду із закінченням -о: Дніпро, Василько; середнього роду із закінченням -е, -о: поле, небо, стебло; середнього роду із закінченням -я: змагання, знаряддя.</vt:lpstr>
      <vt:lpstr>Презентація PowerPoint</vt:lpstr>
      <vt:lpstr>ПОПРАКТИКУЙМОСЯ! Поставте іменникиу форму кличного відмінка</vt:lpstr>
      <vt:lpstr>Третя відміна включає у себе іменник мати та іменники жіночого роду, що закінчуються на твердий чи м’який приголосний основи: сіль, Січ, .ніч  Четверта відміна включає у себе іменники середнього роду з закінченням -а (-я), в яких при відмінюванні з’являється суфікс -ат (-ят), -ен: ягня — ягняти, ім’я — імені. 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Вправа-гра “Вірю — не вірю”</dc:title>
  <dc:creator>Я</dc:creator>
  <cp:lastModifiedBy>Виктория Зайцева</cp:lastModifiedBy>
  <cp:revision>46</cp:revision>
  <dcterms:created xsi:type="dcterms:W3CDTF">2017-12-03T19:12:24Z</dcterms:created>
  <dcterms:modified xsi:type="dcterms:W3CDTF">2024-01-18T15:24:27Z</dcterms:modified>
</cp:coreProperties>
</file>