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72" r:id="rId3"/>
    <p:sldId id="274" r:id="rId4"/>
    <p:sldId id="262" r:id="rId5"/>
    <p:sldId id="261" r:id="rId6"/>
    <p:sldId id="277" r:id="rId7"/>
    <p:sldId id="275" r:id="rId8"/>
    <p:sldId id="259" r:id="rId9"/>
    <p:sldId id="266" r:id="rId10"/>
    <p:sldId id="265" r:id="rId11"/>
    <p:sldId id="267" r:id="rId12"/>
    <p:sldId id="270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8" autoAdjust="0"/>
  </p:normalViewPr>
  <p:slideViewPr>
    <p:cSldViewPr>
      <p:cViewPr varScale="1">
        <p:scale>
          <a:sx n="52" d="100"/>
          <a:sy n="52" d="100"/>
        </p:scale>
        <p:origin x="17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ктория Зайцева" userId="ad73e267656ca33b" providerId="LiveId" clId="{557878F2-DFCD-4272-B4FE-715DEC4D29A9}"/>
    <pc:docChg chg="custSel delSld modSld sldOrd">
      <pc:chgData name="Виктория Зайцева" userId="ad73e267656ca33b" providerId="LiveId" clId="{557878F2-DFCD-4272-B4FE-715DEC4D29A9}" dt="2024-01-16T09:40:01.260" v="45" actId="2696"/>
      <pc:docMkLst>
        <pc:docMk/>
      </pc:docMkLst>
      <pc:sldChg chg="ord">
        <pc:chgData name="Виктория Зайцева" userId="ad73e267656ca33b" providerId="LiveId" clId="{557878F2-DFCD-4272-B4FE-715DEC4D29A9}" dt="2024-01-16T09:39:03.502" v="44"/>
        <pc:sldMkLst>
          <pc:docMk/>
          <pc:sldMk cId="0" sldId="261"/>
        </pc:sldMkLst>
      </pc:sldChg>
      <pc:sldChg chg="modSp mod ord">
        <pc:chgData name="Виктория Зайцева" userId="ad73e267656ca33b" providerId="LiveId" clId="{557878F2-DFCD-4272-B4FE-715DEC4D29A9}" dt="2024-01-16T09:37:06.097" v="40" actId="122"/>
        <pc:sldMkLst>
          <pc:docMk/>
          <pc:sldMk cId="0" sldId="263"/>
        </pc:sldMkLst>
        <pc:spChg chg="mod">
          <ac:chgData name="Виктория Зайцева" userId="ad73e267656ca33b" providerId="LiveId" clId="{557878F2-DFCD-4272-B4FE-715DEC4D29A9}" dt="2024-01-16T09:37:06.097" v="40" actId="122"/>
          <ac:spMkLst>
            <pc:docMk/>
            <pc:sldMk cId="0" sldId="263"/>
            <ac:spMk id="12" creationId="{00000000-0000-0000-0000-000000000000}"/>
          </ac:spMkLst>
        </pc:spChg>
      </pc:sldChg>
      <pc:sldChg chg="del">
        <pc:chgData name="Виктория Зайцева" userId="ad73e267656ca33b" providerId="LiveId" clId="{557878F2-DFCD-4272-B4FE-715DEC4D29A9}" dt="2024-01-16T09:40:01.260" v="45" actId="2696"/>
        <pc:sldMkLst>
          <pc:docMk/>
          <pc:sldMk cId="0" sldId="269"/>
        </pc:sldMkLst>
      </pc:sldChg>
      <pc:sldChg chg="ord">
        <pc:chgData name="Виктория Зайцева" userId="ad73e267656ca33b" providerId="LiveId" clId="{557878F2-DFCD-4272-B4FE-715DEC4D29A9}" dt="2024-01-16T09:37:44.851" v="42"/>
        <pc:sldMkLst>
          <pc:docMk/>
          <pc:sldMk cId="1321034958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3C5F54-13CD-4DB8-8EF4-14A5A44E53B1}" type="datetimeFigureOut">
              <a:rPr lang="ru-RU" smtClean="0"/>
              <a:pPr/>
              <a:t>16.01.2024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E5F52C-EA18-4283-BC92-188D29DBEF7B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5F54-13CD-4DB8-8EF4-14A5A44E53B1}" type="datetimeFigureOut">
              <a:rPr lang="ru-RU" smtClean="0"/>
              <a:pPr/>
              <a:t>16.01.2024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F52C-EA18-4283-BC92-188D29DBEF7B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5F54-13CD-4DB8-8EF4-14A5A44E53B1}" type="datetimeFigureOut">
              <a:rPr lang="ru-RU" smtClean="0"/>
              <a:pPr/>
              <a:t>16.01.2024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F52C-EA18-4283-BC92-188D29DBEF7B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3C5F54-13CD-4DB8-8EF4-14A5A44E53B1}" type="datetimeFigureOut">
              <a:rPr lang="ru-RU" smtClean="0"/>
              <a:pPr/>
              <a:t>16.01.2024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E5F52C-EA18-4283-BC92-188D29DBEF7B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3C5F54-13CD-4DB8-8EF4-14A5A44E53B1}" type="datetimeFigureOut">
              <a:rPr lang="ru-RU" smtClean="0"/>
              <a:pPr/>
              <a:t>16.01.2024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AE5F52C-EA18-4283-BC92-188D29DBEF7B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5F54-13CD-4DB8-8EF4-14A5A44E53B1}" type="datetimeFigureOut">
              <a:rPr lang="ru-RU" smtClean="0"/>
              <a:pPr/>
              <a:t>16.01.2024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F52C-EA18-4283-BC92-188D29DBEF7B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5F54-13CD-4DB8-8EF4-14A5A44E53B1}" type="datetimeFigureOut">
              <a:rPr lang="ru-RU" smtClean="0"/>
              <a:pPr/>
              <a:t>16.01.2024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F52C-EA18-4283-BC92-188D29DBEF7B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3C5F54-13CD-4DB8-8EF4-14A5A44E53B1}" type="datetimeFigureOut">
              <a:rPr lang="ru-RU" smtClean="0"/>
              <a:pPr/>
              <a:t>16.01.2024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E5F52C-EA18-4283-BC92-188D29DBEF7B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5F54-13CD-4DB8-8EF4-14A5A44E53B1}" type="datetimeFigureOut">
              <a:rPr lang="ru-RU" smtClean="0"/>
              <a:pPr/>
              <a:t>16.01.2024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F52C-EA18-4283-BC92-188D29DBEF7B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3C5F54-13CD-4DB8-8EF4-14A5A44E53B1}" type="datetimeFigureOut">
              <a:rPr lang="ru-RU" smtClean="0"/>
              <a:pPr/>
              <a:t>16.01.2024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E5F52C-EA18-4283-BC92-188D29DBEF7B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3C5F54-13CD-4DB8-8EF4-14A5A44E53B1}" type="datetimeFigureOut">
              <a:rPr lang="ru-RU" smtClean="0"/>
              <a:pPr/>
              <a:t>16.01.2024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E5F52C-EA18-4283-BC92-188D29DBEF7B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3C5F54-13CD-4DB8-8EF4-14A5A44E53B1}" type="datetimeFigureOut">
              <a:rPr lang="ru-RU" smtClean="0"/>
              <a:pPr/>
              <a:t>16.01.2024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E5F52C-EA18-4283-BC92-188D29DBEF7B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для презентацій\314797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 descr="D:\Украинский язык\крутяк\Експериментальна робота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00438"/>
            <a:ext cx="278605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67600" cy="184712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/>
              <a:t>Вісімнадцяте січня</a:t>
            </a:r>
            <a:br>
              <a:rPr lang="uk-UA" sz="2400" b="1" dirty="0"/>
            </a:br>
            <a:r>
              <a:rPr lang="uk-UA" sz="2400" b="1" dirty="0"/>
              <a:t>Класна робота</a:t>
            </a:r>
            <a:br>
              <a:rPr lang="uk-UA" sz="2400" b="1" dirty="0"/>
            </a:br>
            <a:r>
              <a:rPr lang="uk-UA" sz="2400" b="1" dirty="0"/>
              <a:t> </a:t>
            </a:r>
            <a:r>
              <a:rPr lang="uk-UA" sz="2400" b="1" dirty="0">
                <a:solidFill>
                  <a:schemeClr val="tx1"/>
                </a:solidFill>
              </a:rPr>
              <a:t>Відмінювання іменників ІІІ відміни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2000240"/>
            <a:ext cx="6450805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/>
              <a:t>Мета: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000" b="1" dirty="0"/>
              <a:t> поглибити знання про відміни іменників;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000" b="1" dirty="0"/>
              <a:t> з'ясувати особливості відмінювання </a:t>
            </a:r>
          </a:p>
          <a:p>
            <a:pPr>
              <a:lnSpc>
                <a:spcPct val="150000"/>
              </a:lnSpc>
            </a:pPr>
            <a:r>
              <a:rPr lang="uk-UA" sz="2000" b="1" dirty="0"/>
              <a:t>  іменників ІІІ відміни;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000" b="1" dirty="0"/>
              <a:t> визначати орфограми іменників ІІІ відміни </a:t>
            </a:r>
          </a:p>
          <a:p>
            <a:pPr>
              <a:lnSpc>
                <a:spcPct val="150000"/>
              </a:lnSpc>
            </a:pPr>
            <a:r>
              <a:rPr lang="uk-UA" sz="2000" b="1" dirty="0"/>
              <a:t>  в орудному відмінку;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000" b="1" dirty="0"/>
              <a:t> обґрунтовувати написання іменників;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000" b="1" dirty="0"/>
              <a:t> розвивати пізнавальну діяльність, </a:t>
            </a:r>
          </a:p>
          <a:p>
            <a:pPr>
              <a:lnSpc>
                <a:spcPct val="150000"/>
              </a:lnSpc>
            </a:pPr>
            <a:r>
              <a:rPr lang="uk-UA" sz="2000" b="1" dirty="0"/>
              <a:t>  логічне мислення, пам’ять.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user\Рабочий стол\для презентацій\314797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2357430"/>
            <a:ext cx="7715304" cy="296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uk-UA" sz="2400" b="1" i="1" dirty="0"/>
              <a:t>    Дібрати синонім – іменник ІІІ відміни до слів, записати в орудному відмінку.</a:t>
            </a:r>
          </a:p>
          <a:p>
            <a:pPr marL="342900" indent="-342900">
              <a:lnSpc>
                <a:spcPct val="150000"/>
              </a:lnSpc>
            </a:pPr>
            <a:endParaRPr lang="uk-UA" sz="2400" b="1" i="1" dirty="0"/>
          </a:p>
          <a:p>
            <a:pPr marL="342900" indent="-342900">
              <a:lnSpc>
                <a:spcPct val="150000"/>
              </a:lnSpc>
            </a:pPr>
            <a:r>
              <a:rPr lang="uk-UA" sz="2800" b="1" i="1" dirty="0">
                <a:solidFill>
                  <a:srgbClr val="0070C0"/>
                </a:solidFill>
              </a:rPr>
              <a:t>      Дорога, шлях, траса, …</a:t>
            </a:r>
          </a:p>
          <a:p>
            <a:pPr marL="342900" indent="-342900">
              <a:lnSpc>
                <a:spcPct val="150000"/>
              </a:lnSpc>
            </a:pPr>
            <a:r>
              <a:rPr lang="uk-UA" sz="2800" b="1" dirty="0"/>
              <a:t>     </a:t>
            </a:r>
            <a:endParaRPr lang="ru-RU" sz="28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357166"/>
            <a:ext cx="7467600" cy="1143000"/>
          </a:xfrm>
        </p:spPr>
        <p:txBody>
          <a:bodyPr/>
          <a:lstStyle/>
          <a:p>
            <a:r>
              <a:rPr lang="uk-UA" b="1" dirty="0"/>
              <a:t>Дослідження – зіставлення</a:t>
            </a:r>
            <a:br>
              <a:rPr lang="uk-UA" b="1" dirty="0"/>
            </a:br>
            <a:endParaRPr lang="ru-RU" b="1" dirty="0"/>
          </a:p>
        </p:txBody>
      </p:sp>
      <p:pic>
        <p:nvPicPr>
          <p:cNvPr id="6" name="Рисунок 5" descr="D:\Украинский язык\крутяк\Пояснення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14818"/>
            <a:ext cx="3138486" cy="247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Рабочий стол\для презентацій\314797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67600" cy="1143000"/>
          </a:xfrm>
        </p:spPr>
        <p:txBody>
          <a:bodyPr/>
          <a:lstStyle/>
          <a:p>
            <a:r>
              <a:rPr lang="uk-UA" b="1" dirty="0"/>
              <a:t>Лінгвістична задача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928662" y="164305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uk-UA" sz="2200" dirty="0">
                <a:solidFill>
                  <a:schemeClr val="accent2">
                    <a:lumMod val="50000"/>
                  </a:schemeClr>
                </a:solidFill>
              </a:rPr>
              <a:t>На дошці Незнайко слова написав.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sz="2200" dirty="0">
                <a:solidFill>
                  <a:schemeClr val="accent2">
                    <a:lumMod val="50000"/>
                  </a:schemeClr>
                </a:solidFill>
              </a:rPr>
              <a:t>Помилок багато він допускав,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sz="2200" dirty="0">
                <a:solidFill>
                  <a:schemeClr val="accent2">
                    <a:lumMod val="50000"/>
                  </a:schemeClr>
                </a:solidFill>
              </a:rPr>
              <a:t>Тому у </a:t>
            </a:r>
            <a:r>
              <a:rPr lang="uk-UA" sz="2200" dirty="0" err="1">
                <a:solidFill>
                  <a:schemeClr val="accent2">
                    <a:lumMod val="50000"/>
                  </a:schemeClr>
                </a:solidFill>
              </a:rPr>
              <a:t>Кмітливчика</a:t>
            </a:r>
            <a:r>
              <a:rPr lang="uk-UA" sz="2200" dirty="0">
                <a:solidFill>
                  <a:schemeClr val="accent2">
                    <a:lumMod val="50000"/>
                  </a:schemeClr>
                </a:solidFill>
              </a:rPr>
              <a:t>, друзі, пограйте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sz="2200" dirty="0">
                <a:solidFill>
                  <a:schemeClr val="accent2">
                    <a:lumMod val="50000"/>
                  </a:schemeClr>
                </a:solidFill>
              </a:rPr>
              <a:t>Й допущені помилки повиправляйте.</a:t>
            </a:r>
          </a:p>
          <a:p>
            <a:pPr>
              <a:buNone/>
            </a:pP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uk-UA" b="1" i="1" dirty="0" err="1"/>
              <a:t>Ніжністтю</a:t>
            </a:r>
            <a:r>
              <a:rPr lang="uk-UA" b="1" i="1" dirty="0"/>
              <a:t>, </a:t>
            </a:r>
            <a:r>
              <a:rPr lang="uk-UA" b="1" i="1" dirty="0" err="1"/>
              <a:t>північю</a:t>
            </a:r>
            <a:r>
              <a:rPr lang="uk-UA" b="1" i="1" dirty="0"/>
              <a:t>, якістю, </a:t>
            </a:r>
          </a:p>
          <a:p>
            <a:pPr>
              <a:lnSpc>
                <a:spcPct val="150000"/>
              </a:lnSpc>
              <a:buNone/>
            </a:pPr>
            <a:r>
              <a:rPr lang="uk-UA" b="1" i="1" dirty="0"/>
              <a:t>   </a:t>
            </a:r>
            <a:r>
              <a:rPr lang="uk-UA" b="1" i="1" dirty="0" err="1"/>
              <a:t>свіжістью</a:t>
            </a:r>
            <a:r>
              <a:rPr lang="uk-UA" b="1" i="1" dirty="0"/>
              <a:t>, </a:t>
            </a:r>
            <a:r>
              <a:rPr lang="uk-UA" b="1" i="1" dirty="0" err="1"/>
              <a:t>кіноварю</a:t>
            </a:r>
            <a:r>
              <a:rPr lang="uk-UA" b="1" i="1" dirty="0"/>
              <a:t>, охайністю, </a:t>
            </a:r>
            <a:r>
              <a:rPr lang="uk-UA" b="1" i="1" dirty="0" err="1"/>
              <a:t>вірністью</a:t>
            </a:r>
            <a:r>
              <a:rPr lang="uk-UA" b="1" i="1" dirty="0"/>
              <a:t>, совістю, піччю, сіллю, </a:t>
            </a:r>
            <a:r>
              <a:rPr lang="uk-UA" b="1" i="1" dirty="0" err="1"/>
              <a:t>моралью</a:t>
            </a:r>
            <a:r>
              <a:rPr lang="uk-UA" b="1" i="1" dirty="0"/>
              <a:t>, </a:t>
            </a:r>
            <a:r>
              <a:rPr lang="uk-UA" b="1" i="1" dirty="0" err="1"/>
              <a:t>кровью</a:t>
            </a:r>
            <a:r>
              <a:rPr lang="uk-UA" b="1" i="1" dirty="0"/>
              <a:t>.</a:t>
            </a:r>
            <a:endParaRPr lang="ru-RU" b="1" i="1" dirty="0"/>
          </a:p>
        </p:txBody>
      </p:sp>
      <p:pic>
        <p:nvPicPr>
          <p:cNvPr id="6" name="Рисунок 5" descr="http://4.bp.blogspot.com/-l1FL3uOgnm0/UQP320UKehI/AAAAAAAAAco/IXbM9OVCauk/s1600/Neznai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00892" y="3929066"/>
            <a:ext cx="18573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Украинский язык\крутяк\Опитування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4570781"/>
            <a:ext cx="2808312" cy="228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9BB1D2EB-B84B-4A97-97F1-96362D8F88E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7467600" cy="65527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 У </a:t>
            </a:r>
            <a:r>
              <a:rPr lang="ru-RU" dirty="0" err="1"/>
              <a:t>якому</a:t>
            </a:r>
            <a:r>
              <a:rPr lang="ru-RU" dirty="0"/>
              <a:t> рядку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іменників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орудного </a:t>
            </a:r>
            <a:r>
              <a:rPr lang="ru-RU" dirty="0" err="1"/>
              <a:t>відмінка</a:t>
            </a:r>
            <a:r>
              <a:rPr lang="ru-RU" dirty="0"/>
              <a:t> написано правильно:</a:t>
            </a:r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dirty="0" err="1"/>
              <a:t>перемогою</a:t>
            </a:r>
            <a:r>
              <a:rPr lang="ru-RU" dirty="0"/>
              <a:t>, </a:t>
            </a:r>
            <a:r>
              <a:rPr lang="ru-RU" dirty="0" err="1"/>
              <a:t>надією</a:t>
            </a:r>
            <a:r>
              <a:rPr lang="ru-RU" dirty="0"/>
              <a:t>, </a:t>
            </a:r>
            <a:r>
              <a:rPr lang="ru-RU" dirty="0" err="1"/>
              <a:t>працею</a:t>
            </a:r>
            <a:r>
              <a:rPr lang="ru-RU" dirty="0"/>
              <a:t>, </a:t>
            </a:r>
            <a:r>
              <a:rPr lang="ru-RU" dirty="0" err="1"/>
              <a:t>їжою</a:t>
            </a:r>
            <a:r>
              <a:rPr lang="ru-RU" dirty="0"/>
              <a:t>, </a:t>
            </a:r>
            <a:r>
              <a:rPr lang="ru-RU" dirty="0" err="1"/>
              <a:t>сівбою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хвилею</a:t>
            </a:r>
            <a:r>
              <a:rPr lang="ru-RU" dirty="0"/>
              <a:t>, </a:t>
            </a:r>
            <a:r>
              <a:rPr lang="ru-RU" dirty="0" err="1"/>
              <a:t>Марією</a:t>
            </a:r>
            <a:r>
              <a:rPr lang="ru-RU" dirty="0"/>
              <a:t>, </a:t>
            </a:r>
            <a:r>
              <a:rPr lang="ru-RU" dirty="0" err="1"/>
              <a:t>тишею</a:t>
            </a:r>
            <a:r>
              <a:rPr lang="ru-RU" dirty="0"/>
              <a:t>, </a:t>
            </a:r>
            <a:r>
              <a:rPr lang="ru-RU" dirty="0" err="1"/>
              <a:t>тривогою</a:t>
            </a:r>
            <a:r>
              <a:rPr lang="ru-RU" dirty="0"/>
              <a:t>, </a:t>
            </a:r>
            <a:r>
              <a:rPr lang="ru-RU" dirty="0" err="1"/>
              <a:t>душею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в) новиною, вишнею, </a:t>
            </a:r>
            <a:r>
              <a:rPr lang="ru-RU" dirty="0" err="1"/>
              <a:t>господинею</a:t>
            </a:r>
            <a:r>
              <a:rPr lang="ru-RU" dirty="0"/>
              <a:t>, межою, </a:t>
            </a:r>
            <a:r>
              <a:rPr lang="ru-RU" dirty="0" err="1"/>
              <a:t>пущою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г) </a:t>
            </a:r>
            <a:r>
              <a:rPr lang="ru-RU" dirty="0" err="1"/>
              <a:t>вдачою</a:t>
            </a:r>
            <a:r>
              <a:rPr lang="ru-RU" dirty="0"/>
              <a:t>, </a:t>
            </a:r>
            <a:r>
              <a:rPr lang="ru-RU" dirty="0" err="1"/>
              <a:t>домівкою</a:t>
            </a:r>
            <a:r>
              <a:rPr lang="ru-RU" dirty="0"/>
              <a:t>, </a:t>
            </a:r>
            <a:r>
              <a:rPr lang="ru-RU" dirty="0" err="1"/>
              <a:t>кручою</a:t>
            </a:r>
            <a:r>
              <a:rPr lang="ru-RU" dirty="0"/>
              <a:t>, </a:t>
            </a:r>
            <a:r>
              <a:rPr lang="ru-RU" dirty="0" err="1"/>
              <a:t>мрією</a:t>
            </a:r>
            <a:r>
              <a:rPr lang="ru-RU" dirty="0"/>
              <a:t>, </a:t>
            </a:r>
            <a:r>
              <a:rPr lang="ru-RU" dirty="0" err="1"/>
              <a:t>ґаздиньою</a:t>
            </a:r>
            <a:r>
              <a:rPr lang="ru-RU" dirty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Оберіть</a:t>
            </a:r>
            <a:r>
              <a:rPr lang="ru-RU" dirty="0"/>
              <a:t> рядок, у </a:t>
            </a:r>
            <a:r>
              <a:rPr lang="ru-RU" dirty="0" err="1"/>
              <a:t>якому</a:t>
            </a:r>
            <a:r>
              <a:rPr lang="ru-RU" dirty="0"/>
              <a:t> правильно </a:t>
            </a:r>
            <a:r>
              <a:rPr lang="ru-RU" dirty="0" err="1"/>
              <a:t>визначене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поданих</a:t>
            </a:r>
            <a:r>
              <a:rPr lang="ru-RU" dirty="0"/>
              <a:t> </a:t>
            </a:r>
            <a:r>
              <a:rPr lang="ru-RU" dirty="0" err="1"/>
              <a:t>іменників</a:t>
            </a:r>
            <a:r>
              <a:rPr lang="ru-RU" dirty="0"/>
              <a:t> у родовому </a:t>
            </a:r>
            <a:r>
              <a:rPr lang="ru-RU" dirty="0" err="1"/>
              <a:t>відмінку</a:t>
            </a:r>
            <a:r>
              <a:rPr lang="ru-RU" dirty="0"/>
              <a:t> </a:t>
            </a:r>
            <a:r>
              <a:rPr lang="ru-RU" dirty="0" err="1"/>
              <a:t>однини</a:t>
            </a:r>
            <a:r>
              <a:rPr lang="ru-RU" dirty="0"/>
              <a:t>: </a:t>
            </a:r>
            <a:r>
              <a:rPr lang="ru-RU" dirty="0" err="1"/>
              <a:t>колектив</a:t>
            </a:r>
            <a:r>
              <a:rPr lang="ru-RU" dirty="0"/>
              <a:t>, гурт, хор, оркестр:</a:t>
            </a:r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dirty="0" err="1"/>
              <a:t>закінчення</a:t>
            </a:r>
            <a:r>
              <a:rPr lang="ru-RU" dirty="0"/>
              <a:t> -у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іменники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позначають</a:t>
            </a:r>
            <a:r>
              <a:rPr lang="ru-RU" dirty="0"/>
              <a:t> </a:t>
            </a:r>
            <a:r>
              <a:rPr lang="ru-RU" dirty="0" err="1"/>
              <a:t>збірні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закінчення</a:t>
            </a:r>
            <a:r>
              <a:rPr lang="ru-RU" dirty="0"/>
              <a:t> -а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іменники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позначають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в) </a:t>
            </a:r>
            <a:r>
              <a:rPr lang="ru-RU" dirty="0" err="1"/>
              <a:t>закінчення</a:t>
            </a:r>
            <a:r>
              <a:rPr lang="ru-RU" dirty="0"/>
              <a:t> -а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іменники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позначають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та </a:t>
            </a:r>
            <a:r>
              <a:rPr lang="ru-RU" dirty="0" err="1"/>
              <a:t>істот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г) </a:t>
            </a:r>
            <a:r>
              <a:rPr lang="ru-RU" dirty="0" err="1"/>
              <a:t>закінчення</a:t>
            </a:r>
            <a:r>
              <a:rPr lang="ru-RU" dirty="0"/>
              <a:t> -а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іменники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позначають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імена</a:t>
            </a:r>
            <a:r>
              <a:rPr lang="ru-RU" dirty="0"/>
              <a:t> та  </a:t>
            </a:r>
            <a:r>
              <a:rPr lang="ru-RU" dirty="0" err="1"/>
              <a:t>прізвища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3.У </a:t>
            </a:r>
            <a:r>
              <a:rPr lang="ru-RU" dirty="0" err="1"/>
              <a:t>якому</a:t>
            </a:r>
            <a:r>
              <a:rPr lang="ru-RU" dirty="0"/>
              <a:t> рядку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іменників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родового </a:t>
            </a:r>
            <a:r>
              <a:rPr lang="ru-RU" dirty="0" err="1"/>
              <a:t>відмінка</a:t>
            </a:r>
            <a:r>
              <a:rPr lang="ru-RU" dirty="0"/>
              <a:t> </a:t>
            </a:r>
            <a:r>
              <a:rPr lang="ru-RU" dirty="0" err="1"/>
              <a:t>однини</a:t>
            </a:r>
            <a:r>
              <a:rPr lang="ru-RU" dirty="0"/>
              <a:t> записано правильно:</a:t>
            </a:r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dirty="0" err="1"/>
              <a:t>розуму</a:t>
            </a:r>
            <a:r>
              <a:rPr lang="ru-RU" dirty="0"/>
              <a:t>, болю, </a:t>
            </a:r>
            <a:r>
              <a:rPr lang="ru-RU" dirty="0" err="1"/>
              <a:t>виступу</a:t>
            </a:r>
            <a:r>
              <a:rPr lang="ru-RU" dirty="0"/>
              <a:t>, поля, парламента;</a:t>
            </a:r>
          </a:p>
          <a:p>
            <a:pPr marL="0" indent="0">
              <a:buNone/>
            </a:pPr>
            <a:r>
              <a:rPr lang="ru-RU" dirty="0"/>
              <a:t>б) приятеля, туману, </a:t>
            </a:r>
            <a:r>
              <a:rPr lang="ru-RU" dirty="0" err="1"/>
              <a:t>тижня</a:t>
            </a:r>
            <a:r>
              <a:rPr lang="ru-RU" dirty="0"/>
              <a:t>, коридору, </a:t>
            </a:r>
            <a:r>
              <a:rPr lang="ru-RU" dirty="0" err="1"/>
              <a:t>зошита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в) </a:t>
            </a:r>
            <a:r>
              <a:rPr lang="ru-RU" dirty="0" err="1"/>
              <a:t>кисню</a:t>
            </a:r>
            <a:r>
              <a:rPr lang="ru-RU" dirty="0"/>
              <a:t>, Ватикану, вокзалу, трамвая, горизонту;</a:t>
            </a:r>
          </a:p>
          <a:p>
            <a:pPr marL="0" indent="0">
              <a:buNone/>
            </a:pPr>
            <a:r>
              <a:rPr lang="ru-RU" dirty="0"/>
              <a:t>г) берегу, </a:t>
            </a:r>
            <a:r>
              <a:rPr lang="ru-RU" dirty="0" err="1"/>
              <a:t>трикутника</a:t>
            </a:r>
            <a:r>
              <a:rPr lang="ru-RU" dirty="0"/>
              <a:t>, </a:t>
            </a:r>
            <a:r>
              <a:rPr lang="ru-RU" dirty="0" err="1"/>
              <a:t>вівторка</a:t>
            </a:r>
            <a:r>
              <a:rPr lang="ru-RU" dirty="0"/>
              <a:t>, спирту, гектару?</a:t>
            </a:r>
          </a:p>
          <a:p>
            <a:endParaRPr lang="ru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B2C813-5A55-4EBD-95C3-2568AB9E00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856984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4.У </a:t>
            </a:r>
            <a:r>
              <a:rPr lang="ru-RU" dirty="0" err="1"/>
              <a:t>якому</a:t>
            </a:r>
            <a:r>
              <a:rPr lang="ru-RU" dirty="0"/>
              <a:t> рядку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іменників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кличного</a:t>
            </a:r>
            <a:r>
              <a:rPr lang="ru-RU" dirty="0"/>
              <a:t> </a:t>
            </a:r>
            <a:r>
              <a:rPr lang="ru-RU" dirty="0" err="1"/>
              <a:t>відмінка</a:t>
            </a:r>
            <a:r>
              <a:rPr lang="ru-RU" dirty="0"/>
              <a:t> записано правильно:</a:t>
            </a:r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dirty="0" err="1"/>
              <a:t>Віталіє</a:t>
            </a:r>
            <a:r>
              <a:rPr lang="ru-RU" dirty="0"/>
              <a:t>, Богдане, маляре, </a:t>
            </a:r>
            <a:r>
              <a:rPr lang="ru-RU" dirty="0" err="1"/>
              <a:t>вчителю</a:t>
            </a:r>
            <a:r>
              <a:rPr lang="ru-RU" dirty="0"/>
              <a:t>, тату;</a:t>
            </a:r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Ганно</a:t>
            </a:r>
            <a:r>
              <a:rPr lang="ru-RU" dirty="0"/>
              <a:t>, </a:t>
            </a:r>
            <a:r>
              <a:rPr lang="ru-RU" dirty="0" err="1"/>
              <a:t>Маріє</a:t>
            </a:r>
            <a:r>
              <a:rPr lang="ru-RU" dirty="0"/>
              <a:t>, земле, </a:t>
            </a:r>
            <a:r>
              <a:rPr lang="ru-RU" dirty="0" err="1"/>
              <a:t>сестро</a:t>
            </a:r>
            <a:r>
              <a:rPr lang="ru-RU" dirty="0"/>
              <a:t>, Миколе;</a:t>
            </a:r>
          </a:p>
          <a:p>
            <a:pPr marL="0" indent="0">
              <a:buNone/>
            </a:pPr>
            <a:r>
              <a:rPr lang="ru-RU" dirty="0"/>
              <a:t>в) </a:t>
            </a:r>
            <a:r>
              <a:rPr lang="ru-RU" dirty="0" err="1"/>
              <a:t>Соломіє</a:t>
            </a:r>
            <a:r>
              <a:rPr lang="ru-RU" dirty="0"/>
              <a:t>, соколе, </a:t>
            </a:r>
            <a:r>
              <a:rPr lang="ru-RU" dirty="0" err="1"/>
              <a:t>Іллє</a:t>
            </a:r>
            <a:r>
              <a:rPr lang="ru-RU" dirty="0"/>
              <a:t>, </a:t>
            </a:r>
            <a:r>
              <a:rPr lang="ru-RU" dirty="0" err="1"/>
              <a:t>діду</a:t>
            </a:r>
            <a:r>
              <a:rPr lang="ru-RU" dirty="0"/>
              <a:t>, </a:t>
            </a:r>
            <a:r>
              <a:rPr lang="ru-RU" dirty="0" err="1"/>
              <a:t>Геннадію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г) </a:t>
            </a:r>
            <a:r>
              <a:rPr lang="ru-RU" dirty="0" err="1"/>
              <a:t>батьківщино</a:t>
            </a:r>
            <a:r>
              <a:rPr lang="ru-RU" dirty="0"/>
              <a:t>, </a:t>
            </a:r>
            <a:r>
              <a:rPr lang="ru-RU" dirty="0" err="1"/>
              <a:t>крає</a:t>
            </a:r>
            <a:r>
              <a:rPr lang="ru-RU" dirty="0"/>
              <a:t>, </a:t>
            </a:r>
            <a:r>
              <a:rPr lang="ru-RU" dirty="0" err="1"/>
              <a:t>зірко</a:t>
            </a:r>
            <a:r>
              <a:rPr lang="ru-RU" dirty="0"/>
              <a:t>, Наталю, </a:t>
            </a:r>
            <a:r>
              <a:rPr lang="ru-RU" dirty="0" err="1"/>
              <a:t>мріє</a:t>
            </a:r>
            <a:r>
              <a:rPr lang="ru-RU" dirty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5.Оберіть рядок,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іменники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орудного </a:t>
            </a:r>
            <a:r>
              <a:rPr lang="ru-RU" dirty="0" err="1"/>
              <a:t>відмінка</a:t>
            </a:r>
            <a:r>
              <a:rPr lang="ru-RU" dirty="0"/>
              <a:t> </a:t>
            </a:r>
            <a:r>
              <a:rPr lang="ru-RU" dirty="0" err="1"/>
              <a:t>записані</a:t>
            </a:r>
            <a:r>
              <a:rPr lang="ru-RU" dirty="0"/>
              <a:t> неправильно:</a:t>
            </a:r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dirty="0" err="1"/>
              <a:t>радістю</a:t>
            </a:r>
            <a:r>
              <a:rPr lang="ru-RU" dirty="0"/>
              <a:t>, </a:t>
            </a:r>
            <a:r>
              <a:rPr lang="ru-RU" dirty="0" err="1"/>
              <a:t>віссю</a:t>
            </a:r>
            <a:r>
              <a:rPr lang="ru-RU" dirty="0"/>
              <a:t>, </a:t>
            </a:r>
            <a:r>
              <a:rPr lang="ru-RU" dirty="0" err="1"/>
              <a:t>тінню</a:t>
            </a:r>
            <a:r>
              <a:rPr lang="ru-RU" dirty="0"/>
              <a:t>, </a:t>
            </a:r>
            <a:r>
              <a:rPr lang="ru-RU" dirty="0" err="1"/>
              <a:t>нехворощщю</a:t>
            </a:r>
            <a:r>
              <a:rPr lang="ru-RU" dirty="0"/>
              <a:t>, </a:t>
            </a:r>
            <a:r>
              <a:rPr lang="ru-RU" dirty="0" err="1"/>
              <a:t>височінню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матір'ю</a:t>
            </a:r>
            <a:r>
              <a:rPr lang="ru-RU" dirty="0"/>
              <a:t>, </a:t>
            </a:r>
            <a:r>
              <a:rPr lang="ru-RU" dirty="0" err="1"/>
              <a:t>якістю</a:t>
            </a:r>
            <a:r>
              <a:rPr lang="ru-RU" dirty="0"/>
              <a:t>, </a:t>
            </a:r>
            <a:r>
              <a:rPr lang="ru-RU" dirty="0" err="1"/>
              <a:t>жовчю</a:t>
            </a:r>
            <a:r>
              <a:rPr lang="ru-RU" dirty="0"/>
              <a:t>, </a:t>
            </a:r>
            <a:r>
              <a:rPr lang="ru-RU" dirty="0" err="1"/>
              <a:t>подорожжю</a:t>
            </a:r>
            <a:r>
              <a:rPr lang="ru-RU" dirty="0"/>
              <a:t>, </a:t>
            </a:r>
            <a:r>
              <a:rPr lang="ru-RU" dirty="0" err="1"/>
              <a:t>ніччю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в) </a:t>
            </a:r>
            <a:r>
              <a:rPr lang="ru-RU" dirty="0" err="1"/>
              <a:t>верфю</a:t>
            </a:r>
            <a:r>
              <a:rPr lang="ru-RU" dirty="0"/>
              <a:t>, </a:t>
            </a:r>
            <a:r>
              <a:rPr lang="ru-RU" dirty="0" err="1"/>
              <a:t>сіллю</a:t>
            </a:r>
            <a:r>
              <a:rPr lang="ru-RU" dirty="0"/>
              <a:t>, </a:t>
            </a:r>
            <a:r>
              <a:rPr lang="ru-RU" dirty="0" err="1"/>
              <a:t>любов'ю</a:t>
            </a:r>
            <a:r>
              <a:rPr lang="ru-RU" dirty="0"/>
              <a:t>, </a:t>
            </a:r>
            <a:r>
              <a:rPr lang="ru-RU" dirty="0" err="1"/>
              <a:t>вістю</a:t>
            </a:r>
            <a:r>
              <a:rPr lang="ru-RU" dirty="0"/>
              <a:t>, </a:t>
            </a:r>
            <a:r>
              <a:rPr lang="ru-RU" dirty="0" err="1"/>
              <a:t>розкішшю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г) </a:t>
            </a:r>
            <a:r>
              <a:rPr lang="ru-RU" dirty="0" err="1"/>
              <a:t>повістю</a:t>
            </a:r>
            <a:r>
              <a:rPr lang="ru-RU" dirty="0"/>
              <a:t>, </a:t>
            </a:r>
            <a:r>
              <a:rPr lang="ru-RU" dirty="0" err="1"/>
              <a:t>Росю</a:t>
            </a:r>
            <a:r>
              <a:rPr lang="ru-RU" dirty="0"/>
              <a:t>, </a:t>
            </a:r>
            <a:r>
              <a:rPr lang="ru-RU" dirty="0" err="1"/>
              <a:t>кров'ю</a:t>
            </a:r>
            <a:r>
              <a:rPr lang="ru-RU" dirty="0"/>
              <a:t>, </a:t>
            </a:r>
            <a:r>
              <a:rPr lang="ru-RU" dirty="0" err="1"/>
              <a:t>пристрастю</a:t>
            </a:r>
            <a:r>
              <a:rPr lang="ru-RU" dirty="0"/>
              <a:t>, </a:t>
            </a:r>
            <a:r>
              <a:rPr lang="ru-RU" dirty="0" err="1"/>
              <a:t>пам'яттю</a:t>
            </a:r>
            <a:r>
              <a:rPr lang="ru-RU" dirty="0"/>
              <a:t>.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879E9A-6463-4233-BCB6-8B0978792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4541985"/>
            <a:ext cx="180020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6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1ABF-4E97-4FDD-8D0C-82745DA1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051E9B-676D-465C-9D2C-766F0B9D4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4747"/>
            <a:ext cx="9144000" cy="68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3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FF068-FD1B-44B7-BC06-07ED97B20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645ED6-8D1B-4B7D-97CE-F1FCD12E7D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049A7B-9E5E-4EE6-B56A-0CBAB348E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97"/>
            <a:ext cx="9168869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5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для презентацій\314797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67600" cy="1143000"/>
          </a:xfrm>
        </p:spPr>
        <p:txBody>
          <a:bodyPr/>
          <a:lstStyle/>
          <a:p>
            <a:r>
              <a:rPr lang="uk-UA" b="1" dirty="0"/>
              <a:t>Тренування пам'яті </a:t>
            </a:r>
            <a:endParaRPr lang="ru-RU" b="1" dirty="0"/>
          </a:p>
        </p:txBody>
      </p:sp>
      <p:pic>
        <p:nvPicPr>
          <p:cNvPr id="20484" name="Picture 4" descr="http://www.ecotextile.su/images/tabe_agk3.jpeg"/>
          <p:cNvPicPr>
            <a:picLocks noChangeAspect="1" noChangeArrowheads="1"/>
          </p:cNvPicPr>
          <p:nvPr/>
        </p:nvPicPr>
        <p:blipFill>
          <a:blip r:embed="rId3"/>
          <a:srcRect l="41250" t="15000" b="3333"/>
          <a:stretch>
            <a:fillRect/>
          </a:stretch>
        </p:blipFill>
        <p:spPr bwMode="auto">
          <a:xfrm flipH="1">
            <a:off x="6357949" y="3929068"/>
            <a:ext cx="2603809" cy="2714641"/>
          </a:xfrm>
          <a:prstGeom prst="rect">
            <a:avLst/>
          </a:prstGeom>
          <a:noFill/>
        </p:spPr>
      </p:pic>
      <p:pic>
        <p:nvPicPr>
          <p:cNvPr id="20482" name="Picture 2" descr="http://green-world.net/wp-content/uploads/2013/03/Nephrolepis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00240"/>
            <a:ext cx="2670975" cy="2000264"/>
          </a:xfrm>
          <a:prstGeom prst="ellipse">
            <a:avLst/>
          </a:prstGeom>
          <a:noFill/>
        </p:spPr>
      </p:pic>
      <p:pic>
        <p:nvPicPr>
          <p:cNvPr id="20488" name="Picture 8" descr="http://img-fotki.yandex.ru/get/6102/88572671.1bd/0_1a8420_3a2c6f0c_XL.jpg"/>
          <p:cNvPicPr>
            <a:picLocks noChangeAspect="1" noChangeArrowheads="1"/>
          </p:cNvPicPr>
          <p:nvPr/>
        </p:nvPicPr>
        <p:blipFill>
          <a:blip r:embed="rId5"/>
          <a:srcRect t="11000" b="12999"/>
          <a:stretch>
            <a:fillRect/>
          </a:stretch>
        </p:blipFill>
        <p:spPr bwMode="auto">
          <a:xfrm>
            <a:off x="3857620" y="4214818"/>
            <a:ext cx="1990241" cy="2268890"/>
          </a:xfrm>
          <a:prstGeom prst="rect">
            <a:avLst/>
          </a:prstGeom>
          <a:noFill/>
        </p:spPr>
      </p:pic>
      <p:pic>
        <p:nvPicPr>
          <p:cNvPr id="20490" name="Picture 10" descr="http://ukrfolk.com.ua/BERVY/FOTO-UKR/ARCHITECTURA/images/43.jpg"/>
          <p:cNvPicPr>
            <a:picLocks noChangeAspect="1" noChangeArrowheads="1"/>
          </p:cNvPicPr>
          <p:nvPr/>
        </p:nvPicPr>
        <p:blipFill>
          <a:blip r:embed="rId6"/>
          <a:srcRect t="17442"/>
          <a:stretch>
            <a:fillRect/>
          </a:stretch>
        </p:blipFill>
        <p:spPr bwMode="auto">
          <a:xfrm>
            <a:off x="642910" y="3929066"/>
            <a:ext cx="2537871" cy="2738428"/>
          </a:xfrm>
          <a:prstGeom prst="rect">
            <a:avLst/>
          </a:prstGeom>
          <a:noFill/>
        </p:spPr>
      </p:pic>
      <p:pic>
        <p:nvPicPr>
          <p:cNvPr id="4" name="Picture 2" descr="http://www.credo-ua.org/wp-content/uploads/2012/11/Alakbarov_1.jpg"/>
          <p:cNvPicPr>
            <a:picLocks noChangeAspect="1" noChangeArrowheads="1"/>
          </p:cNvPicPr>
          <p:nvPr/>
        </p:nvPicPr>
        <p:blipFill>
          <a:blip r:embed="rId7"/>
          <a:srcRect l="9575" r="32978" b="45833"/>
          <a:stretch>
            <a:fillRect/>
          </a:stretch>
        </p:blipFill>
        <p:spPr bwMode="auto">
          <a:xfrm>
            <a:off x="857224" y="1643050"/>
            <a:ext cx="2214578" cy="1599418"/>
          </a:xfrm>
          <a:prstGeom prst="rect">
            <a:avLst/>
          </a:prstGeom>
          <a:noFill/>
        </p:spPr>
      </p:pic>
      <p:pic>
        <p:nvPicPr>
          <p:cNvPr id="20492" name="Picture 12" descr="http://school-world.com.ua/lib/wp-content/uploads/2011/12/1.jpg"/>
          <p:cNvPicPr>
            <a:picLocks noChangeAspect="1" noChangeArrowheads="1"/>
          </p:cNvPicPr>
          <p:nvPr/>
        </p:nvPicPr>
        <p:blipFill>
          <a:blip r:embed="rId8"/>
          <a:srcRect l="9166" r="27552" b="20825"/>
          <a:stretch>
            <a:fillRect/>
          </a:stretch>
        </p:blipFill>
        <p:spPr bwMode="auto">
          <a:xfrm flipH="1">
            <a:off x="6429388" y="214290"/>
            <a:ext cx="2411337" cy="2380550"/>
          </a:xfrm>
          <a:prstGeom prst="rect">
            <a:avLst/>
          </a:prstGeom>
          <a:noFill/>
        </p:spPr>
      </p:pic>
      <p:pic>
        <p:nvPicPr>
          <p:cNvPr id="5" name="Picture 4" descr="http://www.rus-post.com/images/art6_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2500306"/>
            <a:ext cx="2714644" cy="1392125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для презентацій\314797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88069"/>
              </p:ext>
            </p:extLst>
          </p:nvPr>
        </p:nvGraphicFramePr>
        <p:xfrm>
          <a:off x="1331640" y="1785926"/>
          <a:ext cx="7200800" cy="4019338"/>
        </p:xfrm>
        <a:graphic>
          <a:graphicData uri="http://schemas.openxmlformats.org/drawingml/2006/table">
            <a:tbl>
              <a:tblPr/>
              <a:tblGrid>
                <a:gridCol w="1421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6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9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Verdana"/>
                          <a:ea typeface="Times New Roman"/>
                          <a:cs typeface="Times New Roman"/>
                        </a:rPr>
                        <a:t>Н.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Verdana"/>
                          <a:ea typeface="Times New Roman"/>
                          <a:cs typeface="Times New Roman"/>
                        </a:rPr>
                        <a:t>Р.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Verdana"/>
                          <a:ea typeface="Times New Roman"/>
                          <a:cs typeface="Times New Roman"/>
                        </a:rPr>
                        <a:t>Д.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Verdana"/>
                          <a:ea typeface="Times New Roman"/>
                          <a:cs typeface="Times New Roman"/>
                        </a:rPr>
                        <a:t>З.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Verdana"/>
                          <a:ea typeface="Times New Roman"/>
                          <a:cs typeface="Times New Roman"/>
                        </a:rPr>
                        <a:t>О.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Verdana"/>
                          <a:ea typeface="Times New Roman"/>
                          <a:cs typeface="Times New Roman"/>
                        </a:rPr>
                        <a:t>М.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Verdana"/>
                          <a:ea typeface="Times New Roman"/>
                          <a:cs typeface="Times New Roman"/>
                        </a:rPr>
                        <a:t>Кл.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noProof="0" dirty="0">
                          <a:latin typeface="Verdana"/>
                          <a:ea typeface="Times New Roman"/>
                          <a:cs typeface="Times New Roman"/>
                        </a:rPr>
                        <a:t>відпов</a:t>
                      </a:r>
                      <a:r>
                        <a:rPr lang="uk-UA" sz="3200" b="1" u="sng" noProof="0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uk-UA" sz="3200" u="sng" noProof="0" dirty="0">
                          <a:solidFill>
                            <a:srgbClr val="00B05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uk-UA" sz="3200" noProof="0" dirty="0">
                          <a:latin typeface="Verdana"/>
                          <a:ea typeface="Times New Roman"/>
                          <a:cs typeface="Times New Roman"/>
                        </a:rPr>
                        <a:t>ь</a:t>
                      </a:r>
                      <a:endParaRPr lang="uk-UA" sz="3200" noProof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noProof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відповіді</a:t>
                      </a:r>
                      <a:endParaRPr lang="uk-UA" sz="32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noProof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відповіді</a:t>
                      </a:r>
                      <a:endParaRPr lang="uk-UA" sz="32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noProof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відповідь</a:t>
                      </a:r>
                      <a:endParaRPr lang="uk-UA" sz="32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noProof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відпові</a:t>
                      </a:r>
                      <a:r>
                        <a:rPr lang="uk-UA" sz="3200" b="1" u="sng" noProof="0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дд</a:t>
                      </a:r>
                      <a:r>
                        <a:rPr lang="uk-UA" sz="3200" noProof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ю</a:t>
                      </a:r>
                      <a:endParaRPr lang="uk-UA" sz="32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noProof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(у) відповіді</a:t>
                      </a:r>
                      <a:endParaRPr lang="uk-UA" sz="32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noProof="0" dirty="0" err="1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відповіде</a:t>
                      </a:r>
                      <a:endParaRPr lang="uk-UA" sz="32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noProof="0" dirty="0">
                          <a:latin typeface="Verdana"/>
                          <a:ea typeface="Calibri"/>
                          <a:cs typeface="Times New Roman"/>
                        </a:rPr>
                        <a:t>раді</a:t>
                      </a:r>
                      <a:r>
                        <a:rPr lang="uk-UA" sz="3200" b="1" u="sng" noProof="0" dirty="0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uk-UA" sz="3200" noProof="0" dirty="0">
                          <a:solidFill>
                            <a:srgbClr val="00B050"/>
                          </a:solidFill>
                          <a:latin typeface="Verdana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uk-UA" sz="3200" noProof="0" dirty="0">
                          <a:latin typeface="Verdana"/>
                          <a:ea typeface="Calibri"/>
                          <a:cs typeface="Times New Roman"/>
                        </a:rPr>
                        <a:t>ь</a:t>
                      </a:r>
                      <a:endParaRPr lang="uk-UA" sz="2800" noProof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noProof="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радості</a:t>
                      </a:r>
                      <a:endParaRPr lang="uk-UA" sz="28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noProof="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радості</a:t>
                      </a:r>
                      <a:endParaRPr lang="uk-UA" sz="28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noProof="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радість</a:t>
                      </a:r>
                      <a:endParaRPr lang="uk-UA" sz="28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noProof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раді</a:t>
                      </a:r>
                      <a:r>
                        <a:rPr lang="uk-UA" sz="3200" b="0" u="none" noProof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uk-UA" sz="3200" b="1" u="sng" noProof="0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uk-UA" sz="3200" noProof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ю</a:t>
                      </a:r>
                      <a:endParaRPr lang="uk-UA" sz="28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noProof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(у) радості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noProof="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радосте</a:t>
                      </a:r>
                      <a:endParaRPr lang="uk-UA" sz="28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43866" cy="1143000"/>
          </a:xfrm>
        </p:spPr>
        <p:txBody>
          <a:bodyPr/>
          <a:lstStyle/>
          <a:p>
            <a:pPr algn="ctr"/>
            <a:r>
              <a:rPr lang="uk-UA" b="1" dirty="0"/>
              <a:t>Відмінювання іменників </a:t>
            </a:r>
            <a:br>
              <a:rPr lang="uk-UA" b="1" dirty="0"/>
            </a:br>
            <a:r>
              <a:rPr lang="uk-UA" b="1" dirty="0"/>
              <a:t>ІІІ відміни (однина)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1015C6-3F5E-4E16-BE43-E318F1FA0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454" y="77659"/>
            <a:ext cx="4517528" cy="8108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5A9854-B89D-4B22-8E93-C1B3D6C12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28016"/>
            <a:ext cx="8676456" cy="5381304"/>
          </a:xfrm>
        </p:spPr>
        <p:txBody>
          <a:bodyPr>
            <a:normAutofit lnSpcReduction="10000"/>
          </a:bodyPr>
          <a:lstStyle/>
          <a:p>
            <a:endParaRPr lang="uk-UA" dirty="0"/>
          </a:p>
          <a:p>
            <a:endParaRPr lang="uk-UA" dirty="0"/>
          </a:p>
          <a:p>
            <a:r>
              <a:rPr lang="uk-UA" dirty="0"/>
              <a:t>                                  </a:t>
            </a:r>
            <a:r>
              <a:rPr lang="uk-UA" sz="2400" dirty="0">
                <a:solidFill>
                  <a:srgbClr val="FF0000"/>
                </a:solidFill>
              </a:rPr>
              <a:t>Відбувається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                           </a:t>
            </a:r>
            <a:r>
              <a:rPr lang="ru-RU" sz="2400" dirty="0" err="1">
                <a:solidFill>
                  <a:srgbClr val="FF0000"/>
                </a:solidFill>
              </a:rPr>
              <a:t>подовження</a:t>
            </a:r>
            <a:r>
              <a:rPr lang="ru-RU" dirty="0"/>
              <a:t> </a:t>
            </a:r>
            <a:r>
              <a:rPr lang="ru-RU" dirty="0" err="1"/>
              <a:t>кінцевого</a:t>
            </a:r>
            <a:r>
              <a:rPr lang="ru-RU" dirty="0"/>
              <a:t> </a:t>
            </a:r>
          </a:p>
          <a:p>
            <a:r>
              <a:rPr lang="ru-RU" dirty="0"/>
              <a:t>                           </a:t>
            </a:r>
            <a:r>
              <a:rPr lang="ru-RU" sz="2400" dirty="0" err="1">
                <a:solidFill>
                  <a:srgbClr val="FF0000"/>
                </a:solidFill>
              </a:rPr>
              <a:t>приголосного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, </a:t>
            </a:r>
          </a:p>
          <a:p>
            <a:r>
              <a:rPr lang="ru-RU" dirty="0"/>
              <a:t>                                    </a:t>
            </a:r>
            <a:r>
              <a:rPr lang="ru-RU" dirty="0" err="1"/>
              <a:t>якщо</a:t>
            </a:r>
            <a:r>
              <a:rPr lang="ru-RU" dirty="0"/>
              <a:t> перед </a:t>
            </a:r>
          </a:p>
          <a:p>
            <a:r>
              <a:rPr lang="ru-RU" dirty="0"/>
              <a:t>                             ним </a:t>
            </a:r>
            <a:r>
              <a:rPr lang="ru-RU" dirty="0" err="1"/>
              <a:t>стоїть</a:t>
            </a:r>
            <a:r>
              <a:rPr lang="ru-RU" dirty="0"/>
              <a:t> </a:t>
            </a:r>
            <a:r>
              <a:rPr lang="ru-RU" sz="2400" u="sng" dirty="0" err="1">
                <a:solidFill>
                  <a:srgbClr val="FF0000"/>
                </a:solidFill>
              </a:rPr>
              <a:t>голосний</a:t>
            </a:r>
            <a:endParaRPr lang="ru-RU" u="sng" dirty="0">
              <a:solidFill>
                <a:srgbClr val="FF0000"/>
              </a:solidFill>
            </a:endParaRPr>
          </a:p>
          <a:p>
            <a:r>
              <a:rPr lang="ru-RU" dirty="0"/>
              <a:t>                                     (</a:t>
            </a:r>
            <a:r>
              <a:rPr lang="ru-RU" dirty="0" err="1"/>
              <a:t>сіль-сіллю</a:t>
            </a:r>
            <a:r>
              <a:rPr lang="ru-RU" dirty="0"/>
              <a:t>)</a:t>
            </a:r>
          </a:p>
          <a:p>
            <a:pPr algn="r"/>
            <a:r>
              <a:rPr lang="ru-RU" sz="2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dirty="0"/>
              <a:t> </a:t>
            </a:r>
            <a:r>
              <a:rPr lang="ru-RU" sz="2400" dirty="0" err="1">
                <a:solidFill>
                  <a:srgbClr val="FF0000"/>
                </a:solidFill>
              </a:rPr>
              <a:t>відбувається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endParaRPr lang="uk-UA" sz="2000" dirty="0">
              <a:solidFill>
                <a:srgbClr val="FF0000"/>
              </a:solidFill>
            </a:endParaRPr>
          </a:p>
          <a:p>
            <a:pPr algn="r"/>
            <a:r>
              <a:rPr lang="uk-UA" sz="2400" dirty="0">
                <a:solidFill>
                  <a:srgbClr val="FF0000"/>
                </a:solidFill>
              </a:rPr>
              <a:t>подовження</a:t>
            </a:r>
            <a:r>
              <a:rPr lang="uk-UA" dirty="0"/>
              <a:t> кінцевого </a:t>
            </a:r>
          </a:p>
          <a:p>
            <a:pPr algn="r"/>
            <a:r>
              <a:rPr lang="uk-UA" sz="2400" dirty="0">
                <a:solidFill>
                  <a:srgbClr val="FF0000"/>
                </a:solidFill>
              </a:rPr>
              <a:t>приголосного</a:t>
            </a:r>
            <a:r>
              <a:rPr lang="uk-UA" dirty="0"/>
              <a:t> основи, </a:t>
            </a:r>
          </a:p>
          <a:p>
            <a:pPr algn="r"/>
            <a:r>
              <a:rPr lang="uk-UA" dirty="0"/>
              <a:t>якщо перед </a:t>
            </a:r>
          </a:p>
          <a:p>
            <a:pPr algn="r"/>
            <a:r>
              <a:rPr lang="uk-UA" dirty="0"/>
              <a:t>ним стоїть </a:t>
            </a:r>
            <a:r>
              <a:rPr lang="uk-UA" sz="2400" dirty="0">
                <a:solidFill>
                  <a:srgbClr val="FF0000"/>
                </a:solidFill>
              </a:rPr>
              <a:t>приголосний</a:t>
            </a:r>
            <a:endParaRPr lang="uk-UA" dirty="0">
              <a:solidFill>
                <a:srgbClr val="FF0000"/>
              </a:solidFill>
            </a:endParaRPr>
          </a:p>
          <a:p>
            <a:pPr algn="r"/>
            <a:r>
              <a:rPr lang="uk-UA" dirty="0"/>
              <a:t>( доблесть-доблестю).</a:t>
            </a:r>
            <a:endParaRPr lang="ru-UA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D9A0B5C-CDC0-47D0-94EE-1E80264F9978}"/>
              </a:ext>
            </a:extLst>
          </p:cNvPr>
          <p:cNvCxnSpPr>
            <a:cxnSpLocks/>
          </p:cNvCxnSpPr>
          <p:nvPr/>
        </p:nvCxnSpPr>
        <p:spPr>
          <a:xfrm flipH="1">
            <a:off x="2061000" y="649896"/>
            <a:ext cx="514907" cy="998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8AB3CDC-8A55-4919-9ECF-44964758C566}"/>
              </a:ext>
            </a:extLst>
          </p:cNvPr>
          <p:cNvCxnSpPr>
            <a:cxnSpLocks/>
          </p:cNvCxnSpPr>
          <p:nvPr/>
        </p:nvCxnSpPr>
        <p:spPr>
          <a:xfrm>
            <a:off x="6372200" y="764704"/>
            <a:ext cx="72008" cy="280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16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EC0D2-1C1C-4596-85E8-DA8B9243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4896544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орудному відмінку</a:t>
            </a:r>
            <a:b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[-ю]</a:t>
            </a:r>
            <a:br>
              <a:rPr lang="uk-UA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ставиться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апостроф, </a:t>
            </a:r>
            <a:r>
              <a:rPr lang="uk-UA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 закінчується </a:t>
            </a:r>
            <a:r>
              <a:rPr lang="uk-UA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буквами </a:t>
            </a:r>
            <a:br>
              <a:rPr lang="uk-UA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u="sng" dirty="0">
                <a:solidFill>
                  <a:srgbClr val="FF0000"/>
                </a:solidFill>
              </a:rPr>
              <a:t>б, п, в, м, ф, р</a:t>
            </a:r>
            <a:br>
              <a:rPr lang="uk-UA" sz="3600" b="1" dirty="0">
                <a:solidFill>
                  <a:schemeClr val="tx1"/>
                </a:solidFill>
              </a:rPr>
            </a:br>
            <a:br>
              <a:rPr lang="uk-UA" sz="3600" b="1" dirty="0">
                <a:solidFill>
                  <a:schemeClr val="tx1"/>
                </a:solidFill>
              </a:rPr>
            </a:br>
            <a:r>
              <a:rPr lang="uk-UA" sz="3600" b="1" dirty="0">
                <a:solidFill>
                  <a:schemeClr val="tx1"/>
                </a:solidFill>
              </a:rPr>
              <a:t>(любов</a:t>
            </a:r>
            <a:r>
              <a:rPr lang="en-US" sz="3600" b="1" dirty="0">
                <a:solidFill>
                  <a:schemeClr val="tx1"/>
                </a:solidFill>
              </a:rPr>
              <a:t>’</a:t>
            </a:r>
            <a:r>
              <a:rPr lang="uk-UA" sz="3600" b="1" dirty="0">
                <a:solidFill>
                  <a:schemeClr val="tx1"/>
                </a:solidFill>
              </a:rPr>
              <a:t>ю) </a:t>
            </a:r>
            <a:br>
              <a:rPr lang="uk-UA" sz="3600" b="1" dirty="0">
                <a:solidFill>
                  <a:srgbClr val="FF0000"/>
                </a:solidFill>
              </a:rPr>
            </a:br>
            <a:endParaRPr lang="ru-UA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FAD87A-E959-4A38-840E-A1A79F7DE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1619672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6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Рабочий стол\для презентацій\314797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000240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2400" b="1" dirty="0"/>
              <a:t>1. На сонці тепло, а біля</a:t>
            </a:r>
            <a:r>
              <a:rPr lang="uk-UA" sz="2400" b="1" i="1" dirty="0"/>
              <a:t> 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матері</a:t>
            </a:r>
            <a:r>
              <a:rPr lang="uk-UA" sz="2400" b="1" i="1" dirty="0"/>
              <a:t> </a:t>
            </a:r>
            <a:r>
              <a:rPr lang="uk-UA" sz="2400" b="1" dirty="0"/>
              <a:t>добре.</a:t>
            </a:r>
            <a:endParaRPr lang="ru-RU" sz="2400" b="1" dirty="0"/>
          </a:p>
          <a:p>
            <a:pPr lvl="0">
              <a:lnSpc>
                <a:spcPct val="150000"/>
              </a:lnSpc>
            </a:pPr>
            <a:r>
              <a:rPr lang="uk-UA" sz="2400" b="1" dirty="0"/>
              <a:t>2. Хто</a:t>
            </a:r>
            <a:r>
              <a:rPr lang="uk-UA" sz="2400" b="1" i="1" dirty="0"/>
              <a:t> 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матір</a:t>
            </a:r>
            <a:r>
              <a:rPr lang="uk-UA" sz="2400" b="1" i="1" dirty="0"/>
              <a:t> </a:t>
            </a:r>
            <a:r>
              <a:rPr lang="uk-UA" sz="2400" b="1" dirty="0"/>
              <a:t>має, той горя не знає.</a:t>
            </a:r>
            <a:endParaRPr lang="ru-RU" sz="2400" b="1" dirty="0"/>
          </a:p>
          <a:p>
            <a:pPr lvl="0">
              <a:lnSpc>
                <a:spcPct val="150000"/>
              </a:lnSpc>
            </a:pPr>
            <a:r>
              <a:rPr lang="uk-UA" sz="2400" b="1" dirty="0"/>
              <a:t>3. Дитина плаче, а 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матері</a:t>
            </a:r>
            <a:r>
              <a:rPr lang="uk-UA" sz="2400" b="1" dirty="0"/>
              <a:t> боляче.</a:t>
            </a:r>
            <a:endParaRPr lang="ru-RU" sz="2400" b="1" dirty="0"/>
          </a:p>
          <a:p>
            <a:pPr lvl="0">
              <a:lnSpc>
                <a:spcPct val="150000"/>
              </a:lnSpc>
            </a:pPr>
            <a:r>
              <a:rPr lang="uk-UA" sz="2400" b="1" dirty="0"/>
              <a:t>4. На світі знайдеш усе, крім рідної 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матері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D:\Украинский язык\крутяк\Опитування.gif"/>
          <p:cNvPicPr/>
          <p:nvPr/>
        </p:nvPicPr>
        <p:blipFill>
          <a:blip r:embed="rId3"/>
          <a:srcRect t="-15152" r="61111"/>
          <a:stretch>
            <a:fillRect/>
          </a:stretch>
        </p:blipFill>
        <p:spPr bwMode="auto">
          <a:xfrm>
            <a:off x="928662" y="3714752"/>
            <a:ext cx="1643074" cy="292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Украинский язык\крутяк\Опитування.gif"/>
          <p:cNvPicPr/>
          <p:nvPr/>
        </p:nvPicPr>
        <p:blipFill>
          <a:blip r:embed="rId3"/>
          <a:srcRect l="59698" r="-4987"/>
          <a:stretch>
            <a:fillRect/>
          </a:stretch>
        </p:blipFill>
        <p:spPr bwMode="auto">
          <a:xfrm>
            <a:off x="7000892" y="4000504"/>
            <a:ext cx="2286016" cy="264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8662" y="357166"/>
            <a:ext cx="7467600" cy="1143000"/>
          </a:xfrm>
        </p:spPr>
        <p:txBody>
          <a:bodyPr>
            <a:normAutofit/>
          </a:bodyPr>
          <a:lstStyle/>
          <a:p>
            <a:r>
              <a:rPr lang="uk-UA" sz="2800" b="1" dirty="0"/>
              <a:t>Визначити відмінки слова 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мати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Рабочий стол\для презентацій\314797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714620"/>
            <a:ext cx="742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2400" b="1" dirty="0"/>
              <a:t>1. Честь, повість, щедрість, повінь</a:t>
            </a:r>
            <a:r>
              <a:rPr lang="uk-UA" sz="2400" dirty="0"/>
              <a:t>.</a:t>
            </a:r>
            <a:endParaRPr lang="ru-RU" sz="2400" b="1" dirty="0"/>
          </a:p>
          <a:p>
            <a:pPr lvl="0">
              <a:lnSpc>
                <a:spcPct val="150000"/>
              </a:lnSpc>
            </a:pPr>
            <a:r>
              <a:rPr lang="uk-UA" sz="2400" b="1" dirty="0"/>
              <a:t>2. Подорож, мати, ніч, осінь.</a:t>
            </a:r>
            <a:endParaRPr lang="ru-RU" sz="2400" b="1" dirty="0"/>
          </a:p>
          <a:p>
            <a:pPr lvl="0">
              <a:lnSpc>
                <a:spcPct val="150000"/>
              </a:lnSpc>
            </a:pPr>
            <a:r>
              <a:rPr lang="uk-UA" sz="2400" b="1" dirty="0"/>
              <a:t>3. Жовч, кіновар, Об, любов. </a:t>
            </a:r>
            <a:endParaRPr lang="ru-RU" sz="2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7224" y="357166"/>
            <a:ext cx="8001056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/>
              <a:t>“ Служба розшуку ”: </a:t>
            </a:r>
            <a:r>
              <a:rPr lang="uk-UA" sz="2400" b="1" dirty="0"/>
              <a:t>знайти “ зайве ” слово</a:t>
            </a:r>
            <a:br>
              <a:rPr lang="uk-UA" sz="2400" b="1" dirty="0"/>
            </a:br>
            <a:r>
              <a:rPr lang="uk-UA" sz="2400" b="1" dirty="0"/>
              <a:t>Провідміняти.</a:t>
            </a:r>
            <a:endParaRPr lang="ru-RU" sz="2800" b="1" dirty="0"/>
          </a:p>
        </p:txBody>
      </p:sp>
      <p:pic>
        <p:nvPicPr>
          <p:cNvPr id="7" name="Рисунок 6" descr="D:\Украинский язык\крутяк\Увага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071810"/>
            <a:ext cx="2624134" cy="357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415</TotalTime>
  <Words>677</Words>
  <Application>Microsoft Office PowerPoint</Application>
  <PresentationFormat>Екран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Calibri</vt:lpstr>
      <vt:lpstr>Century Schoolbook</vt:lpstr>
      <vt:lpstr>Times New Roman</vt:lpstr>
      <vt:lpstr>Verdana</vt:lpstr>
      <vt:lpstr>Wingdings</vt:lpstr>
      <vt:lpstr>Wingdings 2</vt:lpstr>
      <vt:lpstr>Эркер</vt:lpstr>
      <vt:lpstr>Вісімнадцяте січня Класна робота  Відмінювання іменників ІІІ відміни</vt:lpstr>
      <vt:lpstr>Презентація PowerPoint</vt:lpstr>
      <vt:lpstr>Презентація PowerPoint</vt:lpstr>
      <vt:lpstr>Тренування пам'яті </vt:lpstr>
      <vt:lpstr>Відмінювання іменників  ІІІ відміни (однина)</vt:lpstr>
      <vt:lpstr>Презентація PowerPoint</vt:lpstr>
      <vt:lpstr>   в орудному відмінку перед [-ю] ставиться  апостроф, якщо основа закінчується буквами  б, п, в, м, ф, р  (любов’ю)  </vt:lpstr>
      <vt:lpstr>Визначити відмінки слова  мати</vt:lpstr>
      <vt:lpstr>“ Служба розшуку ”: знайти “ зайве ” слово Провідміняти.</vt:lpstr>
      <vt:lpstr>Дослідження – зіставлення </vt:lpstr>
      <vt:lpstr>Лінгвістична задача</vt:lpstr>
      <vt:lpstr>Презентація PowerPoint</vt:lpstr>
      <vt:lpstr>Презентація PowerPoint</vt:lpstr>
    </vt:vector>
  </TitlesOfParts>
  <Company>DreamLair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 уроку української мови</dc:title>
  <dc:creator>user</dc:creator>
  <cp:lastModifiedBy>Виктория Зайцева</cp:lastModifiedBy>
  <cp:revision>42</cp:revision>
  <dcterms:created xsi:type="dcterms:W3CDTF">2014-06-01T19:41:59Z</dcterms:created>
  <dcterms:modified xsi:type="dcterms:W3CDTF">2024-01-16T09:40:10Z</dcterms:modified>
</cp:coreProperties>
</file>