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E2FF47-CCD2-498A-AF57-55432C5EB621}" v="2" dt="2024-01-16T05:13:42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9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81E2FF47-CCD2-498A-AF57-55432C5EB621}"/>
    <pc:docChg chg="modSld">
      <pc:chgData name="Виктория Зайцева" userId="ad73e267656ca33b" providerId="LiveId" clId="{81E2FF47-CCD2-498A-AF57-55432C5EB621}" dt="2024-01-16T05:13:53.226" v="58" actId="14100"/>
      <pc:docMkLst>
        <pc:docMk/>
      </pc:docMkLst>
      <pc:sldChg chg="modSp mod">
        <pc:chgData name="Виктория Зайцева" userId="ad73e267656ca33b" providerId="LiveId" clId="{81E2FF47-CCD2-498A-AF57-55432C5EB621}" dt="2024-01-16T05:13:53.226" v="58" actId="14100"/>
        <pc:sldMkLst>
          <pc:docMk/>
          <pc:sldMk cId="0" sldId="256"/>
        </pc:sldMkLst>
        <pc:spChg chg="mod">
          <ac:chgData name="Виктория Зайцева" userId="ad73e267656ca33b" providerId="LiveId" clId="{81E2FF47-CCD2-498A-AF57-55432C5EB621}" dt="2024-01-16T05:13:42.980" v="56"/>
          <ac:spMkLst>
            <pc:docMk/>
            <pc:sldMk cId="0" sldId="256"/>
            <ac:spMk id="2" creationId="{00000000-0000-0000-0000-000000000000}"/>
          </ac:spMkLst>
        </pc:spChg>
        <pc:spChg chg="mod">
          <ac:chgData name="Виктория Зайцева" userId="ad73e267656ca33b" providerId="LiveId" clId="{81E2FF47-CCD2-498A-AF57-55432C5EB621}" dt="2024-01-16T05:13:42.980" v="56"/>
          <ac:spMkLst>
            <pc:docMk/>
            <pc:sldMk cId="0" sldId="256"/>
            <ac:spMk id="3" creationId="{00000000-0000-0000-0000-000000000000}"/>
          </ac:spMkLst>
        </pc:spChg>
        <pc:spChg chg="mod">
          <ac:chgData name="Виктория Зайцева" userId="ad73e267656ca33b" providerId="LiveId" clId="{81E2FF47-CCD2-498A-AF57-55432C5EB621}" dt="2024-01-16T05:13:53.226" v="58" actId="14100"/>
          <ac:spMkLst>
            <pc:docMk/>
            <pc:sldMk cId="0" sldId="256"/>
            <ac:spMk id="5" creationId="{00000000-0000-0000-0000-000000000000}"/>
          </ac:spMkLst>
        </pc:spChg>
      </pc:sldChg>
      <pc:sldChg chg="modSp">
        <pc:chgData name="Виктория Зайцева" userId="ad73e267656ca33b" providerId="LiveId" clId="{81E2FF47-CCD2-498A-AF57-55432C5EB621}" dt="2024-01-16T05:13:42.980" v="56"/>
        <pc:sldMkLst>
          <pc:docMk/>
          <pc:sldMk cId="0" sldId="257"/>
        </pc:sldMkLst>
        <pc:spChg chg="mod">
          <ac:chgData name="Виктория Зайцева" userId="ad73e267656ca33b" providerId="LiveId" clId="{81E2FF47-CCD2-498A-AF57-55432C5EB621}" dt="2024-01-16T05:13:42.980" v="56"/>
          <ac:spMkLst>
            <pc:docMk/>
            <pc:sldMk cId="0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appy-easter-g38dec53be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86908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476672"/>
            <a:ext cx="8676456" cy="59766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Сімнадцяте січня</a:t>
            </a:r>
          </a:p>
          <a:p>
            <a:pPr algn="ctr"/>
            <a:r>
              <a:rPr lang="uk-UA" sz="2800" dirty="0">
                <a:solidFill>
                  <a:schemeClr val="tx1"/>
                </a:solidFill>
              </a:rPr>
              <a:t>Класна робота</a:t>
            </a:r>
          </a:p>
          <a:p>
            <a:pPr algn="ctr"/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Безособові дієслова на но-, то-</a:t>
            </a:r>
          </a:p>
          <a:p>
            <a:pPr algn="ctr"/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Безособові дієслова виражають стан безвідносно до участі в ньому дійової особи.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8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    На відміну від особових форм дієслова, вони не можуть сполучатися з іменником чи іншою частиною мови, вжитою в ролі підмета.</a:t>
            </a:r>
          </a:p>
          <a:p>
            <a:pPr algn="just">
              <a:buNone/>
            </a:pP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643314"/>
            <a:ext cx="2143125" cy="214312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5" name="Рисунок 4" descr="Без названия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500438"/>
            <a:ext cx="2095500" cy="218122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4-конечная звезда 5"/>
          <p:cNvSpPr/>
          <p:nvPr/>
        </p:nvSpPr>
        <p:spPr>
          <a:xfrm>
            <a:off x="4143372" y="4214818"/>
            <a:ext cx="857256" cy="92869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uk-UA" sz="2800" dirty="0">
                <a:solidFill>
                  <a:srgbClr val="7030A0"/>
                </a:solidFill>
              </a:rPr>
              <a:t>Семантичні групи їх такі: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85860"/>
          <a:ext cx="8215370" cy="512065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452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5"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rgbClr val="7030A0"/>
                          </a:solidFill>
                        </a:rPr>
                        <a:t>Дієслова стану природи</a:t>
                      </a:r>
                      <a:endParaRPr lang="ru-RU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смеркає, вечоріє</a:t>
                      </a:r>
                      <a:endParaRPr lang="ru-RU" sz="2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rgbClr val="7030A0"/>
                          </a:solidFill>
                        </a:rPr>
                        <a:t>Дієслова фізичного стану людини</a:t>
                      </a:r>
                      <a:endParaRPr lang="ru-RU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морозить, нудить</a:t>
                      </a:r>
                      <a:endParaRPr lang="ru-RU" sz="2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rgbClr val="7030A0"/>
                          </a:solidFill>
                        </a:rPr>
                        <a:t>Дієслова психічного стану</a:t>
                      </a:r>
                      <a:endParaRPr lang="ru-RU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спиться, сниться</a:t>
                      </a:r>
                      <a:endParaRPr lang="ru-RU" sz="2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rgbClr val="7030A0"/>
                          </a:solidFill>
                        </a:rPr>
                        <a:t>Дієслова міри наявності</a:t>
                      </a:r>
                      <a:endParaRPr lang="ru-RU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бракує, вистачає</a:t>
                      </a:r>
                      <a:endParaRPr lang="ru-RU" sz="2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rgbClr val="7030A0"/>
                          </a:solidFill>
                        </a:rPr>
                        <a:t>Дієслова на означення стихійних</a:t>
                      </a:r>
                      <a:r>
                        <a:rPr lang="uk-UA" sz="2800" b="0" baseline="0" dirty="0">
                          <a:solidFill>
                            <a:srgbClr val="7030A0"/>
                          </a:solidFill>
                        </a:rPr>
                        <a:t> явищ</a:t>
                      </a:r>
                      <a:endParaRPr lang="ru-RU" sz="28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вигоріло, замело</a:t>
                      </a:r>
                      <a:endParaRPr lang="ru-RU" sz="2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5">
                <a:tc>
                  <a:txBody>
                    <a:bodyPr/>
                    <a:lstStyle/>
                    <a:p>
                      <a:r>
                        <a:rPr lang="uk-UA" sz="2800" dirty="0">
                          <a:solidFill>
                            <a:srgbClr val="7030A0"/>
                          </a:solidFill>
                        </a:rPr>
                        <a:t>Дієслова</a:t>
                      </a:r>
                      <a:r>
                        <a:rPr lang="uk-UA" sz="2800" baseline="0" dirty="0">
                          <a:solidFill>
                            <a:srgbClr val="7030A0"/>
                          </a:solidFill>
                        </a:rPr>
                        <a:t> успіху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фортунить, таланить</a:t>
                      </a:r>
                      <a:endParaRPr lang="ru-RU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Рисунок 4" descr="leaf-in-autumn-15122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5286388"/>
            <a:ext cx="1000126" cy="13335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3071834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Безособовість цих дієслів не передбачає лексично вираженого суб’єкта дії.</a:t>
            </a:r>
          </a:p>
          <a:p>
            <a:pPr algn="just"/>
            <a:r>
              <a:rPr lang="uk-UA" sz="2800" dirty="0">
                <a:solidFill>
                  <a:srgbClr val="7030A0"/>
                </a:solidFill>
              </a:rPr>
              <a:t>Наприклад: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Світає. Розвидняється.</a:t>
            </a:r>
          </a:p>
          <a:p>
            <a:pPr algn="just"/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Суб’єкт дії може бути виражений додатком у </a:t>
            </a:r>
            <a:r>
              <a:rPr lang="uk-UA" sz="2800" dirty="0" err="1">
                <a:solidFill>
                  <a:schemeClr val="accent5">
                    <a:lumMod val="75000"/>
                  </a:schemeClr>
                </a:solidFill>
              </a:rPr>
              <a:t>Д.в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uk-UA" sz="2800" dirty="0" err="1">
                <a:solidFill>
                  <a:schemeClr val="accent5">
                    <a:lumMod val="75000"/>
                  </a:schemeClr>
                </a:solidFill>
              </a:rPr>
              <a:t>З.в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., </a:t>
            </a:r>
            <a:r>
              <a:rPr lang="uk-UA" sz="2800" dirty="0" err="1">
                <a:solidFill>
                  <a:schemeClr val="accent5">
                    <a:lumMod val="75000"/>
                  </a:schemeClr>
                </a:solidFill>
              </a:rPr>
              <a:t>Ор.в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.:</a:t>
            </a:r>
          </a:p>
          <a:p>
            <a:pPr algn="just"/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йому болить, його пече, замело снігом.</a:t>
            </a:r>
          </a:p>
          <a:p>
            <a:pPr algn="just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Рисунок 3" descr="look.com.ua_3751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000504"/>
            <a:ext cx="3200390" cy="20002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-конечная звезда 4"/>
          <p:cNvSpPr/>
          <p:nvPr/>
        </p:nvSpPr>
        <p:spPr>
          <a:xfrm>
            <a:off x="7000892" y="4429132"/>
            <a:ext cx="857256" cy="92869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1071538" y="4500570"/>
            <a:ext cx="857256" cy="92869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929354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u="sng" dirty="0">
                <a:solidFill>
                  <a:schemeClr val="accent5">
                    <a:lumMod val="75000"/>
                  </a:schemeClr>
                </a:solidFill>
              </a:rPr>
              <a:t>Безособові дієслова</a:t>
            </a:r>
          </a:p>
          <a:p>
            <a:pPr algn="just"/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- не змінюються за особами</a:t>
            </a:r>
          </a:p>
          <a:p>
            <a:pPr algn="just"/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- мають форми інфінітива:</a:t>
            </a:r>
          </a:p>
          <a:p>
            <a:pPr algn="just"/>
            <a:endParaRPr lang="uk-UA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- мають форми 3-ї особи </a:t>
            </a:r>
            <a:r>
              <a:rPr lang="uk-UA" dirty="0" err="1">
                <a:solidFill>
                  <a:schemeClr val="accent5">
                    <a:lumMod val="75000"/>
                  </a:schemeClr>
                </a:solidFill>
              </a:rPr>
              <a:t>одн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. тепер. і </a:t>
            </a:r>
            <a:r>
              <a:rPr lang="uk-UA" dirty="0" err="1">
                <a:solidFill>
                  <a:schemeClr val="accent5">
                    <a:lumMod val="75000"/>
                  </a:schemeClr>
                </a:solidFill>
              </a:rPr>
              <a:t>майб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. часу:</a:t>
            </a:r>
          </a:p>
          <a:p>
            <a:pPr algn="just"/>
            <a:endParaRPr lang="uk-UA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- мають форми </a:t>
            </a:r>
            <a:r>
              <a:rPr lang="uk-UA" dirty="0" err="1">
                <a:solidFill>
                  <a:schemeClr val="accent5">
                    <a:lumMod val="75000"/>
                  </a:schemeClr>
                </a:solidFill>
              </a:rPr>
              <a:t>с.р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uk-UA" dirty="0" err="1">
                <a:solidFill>
                  <a:schemeClr val="accent5">
                    <a:lumMod val="75000"/>
                  </a:schemeClr>
                </a:solidFill>
              </a:rPr>
              <a:t>мин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. часу й умовного способу:</a:t>
            </a:r>
          </a:p>
          <a:p>
            <a:pPr algn="just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5984" y="2428868"/>
            <a:ext cx="5214974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Стало благословлятися на світ.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3929066"/>
            <a:ext cx="5214974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засніжить, буде бракувати, везе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5715016"/>
            <a:ext cx="671517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підморозило, задощило, пощастило б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 descr="Screenshot_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714356"/>
            <a:ext cx="1316894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214314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У безособовому значенні можуть вживатися особові форми дієслів:</a:t>
            </a:r>
          </a:p>
          <a:p>
            <a:pPr algn="just"/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Приємно пахло море 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(особове)</a:t>
            </a:r>
          </a:p>
          <a:p>
            <a:pPr algn="just"/>
            <a:r>
              <a:rPr lang="uk-UA" sz="2800" dirty="0">
                <a:solidFill>
                  <a:schemeClr val="accent6">
                    <a:lumMod val="50000"/>
                  </a:schemeClr>
                </a:solidFill>
              </a:rPr>
              <a:t>Приємно пахло морем </a:t>
            </a:r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(безособове)</a:t>
            </a:r>
          </a:p>
          <a:p>
            <a:pPr algn="just"/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3571876"/>
            <a:ext cx="7000924" cy="27146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accent5">
                    <a:lumMod val="75000"/>
                  </a:schemeClr>
                </a:solidFill>
              </a:rPr>
              <a:t>Безособові слова є присудками в безособових реченнях: </a:t>
            </a:r>
          </a:p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Сутеніло помалу </a:t>
            </a:r>
            <a:r>
              <a:rPr lang="uk-UA" sz="2800" dirty="0">
                <a:solidFill>
                  <a:schemeClr val="tx1"/>
                </a:solidFill>
              </a:rPr>
              <a:t>(Є. Плужник)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Screenshot_3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571612"/>
            <a:ext cx="1162212" cy="952633"/>
          </a:xfrm>
          <a:prstGeom prst="rect">
            <a:avLst/>
          </a:prstGeom>
        </p:spPr>
      </p:pic>
      <p:pic>
        <p:nvPicPr>
          <p:cNvPr id="6" name="Рисунок 5" descr="Screenshot_2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2643182"/>
            <a:ext cx="2829320" cy="9050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227</Words>
  <Application>Microsoft Office PowerPoint</Application>
  <PresentationFormat>Екран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Презентація PowerPoint</vt:lpstr>
      <vt:lpstr>Безособові дієслова виражають стан безвідносно до участі в ньому дійової особи.</vt:lpstr>
      <vt:lpstr>Семантичні групи їх такі: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Виктория Зайцева</cp:lastModifiedBy>
  <cp:revision>10</cp:revision>
  <dcterms:created xsi:type="dcterms:W3CDTF">2022-06-09T16:25:15Z</dcterms:created>
  <dcterms:modified xsi:type="dcterms:W3CDTF">2024-01-16T05:14:04Z</dcterms:modified>
</cp:coreProperties>
</file>