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59" r:id="rId4"/>
    <p:sldId id="271" r:id="rId5"/>
    <p:sldId id="272" r:id="rId6"/>
    <p:sldId id="281" r:id="rId7"/>
    <p:sldId id="282" r:id="rId8"/>
    <p:sldId id="283" r:id="rId9"/>
    <p:sldId id="274" r:id="rId10"/>
    <p:sldId id="263" r:id="rId11"/>
    <p:sldId id="284" r:id="rId12"/>
    <p:sldId id="273" r:id="rId13"/>
    <p:sldId id="277" r:id="rId14"/>
    <p:sldId id="269" r:id="rId15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70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иктория Зайцева" userId="ad73e267656ca33b" providerId="LiveId" clId="{158E1C37-4E06-4BBF-BC66-51DA9001E8D4}"/>
    <pc:docChg chg="custSel delSld modSld">
      <pc:chgData name="Виктория Зайцева" userId="ad73e267656ca33b" providerId="LiveId" clId="{158E1C37-4E06-4BBF-BC66-51DA9001E8D4}" dt="2024-01-29T18:39:24.606" v="30" actId="2696"/>
      <pc:docMkLst>
        <pc:docMk/>
      </pc:docMkLst>
      <pc:sldChg chg="modSp mod">
        <pc:chgData name="Виктория Зайцева" userId="ad73e267656ca33b" providerId="LiveId" clId="{158E1C37-4E06-4BBF-BC66-51DA9001E8D4}" dt="2024-01-29T18:38:32.170" v="29" actId="20577"/>
        <pc:sldMkLst>
          <pc:docMk/>
          <pc:sldMk cId="1857870635" sldId="256"/>
        </pc:sldMkLst>
        <pc:spChg chg="mod">
          <ac:chgData name="Виктория Зайцева" userId="ad73e267656ca33b" providerId="LiveId" clId="{158E1C37-4E06-4BBF-BC66-51DA9001E8D4}" dt="2024-01-29T18:38:32.170" v="29" actId="20577"/>
          <ac:spMkLst>
            <pc:docMk/>
            <pc:sldMk cId="1857870635" sldId="256"/>
            <ac:spMk id="2" creationId="{00000000-0000-0000-0000-000000000000}"/>
          </ac:spMkLst>
        </pc:spChg>
      </pc:sldChg>
      <pc:sldChg chg="del">
        <pc:chgData name="Виктория Зайцева" userId="ad73e267656ca33b" providerId="LiveId" clId="{158E1C37-4E06-4BBF-BC66-51DA9001E8D4}" dt="2024-01-29T18:39:24.606" v="30" actId="2696"/>
        <pc:sldMkLst>
          <pc:docMk/>
          <pc:sldMk cId="2576690805" sldId="27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40C3-F16E-46BE-B640-FBB2F57D757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A5518-9390-42A9-85FD-D44784B06A7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28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6F06A-4860-4995-BD98-6BB8E6DED05E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1001-0C7A-4A40-AE55-9F8D70C0344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10" y="1124744"/>
            <a:ext cx="8731453" cy="1080120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23728" y="45855"/>
            <a:ext cx="6840760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638295"/>
            <a:ext cx="1785937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5855"/>
            <a:ext cx="6840760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564904"/>
            <a:ext cx="822960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623949" cy="1584176"/>
          </a:xfrm>
        </p:spPr>
        <p:txBody>
          <a:bodyPr>
            <a:normAutofit fontScale="90000"/>
          </a:bodyPr>
          <a:lstStyle/>
          <a:p>
            <a:r>
              <a:rPr lang="uk-UA" sz="4800" b="1" dirty="0">
                <a:solidFill>
                  <a:schemeClr val="accent3">
                    <a:lumMod val="50000"/>
                  </a:schemeClr>
                </a:solidFill>
              </a:rPr>
              <a:t>Тридцяте січня</a:t>
            </a:r>
            <a:br>
              <a:rPr lang="uk-UA" sz="4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4800" b="1" dirty="0">
                <a:solidFill>
                  <a:schemeClr val="accent3">
                    <a:lumMod val="50000"/>
                  </a:schemeClr>
                </a:solidFill>
              </a:rPr>
              <a:t>Класна робота</a:t>
            </a:r>
            <a:br>
              <a:rPr lang="uk-UA" sz="4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4800" b="1" dirty="0">
                <a:solidFill>
                  <a:schemeClr val="accent3">
                    <a:lumMod val="50000"/>
                  </a:schemeClr>
                </a:solidFill>
              </a:rPr>
              <a:t>Написання НЕ </a:t>
            </a:r>
            <a:br>
              <a:rPr lang="uk-UA" sz="4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4800" b="1" dirty="0">
                <a:solidFill>
                  <a:schemeClr val="accent3">
                    <a:lumMod val="50000"/>
                  </a:schemeClr>
                </a:solidFill>
              </a:rPr>
              <a:t>з дієприкметниками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948" y="4524785"/>
            <a:ext cx="215741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79950" y="1772816"/>
            <a:ext cx="7495726" cy="345638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(Не)допитий холодний чай; (не)скошене, а зірване зілля; емаль (не)пошкоджена; (не)заросле чисте озеро; (не)розбавлена рідина; міст (не)збудований; (не)розібраний намет; (не)відремонтований автомобіль; (не)написаний мною лист; (не)зібрані ще яблука.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332656"/>
            <a:ext cx="6837906" cy="1036643"/>
          </a:xfrm>
        </p:spPr>
        <p:txBody>
          <a:bodyPr>
            <a:noAutofit/>
          </a:bodyPr>
          <a:lstStyle/>
          <a:p>
            <a:r>
              <a:rPr lang="uk-UA" sz="28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Запиши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подані словосполучення з дієприкметниками у дві колонки: </a:t>
            </a:r>
            <a:br>
              <a:rPr lang="uk-UA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а)ті, що пишуться з </a:t>
            </a:r>
            <a:r>
              <a:rPr lang="uk-UA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разом; б) ті, що пишуться з</a:t>
            </a:r>
            <a:r>
              <a:rPr lang="uk-UA" sz="2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окремо.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0772" y="5133395"/>
            <a:ext cx="7302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ти правильно виконав завдання, </a:t>
            </a:r>
          </a:p>
          <a:p>
            <a:pPr algn="ctr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перших букв записаних іменників</a:t>
            </a:r>
          </a:p>
          <a:p>
            <a:pPr algn="ctr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складеться початок </a:t>
            </a:r>
            <a:r>
              <a:rPr lang="uk-UA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прислів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я: «… білий хліб дає».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9" y="5107446"/>
            <a:ext cx="15430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99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err="1"/>
              <a:t>Перевір</a:t>
            </a:r>
            <a:r>
              <a:rPr lang="uk-UA" b="1" i="1" dirty="0"/>
              <a:t> себе</a:t>
            </a:r>
            <a:endParaRPr lang="ru-RU" b="1" i="1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1520" y="1860446"/>
            <a:ext cx="432663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i="1" u="sng" dirty="0"/>
              <a:t>Разом </a:t>
            </a:r>
            <a:endParaRPr lang="ru-RU" b="1" i="1" u="sng" dirty="0"/>
          </a:p>
          <a:p>
            <a:pPr marL="0" indent="0">
              <a:buNone/>
            </a:pPr>
            <a:r>
              <a:rPr lang="ru-RU" dirty="0" err="1"/>
              <a:t>Недопитий</a:t>
            </a:r>
            <a:r>
              <a:rPr lang="ru-RU" dirty="0"/>
              <a:t> </a:t>
            </a:r>
            <a:r>
              <a:rPr lang="ru-RU" dirty="0" err="1"/>
              <a:t>холодний</a:t>
            </a:r>
            <a:r>
              <a:rPr lang="ru-RU" dirty="0"/>
              <a:t> </a:t>
            </a:r>
            <a:r>
              <a:rPr lang="ru-RU" b="1" u="sng" dirty="0"/>
              <a:t>ч</a:t>
            </a:r>
            <a:r>
              <a:rPr lang="ru-RU" dirty="0"/>
              <a:t>ай</a:t>
            </a:r>
          </a:p>
          <a:p>
            <a:pPr marL="0" indent="0">
              <a:buNone/>
            </a:pPr>
            <a:r>
              <a:rPr lang="ru-RU" dirty="0" err="1"/>
              <a:t>незаросле</a:t>
            </a:r>
            <a:r>
              <a:rPr lang="ru-RU" dirty="0"/>
              <a:t> </a:t>
            </a:r>
            <a:r>
              <a:rPr lang="ru-RU" dirty="0" err="1"/>
              <a:t>чисте</a:t>
            </a:r>
            <a:r>
              <a:rPr lang="ru-RU" dirty="0"/>
              <a:t> </a:t>
            </a:r>
            <a:r>
              <a:rPr lang="ru-RU" b="1" u="sng" dirty="0"/>
              <a:t>о</a:t>
            </a:r>
            <a:r>
              <a:rPr lang="ru-RU" dirty="0"/>
              <a:t>зеро </a:t>
            </a:r>
            <a:r>
              <a:rPr lang="ru-RU" dirty="0" err="1"/>
              <a:t>нерозбавлена</a:t>
            </a:r>
            <a:r>
              <a:rPr lang="ru-RU" dirty="0"/>
              <a:t> </a:t>
            </a:r>
            <a:r>
              <a:rPr lang="ru-RU" b="1" u="sng" dirty="0" err="1"/>
              <a:t>р</a:t>
            </a:r>
            <a:r>
              <a:rPr lang="ru-RU" dirty="0" err="1"/>
              <a:t>ідина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нерозібраний</a:t>
            </a:r>
            <a:r>
              <a:rPr lang="ru-RU" dirty="0"/>
              <a:t> </a:t>
            </a:r>
            <a:r>
              <a:rPr lang="ru-RU" b="1" u="sng" dirty="0"/>
              <a:t>н</a:t>
            </a:r>
            <a:r>
              <a:rPr lang="ru-RU" dirty="0"/>
              <a:t>амет</a:t>
            </a:r>
          </a:p>
          <a:p>
            <a:pPr marL="0" indent="0">
              <a:buNone/>
            </a:pPr>
            <a:r>
              <a:rPr lang="ru-RU" dirty="0" err="1"/>
              <a:t>невідремонтований</a:t>
            </a:r>
            <a:r>
              <a:rPr lang="ru-RU" dirty="0"/>
              <a:t> </a:t>
            </a:r>
            <a:r>
              <a:rPr lang="ru-RU" b="1" u="sng" dirty="0" err="1"/>
              <a:t>а</a:t>
            </a:r>
            <a:r>
              <a:rPr lang="ru-RU" dirty="0" err="1"/>
              <a:t>втомобіль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3680" y="1864076"/>
            <a:ext cx="4495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i="1" u="sng" dirty="0"/>
              <a:t>Окремо </a:t>
            </a:r>
            <a:endParaRPr lang="ru-RU" b="1" i="1" u="sng" dirty="0"/>
          </a:p>
          <a:p>
            <a:pPr marL="0" indent="0">
              <a:buNone/>
            </a:pPr>
            <a:r>
              <a:rPr lang="ru-RU" dirty="0"/>
              <a:t>не </a:t>
            </a:r>
            <a:r>
              <a:rPr lang="ru-RU" dirty="0" err="1"/>
              <a:t>скошене</a:t>
            </a:r>
            <a:r>
              <a:rPr lang="ru-RU" dirty="0"/>
              <a:t>, а </a:t>
            </a:r>
            <a:r>
              <a:rPr lang="ru-RU" dirty="0" err="1"/>
              <a:t>зірване</a:t>
            </a:r>
            <a:r>
              <a:rPr lang="ru-RU" dirty="0"/>
              <a:t> </a:t>
            </a:r>
            <a:r>
              <a:rPr lang="ru-RU" b="1" u="sng" dirty="0" err="1"/>
              <a:t>з</a:t>
            </a:r>
            <a:r>
              <a:rPr lang="ru-RU" dirty="0" err="1"/>
              <a:t>ілля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b="1" u="sng" dirty="0" err="1"/>
              <a:t>е</a:t>
            </a:r>
            <a:r>
              <a:rPr lang="ru-RU" dirty="0" err="1"/>
              <a:t>маль</a:t>
            </a:r>
            <a:r>
              <a:rPr lang="ru-RU" dirty="0"/>
              <a:t> не </a:t>
            </a:r>
            <a:r>
              <a:rPr lang="ru-RU" dirty="0" err="1"/>
              <a:t>пошкоджена</a:t>
            </a:r>
            <a:endParaRPr lang="ru-RU" dirty="0"/>
          </a:p>
          <a:p>
            <a:pPr marL="0" indent="0">
              <a:buNone/>
            </a:pPr>
            <a:r>
              <a:rPr lang="ru-RU" b="1" u="sng" dirty="0" err="1"/>
              <a:t>м</a:t>
            </a:r>
            <a:r>
              <a:rPr lang="ru-RU" dirty="0" err="1"/>
              <a:t>іст</a:t>
            </a:r>
            <a:r>
              <a:rPr lang="ru-RU" dirty="0"/>
              <a:t> не </a:t>
            </a:r>
            <a:r>
              <a:rPr lang="ru-RU" dirty="0" err="1"/>
              <a:t>збудований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не написаний мною </a:t>
            </a:r>
            <a:r>
              <a:rPr lang="ru-RU" b="1" u="sng" dirty="0"/>
              <a:t>л</a:t>
            </a:r>
            <a:r>
              <a:rPr lang="ru-RU" dirty="0"/>
              <a:t>ист </a:t>
            </a:r>
          </a:p>
          <a:p>
            <a:pPr marL="0" indent="0">
              <a:buNone/>
            </a:pPr>
            <a:r>
              <a:rPr lang="ru-RU" dirty="0"/>
              <a:t>не </a:t>
            </a:r>
            <a:r>
              <a:rPr lang="ru-RU" dirty="0" err="1"/>
              <a:t>зібрані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b="1" u="sng" dirty="0" err="1"/>
              <a:t>я</a:t>
            </a:r>
            <a:r>
              <a:rPr lang="ru-RU" dirty="0" err="1"/>
              <a:t>блука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5805264"/>
            <a:ext cx="5130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Чорна земля </a:t>
            </a:r>
            <a:r>
              <a:rPr lang="uk-UA" sz="3200" dirty="0">
                <a:solidFill>
                  <a:schemeClr val="accent6">
                    <a:lumMod val="50000"/>
                  </a:schemeClr>
                </a:solidFill>
              </a:rPr>
              <a:t>білий хліб дає.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65311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88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564904"/>
            <a:ext cx="8784976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Склади і </a:t>
            </a:r>
            <a:r>
              <a:rPr lang="uk-UA" sz="2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кожним словом , розкриваючи дужки, по два речення так, щоб у першому реченні дієприкметник був означенням, а в другому – присудком. Форму слова можна змінювати.</a:t>
            </a:r>
          </a:p>
          <a:p>
            <a:pPr marL="0" indent="0">
              <a:buNone/>
            </a:pPr>
            <a:r>
              <a:rPr lang="uk-UA" sz="2800" b="1" i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Зразок. </a:t>
            </a:r>
            <a:r>
              <a:rPr lang="uk-UA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Залишилися нерозгадані таємниці. Таємниці не розгадані.</a:t>
            </a:r>
          </a:p>
          <a:p>
            <a:pPr marL="0" indent="0">
              <a:buNone/>
            </a:pP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(Не)освітлений, (не)скошений, (не)розчищений.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02991" y="239817"/>
            <a:ext cx="6840760" cy="1180659"/>
          </a:xfrm>
        </p:spPr>
        <p:txBody>
          <a:bodyPr>
            <a:normAutofit/>
          </a:bodyPr>
          <a:lstStyle/>
          <a:p>
            <a:r>
              <a:rPr lang="uk-UA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 завдання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810" y="5229200"/>
            <a:ext cx="1049337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712" y="164628"/>
            <a:ext cx="2064288" cy="251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2016224" cy="4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2017713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4581128"/>
            <a:ext cx="1800200" cy="10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74877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908450"/>
            <a:ext cx="822960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solidFill>
                  <a:srgbClr val="002060"/>
                </a:solidFill>
              </a:rPr>
              <a:t>(не)прополений, (не)доплетений, (не)накритий, (не)затоплені, (не)метена, (не)виконаний, (не)присмалений, (не)розгаданий, (не)огороджений.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952197"/>
            <a:ext cx="6840760" cy="1180659"/>
          </a:xfrm>
        </p:spPr>
        <p:txBody>
          <a:bodyPr>
            <a:normAutofit fontScale="90000"/>
          </a:bodyPr>
          <a:lstStyle/>
          <a:p>
            <a:r>
              <a:rPr lang="uk-UA" dirty="0"/>
              <a:t>Творче завдання</a:t>
            </a:r>
            <a:br>
              <a:rPr lang="uk-UA" dirty="0"/>
            </a:br>
            <a:r>
              <a:rPr lang="ru-RU" sz="3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Утвори</a:t>
            </a:r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запиши по два </a:t>
            </a:r>
            <a:r>
              <a:rPr lang="ru-RU" sz="3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словосполучення</a:t>
            </a:r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так, </a:t>
            </a:r>
            <a:r>
              <a:rPr lang="ru-RU" sz="3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одному </a:t>
            </a:r>
            <a:r>
              <a:rPr lang="ru-RU" sz="3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з </a:t>
            </a:r>
            <a:r>
              <a:rPr lang="ru-RU" sz="3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дієприкметником</a:t>
            </a:r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писалося</a:t>
            </a:r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в </a:t>
            </a:r>
            <a:r>
              <a:rPr lang="ru-RU" sz="3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іншому</a:t>
            </a:r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разом.</a:t>
            </a:r>
            <a:b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216" y="4122502"/>
            <a:ext cx="2219325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92896"/>
            <a:ext cx="10541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676175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731453" cy="1080120"/>
          </a:xfrm>
        </p:spPr>
        <p:txBody>
          <a:bodyPr>
            <a:noAutofit/>
          </a:bodyPr>
          <a:lstStyle/>
          <a:p>
            <a:r>
              <a:rPr lang="uk-UA" sz="8800" b="1" dirty="0">
                <a:solidFill>
                  <a:srgbClr val="0070C0"/>
                </a:solidFill>
                <a:effectLst/>
              </a:rPr>
              <a:t>Дякую за роботу!</a:t>
            </a:r>
            <a:endParaRPr lang="ru-RU" sz="8800" b="1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880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420888"/>
            <a:ext cx="8229600" cy="3960440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поглибиш знання про дієприкметник як особливу форму дієслова;</a:t>
            </a:r>
          </a:p>
          <a:p>
            <a:r>
              <a:rPr lang="uk-UA" sz="3600" b="1" dirty="0">
                <a:solidFill>
                  <a:srgbClr val="002060"/>
                </a:solidFill>
              </a:rPr>
              <a:t>дізнаєшся про правила написання </a:t>
            </a:r>
            <a:r>
              <a:rPr lang="uk-UA" sz="3600" b="1" i="1" dirty="0">
                <a:solidFill>
                  <a:srgbClr val="002060"/>
                </a:solidFill>
              </a:rPr>
              <a:t>не</a:t>
            </a:r>
            <a:r>
              <a:rPr lang="uk-UA" sz="3600" b="1" dirty="0">
                <a:solidFill>
                  <a:srgbClr val="002060"/>
                </a:solidFill>
              </a:rPr>
              <a:t> з дієприкметниками;</a:t>
            </a:r>
          </a:p>
          <a:p>
            <a:r>
              <a:rPr lang="uk-UA" sz="3600" b="1" dirty="0">
                <a:solidFill>
                  <a:srgbClr val="002060"/>
                </a:solidFill>
              </a:rPr>
              <a:t>навчишся правильно писати </a:t>
            </a:r>
            <a:r>
              <a:rPr lang="uk-UA" sz="3600" b="1" i="1" dirty="0">
                <a:solidFill>
                  <a:srgbClr val="002060"/>
                </a:solidFill>
              </a:rPr>
              <a:t>не</a:t>
            </a:r>
            <a:r>
              <a:rPr lang="uk-UA" sz="3600" b="1" dirty="0">
                <a:solidFill>
                  <a:srgbClr val="002060"/>
                </a:solidFill>
              </a:rPr>
              <a:t> з дієприкметниками.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836712"/>
            <a:ext cx="6840760" cy="1180659"/>
          </a:xfrm>
        </p:spPr>
        <p:txBody>
          <a:bodyPr/>
          <a:lstStyle/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Сьогодні на </a:t>
            </a:r>
            <a:r>
              <a:rPr lang="uk-UA" b="1" dirty="0" err="1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 ти: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80312" y="6659532"/>
            <a:ext cx="1763688" cy="1691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3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69368" y="420315"/>
            <a:ext cx="3024336" cy="914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3">
                    <a:lumMod val="50000"/>
                  </a:schemeClr>
                </a:solidFill>
              </a:rPr>
              <a:t>Пригадай 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139808" y="438906"/>
            <a:ext cx="3347864" cy="97840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Довідка 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6599" y="1916832"/>
            <a:ext cx="3312368" cy="185164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Дієприкметник - це…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6599" y="3861048"/>
            <a:ext cx="3312368" cy="17514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Морфологічні ознаки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6599" y="5693000"/>
            <a:ext cx="3312368" cy="10801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Синтаксична роль дієприслівника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14834" y="1916832"/>
            <a:ext cx="4917727" cy="18516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особлива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форма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яка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виражає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ознаку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предмета за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дією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відповідає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питання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? яка? яке?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14834" y="3846786"/>
            <a:ext cx="4900489" cy="17657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поєднує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собі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ознаки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(вид, час,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може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мати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залежні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слова) й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прикметника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  (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змінюється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за родами, числами,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відмінками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14834" y="5693000"/>
            <a:ext cx="4837427" cy="10801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реченні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дієприкметник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є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ознченням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рідше-частиною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складеного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присудка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563888" y="2484859"/>
            <a:ext cx="633220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563888" y="4419690"/>
            <a:ext cx="650946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563888" y="5990744"/>
            <a:ext cx="633220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82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79712" y="1292783"/>
            <a:ext cx="7164288" cy="1920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solidFill>
                  <a:srgbClr val="002060"/>
                </a:solidFill>
              </a:rPr>
              <a:t>Прочитай речення. Порівняй написання </a:t>
            </a:r>
            <a:r>
              <a:rPr lang="uk-UA" sz="2800" b="1" i="1" dirty="0">
                <a:solidFill>
                  <a:srgbClr val="002060"/>
                </a:solidFill>
              </a:rPr>
              <a:t>не</a:t>
            </a:r>
            <a:r>
              <a:rPr lang="uk-UA" sz="2800" dirty="0">
                <a:solidFill>
                  <a:srgbClr val="002060"/>
                </a:solidFill>
              </a:rPr>
              <a:t> з дієприкметниками та особовими дієсловами. Зроби висновок про написання </a:t>
            </a:r>
            <a:r>
              <a:rPr lang="uk-UA" sz="2800" b="1" i="1" dirty="0">
                <a:solidFill>
                  <a:srgbClr val="002060"/>
                </a:solidFill>
              </a:rPr>
              <a:t>не</a:t>
            </a:r>
            <a:r>
              <a:rPr lang="uk-UA" sz="2800" dirty="0">
                <a:solidFill>
                  <a:srgbClr val="002060"/>
                </a:solidFill>
              </a:rPr>
              <a:t> з дієприкметниками.</a:t>
            </a:r>
          </a:p>
          <a:p>
            <a:pPr marL="0" indent="0">
              <a:buNone/>
            </a:pP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240517"/>
            <a:ext cx="6840760" cy="1180659"/>
          </a:xfrm>
        </p:spPr>
        <p:txBody>
          <a:bodyPr/>
          <a:lstStyle/>
          <a:p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Дослідження-міркування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763271"/>
              </p:ext>
            </p:extLst>
          </p:nvPr>
        </p:nvGraphicFramePr>
        <p:xfrm>
          <a:off x="107504" y="3284984"/>
          <a:ext cx="8856984" cy="3022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rgbClr val="002060"/>
                          </a:solidFill>
                        </a:rPr>
                        <a:t>Разом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rgbClr val="002060"/>
                          </a:solidFill>
                        </a:rPr>
                        <a:t>Окремо</a:t>
                      </a:r>
                      <a:r>
                        <a:rPr lang="uk-UA" dirty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/>
                        <a:t>1.Незасіяне поле стояло сиротою.</a:t>
                      </a:r>
                    </a:p>
                    <a:p>
                      <a:r>
                        <a:rPr lang="uk-UA" sz="2400" dirty="0"/>
                        <a:t>2.Непрочитана книга лежала на столі.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/>
                        <a:t>1.</a:t>
                      </a:r>
                      <a:r>
                        <a:rPr lang="ru-RU" sz="2400" dirty="0"/>
                        <a:t> Не </a:t>
                      </a:r>
                      <a:r>
                        <a:rPr lang="ru-RU" sz="2400" dirty="0" err="1"/>
                        <a:t>засіяне</a:t>
                      </a:r>
                      <a:r>
                        <a:rPr lang="ru-RU" sz="2400" dirty="0"/>
                        <a:t>  зерном поле стояло сиротою.</a:t>
                      </a:r>
                    </a:p>
                    <a:p>
                      <a:r>
                        <a:rPr lang="ru-RU" sz="2400" dirty="0"/>
                        <a:t>2.Не прочитана </a:t>
                      </a:r>
                      <a:r>
                        <a:rPr lang="ru-RU" sz="2400" dirty="0" err="1"/>
                        <a:t>вчасно</a:t>
                      </a:r>
                      <a:r>
                        <a:rPr lang="ru-RU" sz="2400" dirty="0"/>
                        <a:t> книжка не</a:t>
                      </a:r>
                      <a:r>
                        <a:rPr lang="ru-RU" sz="2400" baseline="0" dirty="0"/>
                        <a:t> давала </a:t>
                      </a:r>
                      <a:r>
                        <a:rPr lang="ru-RU" sz="2400" baseline="0" dirty="0" err="1"/>
                        <a:t>Оксані</a:t>
                      </a:r>
                      <a:r>
                        <a:rPr lang="ru-RU" sz="2400" baseline="0" dirty="0"/>
                        <a:t> </a:t>
                      </a:r>
                      <a:r>
                        <a:rPr lang="ru-RU" sz="2400" baseline="0" dirty="0" err="1"/>
                        <a:t>спокою</a:t>
                      </a:r>
                      <a:r>
                        <a:rPr lang="ru-RU" sz="2400" baseline="0" dirty="0"/>
                        <a:t>.</a:t>
                      </a:r>
                    </a:p>
                    <a:p>
                      <a:r>
                        <a:rPr lang="uk-UA" sz="2400" baseline="0" dirty="0"/>
                        <a:t>3.На ній був не шитий, а в</a:t>
                      </a:r>
                      <a:r>
                        <a:rPr lang="en-US" sz="2400" baseline="0" dirty="0"/>
                        <a:t>`</a:t>
                      </a:r>
                      <a:r>
                        <a:rPr lang="uk-UA" sz="2400" baseline="0" dirty="0" err="1"/>
                        <a:t>язаний</a:t>
                      </a:r>
                      <a:r>
                        <a:rPr lang="uk-UA" sz="2400" baseline="0" dirty="0"/>
                        <a:t> костюм.</a:t>
                      </a:r>
                    </a:p>
                    <a:p>
                      <a:r>
                        <a:rPr lang="uk-UA" sz="2400" baseline="0" dirty="0"/>
                        <a:t>4.Город не скопаний.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204864"/>
            <a:ext cx="747369" cy="105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003" y="116632"/>
            <a:ext cx="107950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66162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564904"/>
            <a:ext cx="8784976" cy="396044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якщо дієприкметник є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означенням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не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має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собі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залежних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слів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Наприклад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Місяць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заглянув у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не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зачинене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вікно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якщо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входить до складу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</a:rPr>
              <a:t>префікса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b="1" i="1" dirty="0" err="1">
                <a:solidFill>
                  <a:schemeClr val="accent6">
                    <a:lumMod val="50000"/>
                  </a:schemeClr>
                </a:solidFill>
              </a:rPr>
              <a:t>недо</a:t>
            </a:r>
            <a:r>
              <a:rPr lang="uk-UA" b="1" i="1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 і означає неповну якість.</a:t>
            </a:r>
          </a:p>
          <a:p>
            <a:pPr marL="0" indent="0">
              <a:buNone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Наприклад: 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не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дописаний, 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</a:rPr>
              <a:t>не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допечений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19580" y="764704"/>
            <a:ext cx="6840760" cy="1272282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Не</a:t>
            </a:r>
            <a:r>
              <a:rPr lang="uk-UA" dirty="0"/>
              <a:t> з дієприкметниками пишемо разом</a:t>
            </a:r>
            <a:br>
              <a:rPr lang="uk-UA" b="1" dirty="0"/>
            </a:br>
            <a:b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373216"/>
            <a:ext cx="492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638" y="5373216"/>
            <a:ext cx="864096" cy="6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059" y="5373216"/>
            <a:ext cx="935789" cy="7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373216"/>
            <a:ext cx="492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188640"/>
            <a:ext cx="1609725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4154694"/>
            <a:ext cx="2218456" cy="13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57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7921" y="2487915"/>
            <a:ext cx="8928992" cy="4392488"/>
          </a:xfrm>
        </p:spPr>
        <p:txBody>
          <a:bodyPr>
            <a:normAutofit/>
          </a:bodyPr>
          <a:lstStyle/>
          <a:p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</a:rPr>
              <a:t>Якщо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</a:rPr>
              <a:t>дієприкметник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 є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</a:rPr>
              <a:t>означенням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</a:rPr>
              <a:t>має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 при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</a:rPr>
              <a:t>собі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</a:rPr>
              <a:t>залежні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 слова.</a:t>
            </a:r>
          </a:p>
          <a:p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</a:rPr>
              <a:t>Місяць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 заглянув у </a:t>
            </a:r>
            <a:r>
              <a:rPr lang="ru-RU" sz="4000" b="1" i="1" dirty="0">
                <a:solidFill>
                  <a:srgbClr val="FF0000"/>
                </a:solidFill>
              </a:rPr>
              <a:t>не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i="1" dirty="0" err="1">
                <a:solidFill>
                  <a:schemeClr val="accent6">
                    <a:lumMod val="50000"/>
                  </a:schemeClr>
                </a:solidFill>
              </a:rPr>
              <a:t>зачинене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</a:rPr>
              <a:t>звечора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6">
                    <a:lumMod val="50000"/>
                  </a:schemeClr>
                </a:solidFill>
              </a:rPr>
              <a:t>вікно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548680"/>
            <a:ext cx="6840760" cy="1180659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Не</a:t>
            </a:r>
            <a:r>
              <a:rPr lang="ru-RU" b="1" i="1" dirty="0"/>
              <a:t> </a:t>
            </a:r>
            <a:r>
              <a:rPr lang="ru-RU" dirty="0"/>
              <a:t>з </a:t>
            </a:r>
            <a:r>
              <a:rPr lang="ru-RU" dirty="0" err="1"/>
              <a:t>дієприкметниками</a:t>
            </a:r>
            <a:r>
              <a:rPr lang="ru-RU" dirty="0"/>
              <a:t> </a:t>
            </a:r>
            <a:r>
              <a:rPr lang="ru-RU" dirty="0" err="1"/>
              <a:t>пишемо</a:t>
            </a:r>
            <a:r>
              <a:rPr lang="ru-RU" dirty="0"/>
              <a:t> </a:t>
            </a:r>
            <a:r>
              <a:rPr lang="ru-RU" dirty="0" err="1"/>
              <a:t>окремо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64" y="5157192"/>
            <a:ext cx="2704292" cy="17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гнутая вверх стрелка 3"/>
          <p:cNvSpPr/>
          <p:nvPr/>
        </p:nvSpPr>
        <p:spPr>
          <a:xfrm>
            <a:off x="6372200" y="4436267"/>
            <a:ext cx="1216152" cy="3268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3929" y="4066935"/>
            <a:ext cx="836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коли?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5423465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366120"/>
            <a:ext cx="9159401" cy="449188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протиставлення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щось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заперечується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Не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скопаний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виораний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город;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город </a:t>
            </a:r>
            <a:r>
              <a:rPr lang="ru-RU" b="1" i="1" dirty="0">
                <a:solidFill>
                  <a:srgbClr val="FF0000"/>
                </a:solidFill>
              </a:rPr>
              <a:t>не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скопаний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Якщо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дієприкметник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реченні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є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присудком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Город </a:t>
            </a:r>
            <a:r>
              <a:rPr lang="ru-RU" b="1" i="1" dirty="0">
                <a:solidFill>
                  <a:srgbClr val="FF0000"/>
                </a:solidFill>
              </a:rPr>
              <a:t>не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скопаний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Дурням закон </a:t>
            </a:r>
            <a:r>
              <a:rPr lang="ru-RU" b="1" i="1" dirty="0">
                <a:solidFill>
                  <a:srgbClr val="FF0000"/>
                </a:solidFill>
              </a:rPr>
              <a:t>не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писаний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Питання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залишилося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не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з`ясованим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840760" cy="1180659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Не </a:t>
            </a:r>
            <a:r>
              <a:rPr lang="ru-RU" dirty="0"/>
              <a:t>з </a:t>
            </a:r>
            <a:r>
              <a:rPr lang="ru-RU" dirty="0" err="1"/>
              <a:t>дієприкметниками</a:t>
            </a:r>
            <a:r>
              <a:rPr lang="ru-RU" dirty="0"/>
              <a:t> </a:t>
            </a:r>
            <a:r>
              <a:rPr lang="ru-RU" dirty="0" err="1"/>
              <a:t>пишемо</a:t>
            </a:r>
            <a:r>
              <a:rPr lang="ru-RU" dirty="0"/>
              <a:t> </a:t>
            </a:r>
            <a:r>
              <a:rPr lang="ru-RU" dirty="0" err="1"/>
              <a:t>окремо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00" y="6453336"/>
            <a:ext cx="15113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732" y="6453336"/>
            <a:ext cx="15113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564" y="6453336"/>
            <a:ext cx="15113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564" y="6597352"/>
            <a:ext cx="15113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597352"/>
            <a:ext cx="15113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164" y="6597352"/>
            <a:ext cx="15113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214" y="5805264"/>
            <a:ext cx="2051794" cy="4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92687"/>
            <a:ext cx="2160240" cy="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01208"/>
            <a:ext cx="2160240" cy="5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949280"/>
            <a:ext cx="2054225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56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564904"/>
            <a:ext cx="9144000" cy="3960440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Не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>надісланий лист –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не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> надісланий вчора лист;</a:t>
            </a:r>
          </a:p>
          <a:p>
            <a:endParaRPr lang="uk-UA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Не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>полоханий заєць –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не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> полоханий мисливцями заєць;</a:t>
            </a:r>
          </a:p>
          <a:p>
            <a:endParaRPr lang="uk-UA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Не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>здоланий народ – ніким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не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> здоланий народ;</a:t>
            </a:r>
          </a:p>
          <a:p>
            <a:endParaRPr lang="uk-UA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>Грілися на сонці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не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>зірвані яблука. – Яблука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не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> зірвані.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Порівняймо: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7"/>
            <a:ext cx="12319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809" y="3428206"/>
            <a:ext cx="12319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98779" y="4437112"/>
            <a:ext cx="1282030" cy="35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50437" y="4144836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ким?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29438" y="3114933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ким? 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81614" y="2051555"/>
            <a:ext cx="836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коли?</a:t>
            </a:r>
            <a:endParaRPr lang="ru-RU" sz="2000" b="1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896" y="6165304"/>
            <a:ext cx="1591542" cy="10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140" y="6133389"/>
            <a:ext cx="15113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140" y="6302246"/>
            <a:ext cx="1511300" cy="3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54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91680" y="1772816"/>
            <a:ext cx="7211144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Поясни, чому в лише у другому реченні </a:t>
            </a:r>
            <a:r>
              <a:rPr lang="uk-UA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дієприкметником пишемо разом.</a:t>
            </a:r>
          </a:p>
          <a:p>
            <a:pPr marL="0" indent="0">
              <a:buNone/>
            </a:pPr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Увечері ми йшли </a:t>
            </a: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освітленою </a:t>
            </a:r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ліхтарями вулицею.</a:t>
            </a:r>
          </a:p>
          <a:p>
            <a:pPr marL="0" indent="0">
              <a:buNone/>
            </a:pPr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Увечері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йшли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неосвітленою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вулицею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Вулиця </a:t>
            </a: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освітлена</a:t>
            </a:r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Коло думок </a:t>
            </a:r>
            <a:endParaRPr lang="ru-RU" sz="6000" b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089165"/>
      </p:ext>
    </p:extLst>
  </p:cSld>
  <p:clrMapOvr>
    <a:masterClrMapping/>
  </p:clrMapOvr>
  <p:transition spd="slow">
    <p:wheel spokes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180a3e1dcfeb8ff4ac232945f33422b85102064"/>
</p:tagLst>
</file>

<file path=ppt/theme/theme1.xml><?xml version="1.0" encoding="utf-8"?>
<a:theme xmlns:a="http://schemas.openxmlformats.org/drawingml/2006/main" name="Тема Office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689</Words>
  <Application>Microsoft Office PowerPoint</Application>
  <PresentationFormat>Екран (4:3)</PresentationFormat>
  <Paragraphs>82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Тридцяте січня Класна робота Написання НЕ  з дієприкметниками</vt:lpstr>
      <vt:lpstr>Сьогодні на уроці ти:</vt:lpstr>
      <vt:lpstr>Презентація PowerPoint</vt:lpstr>
      <vt:lpstr>Дослідження-міркування</vt:lpstr>
      <vt:lpstr>Не з дієприкметниками пишемо разом  </vt:lpstr>
      <vt:lpstr>Не з дієприкметниками пишемо окремо </vt:lpstr>
      <vt:lpstr>Не з дієприкметниками пишемо окремо </vt:lpstr>
      <vt:lpstr>Порівняймо:</vt:lpstr>
      <vt:lpstr>Коло думок </vt:lpstr>
      <vt:lpstr>Запиши подані словосполучення з дієприкметниками у дві колонки:  а)ті, що пишуться з не разом; б) ті, що пишуться з не окремо.</vt:lpstr>
      <vt:lpstr>Перевір себе</vt:lpstr>
      <vt:lpstr>Творче завдання</vt:lpstr>
      <vt:lpstr>Творче завдання Утвори і запиши по два словосполучення так, щоб в одному випадку не з дієприкметником писалося окремо, а в іншому – разом. </vt:lpstr>
      <vt:lpstr>Дякую за роботу!</vt:lpstr>
    </vt:vector>
  </TitlesOfParts>
  <Company>presentation-creation.ru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Юный читатель</dc:title>
  <dc:creator>obstinate</dc:creator>
  <dc:description>Шаблон презентации с сайта https://presentation-creation.ru/</dc:description>
  <cp:lastModifiedBy>Виктория Зайцева</cp:lastModifiedBy>
  <cp:revision>201</cp:revision>
  <dcterms:created xsi:type="dcterms:W3CDTF">2018-02-25T09:09:03Z</dcterms:created>
  <dcterms:modified xsi:type="dcterms:W3CDTF">2024-01-29T18:39:34Z</dcterms:modified>
</cp:coreProperties>
</file>