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64" r:id="rId5"/>
    <p:sldId id="263" r:id="rId6"/>
    <p:sldId id="262" r:id="rId7"/>
    <p:sldId id="261" r:id="rId8"/>
    <p:sldId id="260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D0E50A38-2E27-479C-AAC0-77FD49255CE6}"/>
    <pc:docChg chg="custSel delSld modSld">
      <pc:chgData name="Виктория Зайцева" userId="ad73e267656ca33b" providerId="LiveId" clId="{D0E50A38-2E27-479C-AAC0-77FD49255CE6}" dt="2024-02-18T08:46:50.651" v="42" actId="2696"/>
      <pc:docMkLst>
        <pc:docMk/>
      </pc:docMkLst>
      <pc:sldChg chg="modSp mod">
        <pc:chgData name="Виктория Зайцева" userId="ad73e267656ca33b" providerId="LiveId" clId="{D0E50A38-2E27-479C-AAC0-77FD49255CE6}" dt="2024-02-18T08:35:14.563" v="38" actId="122"/>
        <pc:sldMkLst>
          <pc:docMk/>
          <pc:sldMk cId="0" sldId="257"/>
        </pc:sldMkLst>
        <pc:spChg chg="mod">
          <ac:chgData name="Виктория Зайцева" userId="ad73e267656ca33b" providerId="LiveId" clId="{D0E50A38-2E27-479C-AAC0-77FD49255CE6}" dt="2024-02-18T08:35:14.563" v="38" actId="122"/>
          <ac:spMkLst>
            <pc:docMk/>
            <pc:sldMk cId="0" sldId="257"/>
            <ac:spMk id="5" creationId="{00000000-0000-0000-0000-000000000000}"/>
          </ac:spMkLst>
        </pc:spChg>
      </pc:sldChg>
      <pc:sldChg chg="del">
        <pc:chgData name="Виктория Зайцева" userId="ad73e267656ca33b" providerId="LiveId" clId="{D0E50A38-2E27-479C-AAC0-77FD49255CE6}" dt="2024-02-18T08:46:50.651" v="42" actId="2696"/>
        <pc:sldMkLst>
          <pc:docMk/>
          <pc:sldMk cId="0" sldId="259"/>
        </pc:sldMkLst>
      </pc:sldChg>
      <pc:sldChg chg="del">
        <pc:chgData name="Виктория Зайцева" userId="ad73e267656ca33b" providerId="LiveId" clId="{D0E50A38-2E27-479C-AAC0-77FD49255CE6}" dt="2024-02-18T08:35:47.871" v="39" actId="2696"/>
        <pc:sldMkLst>
          <pc:docMk/>
          <pc:sldMk cId="0" sldId="265"/>
        </pc:sldMkLst>
      </pc:sldChg>
      <pc:sldChg chg="del">
        <pc:chgData name="Виктория Зайцева" userId="ad73e267656ca33b" providerId="LiveId" clId="{D0E50A38-2E27-479C-AAC0-77FD49255CE6}" dt="2024-02-18T08:36:19.355" v="41" actId="2696"/>
        <pc:sldMkLst>
          <pc:docMk/>
          <pc:sldMk cId="0" sldId="268"/>
        </pc:sldMkLst>
      </pc:sldChg>
      <pc:sldChg chg="del">
        <pc:chgData name="Виктория Зайцева" userId="ad73e267656ca33b" providerId="LiveId" clId="{D0E50A38-2E27-479C-AAC0-77FD49255CE6}" dt="2024-02-18T08:36:05.222" v="40" actId="2696"/>
        <pc:sldMkLst>
          <pc:docMk/>
          <pc:sldMk cId="0" sldId="2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r>
              <a:rPr lang="ru-RU" dirty="0"/>
              <a:t>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Поділ прикметників на групи</c:v>
                </c:pt>
              </c:strCache>
            </c:strRef>
          </c:tx>
          <c:explosion val="10"/>
          <c:cat>
            <c:strRef>
              <c:f>Лист1!$A$2:$A$4</c:f>
              <c:strCache>
                <c:ptCount val="3"/>
                <c:pt idx="0">
                  <c:v>Тверда група</c:v>
                </c:pt>
                <c:pt idx="1">
                  <c:v>М'яка група</c:v>
                </c:pt>
                <c:pt idx="2">
                  <c:v>Прикметники на -лиций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4.3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3-4366-8765-2729CF4F2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32762592984783"/>
          <c:y val="0.25949014236293649"/>
          <c:w val="0.35367237407015267"/>
          <c:h val="0.442314997136428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F339C-E71C-45FB-8B23-87F84BD338E5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C4936-DE9A-47A2-9DBA-026661D1C265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4936-DE9A-47A2-9DBA-026661D1C265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1714488"/>
            <a:ext cx="7164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latin typeface="Book Antiqua" pitchFamily="18" charset="0"/>
              </a:rPr>
              <a:t>Дев’ятнадцяте лютого Класна робота</a:t>
            </a:r>
          </a:p>
          <a:p>
            <a:pPr algn="ctr"/>
            <a:r>
              <a:rPr lang="uk-UA" sz="4000" b="1" dirty="0">
                <a:solidFill>
                  <a:srgbClr val="FF0000"/>
                </a:solidFill>
                <a:latin typeface="Book Antiqua" pitchFamily="18" charset="0"/>
              </a:rPr>
              <a:t>Відмінювання прикметників. </a:t>
            </a:r>
            <a:endParaRPr lang="ru-RU" sz="4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214290"/>
            <a:ext cx="58579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latin typeface="Book Antiqua" pitchFamily="18" charset="0"/>
              </a:rPr>
              <a:t>Гра «Вірю – не вірю»</a:t>
            </a:r>
            <a:br>
              <a:rPr lang="uk-UA" sz="4800" b="1" dirty="0">
                <a:latin typeface="Book Antiqua" pitchFamily="18" charset="0"/>
              </a:rPr>
            </a:br>
            <a:r>
              <a:rPr lang="uk-UA" sz="2400" dirty="0">
                <a:latin typeface="Book Antiqua" pitchFamily="18" charset="0"/>
              </a:rPr>
              <a:t>Якщо твердження правильне, учень говорить: «Вірю», якщо неправильне, каже: «Не вірю».</a:t>
            </a:r>
            <a:r>
              <a:rPr lang="uk-UA" sz="2400" b="1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928802"/>
            <a:ext cx="56436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Прикметники поділяються на тверду, м'яку і мішану грипи.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Прикметники на </a:t>
            </a:r>
            <a:r>
              <a:rPr lang="uk-UA" sz="2400" b="1" i="1" dirty="0" err="1">
                <a:solidFill>
                  <a:srgbClr val="0070C0"/>
                </a:solidFill>
                <a:latin typeface="Book Antiqua" pitchFamily="18" charset="0"/>
              </a:rPr>
              <a:t>–лиций</a:t>
            </a:r>
            <a:r>
              <a:rPr lang="uk-UA" sz="2400" b="1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належать до твердої групи.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Прикметники твердої групи мають закінчення </a:t>
            </a:r>
            <a:r>
              <a:rPr lang="uk-UA" sz="2400" b="1" i="1" dirty="0" err="1">
                <a:solidFill>
                  <a:srgbClr val="0070C0"/>
                </a:solidFill>
                <a:latin typeface="Book Antiqua" pitchFamily="18" charset="0"/>
              </a:rPr>
              <a:t>–ий</a:t>
            </a:r>
            <a:r>
              <a:rPr lang="uk-UA" sz="2400" b="1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у називному відмінку.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Прикметники м'якої групи мають закінчення  </a:t>
            </a:r>
            <a:r>
              <a:rPr lang="uk-UA" sz="2400" b="1" i="1" dirty="0" err="1">
                <a:solidFill>
                  <a:srgbClr val="0070C0"/>
                </a:solidFill>
                <a:latin typeface="Book Antiqua" pitchFamily="18" charset="0"/>
              </a:rPr>
              <a:t>-ій</a:t>
            </a:r>
            <a:r>
              <a:rPr lang="uk-UA" sz="2400" b="1" i="1" dirty="0">
                <a:solidFill>
                  <a:srgbClr val="0070C0"/>
                </a:solidFill>
                <a:latin typeface="Book Antiqua" pitchFamily="18" charset="0"/>
              </a:rPr>
              <a:t>, -їй.</a:t>
            </a:r>
            <a:endParaRPr lang="ru-RU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Рабочий стол\3-презентацыъ для урокыв\шаблони для презентацій\Копия 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278"/>
            <a:ext cx="9144000" cy="6831722"/>
          </a:xfrm>
          <a:prstGeom prst="rect">
            <a:avLst/>
          </a:prstGeom>
          <a:noFill/>
        </p:spPr>
      </p:pic>
      <p:sp>
        <p:nvSpPr>
          <p:cNvPr id="5" name="Солнце 4"/>
          <p:cNvSpPr/>
          <p:nvPr/>
        </p:nvSpPr>
        <p:spPr>
          <a:xfrm>
            <a:off x="1785918" y="1571612"/>
            <a:ext cx="3429024" cy="271464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atin typeface="Book Antiqua" pitchFamily="18" charset="0"/>
              </a:rPr>
              <a:t>тверду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5429256" y="1643050"/>
            <a:ext cx="3429024" cy="2500330"/>
          </a:xfrm>
          <a:prstGeom prst="su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latin typeface="Book Antiqua" pitchFamily="18" charset="0"/>
              </a:rPr>
              <a:t>м’яку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57167"/>
            <a:ext cx="507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Book Antiqua" pitchFamily="18" charset="0"/>
              </a:rPr>
              <a:t>За кінцевим приголосним основи прикметники поділяються на групи:</a:t>
            </a:r>
            <a:endParaRPr lang="ru-RU" sz="2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071942"/>
            <a:ext cx="5214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Book Antiqua" pitchFamily="18" charset="0"/>
              </a:rPr>
              <a:t>Прикметники твердої і м’якої груп мають різні зразки відмінювання.</a:t>
            </a:r>
            <a:endParaRPr lang="ru-RU" sz="2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4" name="Солнце 3"/>
          <p:cNvSpPr/>
          <p:nvPr/>
        </p:nvSpPr>
        <p:spPr>
          <a:xfrm>
            <a:off x="3786182" y="142852"/>
            <a:ext cx="4143404" cy="228601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Book Antiqua" pitchFamily="18" charset="0"/>
              </a:rPr>
              <a:t>тверда</a:t>
            </a:r>
            <a:endParaRPr lang="ru-RU" sz="2800" b="1" dirty="0">
              <a:solidFill>
                <a:schemeClr val="bg2">
                  <a:lumMod val="90000"/>
                  <a:lumOff val="1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2285984" y="2214554"/>
            <a:ext cx="2928958" cy="150019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Book Antiqua" pitchFamily="18" charset="0"/>
              </a:rPr>
              <a:t>основа закінчується на твердий приголосний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6143636" y="3500438"/>
            <a:ext cx="2786082" cy="150019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Book Antiqua" pitchFamily="18" charset="0"/>
              </a:rPr>
              <a:t>закінчення у початковій формі </a:t>
            </a:r>
          </a:p>
          <a:p>
            <a:pPr algn="ctr"/>
            <a:r>
              <a:rPr lang="uk-UA" sz="2000" b="1" dirty="0" err="1">
                <a:solidFill>
                  <a:srgbClr val="C00000"/>
                </a:solidFill>
                <a:latin typeface="Book Antiqua" pitchFamily="18" charset="0"/>
              </a:rPr>
              <a:t>-ий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7853897">
            <a:off x="5513222" y="2848262"/>
            <a:ext cx="538763" cy="1232912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4500570"/>
            <a:ext cx="2714644" cy="10715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Милий,добрий,</a:t>
            </a:r>
          </a:p>
          <a:p>
            <a:pPr algn="ctr"/>
            <a:r>
              <a:rPr lang="uk-UA" sz="22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смачний,великий.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4" name="Солнце 3"/>
          <p:cNvSpPr/>
          <p:nvPr/>
        </p:nvSpPr>
        <p:spPr>
          <a:xfrm>
            <a:off x="3786182" y="142852"/>
            <a:ext cx="4143404" cy="2286016"/>
          </a:xfrm>
          <a:prstGeom prst="su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Book Antiqua" pitchFamily="18" charset="0"/>
              </a:rPr>
              <a:t>М</a:t>
            </a:r>
            <a:r>
              <a:rPr lang="en-US" sz="2800" b="1" dirty="0">
                <a:solidFill>
                  <a:srgbClr val="C00000"/>
                </a:solidFill>
                <a:latin typeface="Book Antiqua" pitchFamily="18" charset="0"/>
              </a:rPr>
              <a:t>’</a:t>
            </a:r>
            <a:r>
              <a:rPr lang="uk-UA" sz="2800" b="1" dirty="0">
                <a:solidFill>
                  <a:srgbClr val="C00000"/>
                </a:solidFill>
                <a:latin typeface="Book Antiqua" pitchFamily="18" charset="0"/>
              </a:rPr>
              <a:t>яка</a:t>
            </a:r>
            <a:endParaRPr lang="ru-RU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2285984" y="2214554"/>
            <a:ext cx="2928958" cy="150019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основа закінчується на м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’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який приголосний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6143636" y="3500438"/>
            <a:ext cx="2786082" cy="150019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закінчення у початковій формі </a:t>
            </a:r>
          </a:p>
          <a:p>
            <a:pPr algn="ctr"/>
            <a:r>
              <a:rPr lang="uk-UA" sz="2000" b="1" dirty="0" err="1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–ій</a:t>
            </a:r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,</a:t>
            </a:r>
            <a:r>
              <a:rPr lang="uk-UA" sz="2000" b="1" dirty="0" err="1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-їй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7853897">
            <a:off x="5513222" y="2848262"/>
            <a:ext cx="538763" cy="1232912"/>
          </a:xfrm>
          <a:prstGeom prst="triangle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4500570"/>
            <a:ext cx="2714644" cy="857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00" b="1" dirty="0">
              <a:solidFill>
                <a:srgbClr val="C00000"/>
              </a:solidFill>
              <a:latin typeface="Book Antiqua" pitchFamily="18" charset="0"/>
            </a:endParaRPr>
          </a:p>
          <a:p>
            <a:pPr algn="ctr"/>
            <a:endParaRPr lang="uk-UA" sz="800" b="1" dirty="0">
              <a:solidFill>
                <a:srgbClr val="C00000"/>
              </a:solidFill>
              <a:latin typeface="Book Antiqua" pitchFamily="18" charset="0"/>
            </a:endParaRPr>
          </a:p>
          <a:p>
            <a:pPr algn="ctr"/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Мужній,літній,</a:t>
            </a:r>
          </a:p>
          <a:p>
            <a:pPr algn="ctr"/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довгошиїй.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  <a:p>
            <a:pPr algn="ctr"/>
            <a:endParaRPr lang="ru-RU" sz="22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357166"/>
            <a:ext cx="521497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latin typeface="Book Antiqua" pitchFamily="18" charset="0"/>
              </a:rPr>
              <a:t>Це цікаво!</a:t>
            </a:r>
          </a:p>
          <a:p>
            <a:pPr algn="ctr">
              <a:lnSpc>
                <a:spcPct val="150000"/>
              </a:lnSpc>
            </a:pPr>
            <a:r>
              <a:rPr lang="uk-UA" sz="2400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Прикметники на </a:t>
            </a:r>
            <a:r>
              <a:rPr lang="uk-UA" sz="2400" b="1" i="1" dirty="0" err="1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–лиций</a:t>
            </a:r>
            <a:r>
              <a:rPr lang="uk-UA" sz="2400" b="1" i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uk-UA" sz="2400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не належать ні до твердої, ні до м’якої групи. Вони відмінюються  за окремим зразком.</a:t>
            </a:r>
            <a:br>
              <a:rPr lang="uk-UA" sz="2400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</a:br>
            <a:r>
              <a:rPr lang="uk-UA" sz="2400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Їх в українській мові небагато:</a:t>
            </a:r>
            <a:br>
              <a:rPr lang="uk-UA" sz="2400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</a:br>
            <a:r>
              <a:rPr lang="uk-UA" sz="2400" b="1" i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білолиций,круглолиций,</a:t>
            </a:r>
            <a:br>
              <a:rPr lang="uk-UA" sz="2400" b="1" i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</a:br>
            <a:r>
              <a:rPr lang="uk-UA" sz="2400" b="1" i="1" dirty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червонолиций,блідолиций.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5" name="Рисунок 4" descr="jemocii_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4562461"/>
            <a:ext cx="2591738" cy="22955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43240" y="214290"/>
            <a:ext cx="54292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200" b="1" i="0" u="none" strike="noStrike" kern="1200" baseline="0">
                <a:solidFill>
                  <a:srgbClr val="4F81BD">
                    <a:lumMod val="60000"/>
                    <a:lumOff val="4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err="1">
                <a:solidFill>
                  <a:srgbClr val="FF0000"/>
                </a:solidFill>
                <a:latin typeface="Book Antiqua" pitchFamily="18" charset="0"/>
              </a:rPr>
              <a:t>Поділ</a:t>
            </a:r>
            <a:r>
              <a:rPr lang="ru-RU" sz="40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Book Antiqua" pitchFamily="18" charset="0"/>
              </a:rPr>
              <a:t>прикметників</a:t>
            </a:r>
            <a:r>
              <a:rPr lang="ru-RU" sz="4000" dirty="0">
                <a:solidFill>
                  <a:srgbClr val="FF0000"/>
                </a:solidFill>
                <a:latin typeface="Book Antiqua" pitchFamily="18" charset="0"/>
              </a:rPr>
              <a:t> на </a:t>
            </a:r>
            <a:r>
              <a:rPr lang="ru-RU" sz="4000" dirty="0" err="1">
                <a:solidFill>
                  <a:srgbClr val="FF0000"/>
                </a:solidFill>
                <a:latin typeface="Book Antiqua" pitchFamily="18" charset="0"/>
              </a:rPr>
              <a:t>групи</a:t>
            </a:r>
            <a:endParaRPr lang="ru-RU" sz="40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643174" y="1214422"/>
          <a:ext cx="614366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00430" y="214290"/>
            <a:ext cx="4286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latin typeface="Book Antiqua" pitchFamily="18" charset="0"/>
              </a:rPr>
              <a:t>Подумай!</a:t>
            </a:r>
            <a:endParaRPr lang="ru-RU" sz="4000" b="1" dirty="0">
              <a:latin typeface="Book Antiqua" pitchFamily="18" charset="0"/>
            </a:endParaRPr>
          </a:p>
        </p:txBody>
      </p:sp>
      <p:pic>
        <p:nvPicPr>
          <p:cNvPr id="5" name="Рисунок 4" descr="jemocii_2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-142900"/>
            <a:ext cx="1714512" cy="17145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71802" y="1214422"/>
            <a:ext cx="57150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2400" b="1" i="1" dirty="0">
                <a:solidFill>
                  <a:srgbClr val="0070C0"/>
                </a:solidFill>
                <a:latin typeface="Book Antiqua" pitchFamily="18" charset="0"/>
              </a:rPr>
              <a:t>Визначте рядок,у якому всі прикметники належать до м’якої групи:</a:t>
            </a:r>
          </a:p>
          <a:p>
            <a:pPr algn="ctr">
              <a:buNone/>
            </a:pP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а)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звичайн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широк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тривожн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…й;</a:t>
            </a:r>
          </a:p>
          <a:p>
            <a:pPr algn="ctr">
              <a:buNone/>
            </a:pP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б)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торішн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міцн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цьогорічн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..й,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сільськ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…й;</a:t>
            </a:r>
          </a:p>
          <a:p>
            <a:pPr algn="ctr">
              <a:buNone/>
            </a:pP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в) син…й,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мужн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справжн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останн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…й;</a:t>
            </a:r>
          </a:p>
          <a:p>
            <a:pPr algn="ctr">
              <a:buNone/>
            </a:pP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г)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ближн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всесвітн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…й, рад…й, </a:t>
            </a:r>
            <a:r>
              <a:rPr lang="uk-UA" sz="2400" dirty="0" err="1">
                <a:solidFill>
                  <a:srgbClr val="0070C0"/>
                </a:solidFill>
                <a:latin typeface="Book Antiqua" pitchFamily="18" charset="0"/>
              </a:rPr>
              <a:t>вишнев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…й.</a:t>
            </a:r>
          </a:p>
          <a:p>
            <a:pPr algn="ctr">
              <a:buNone/>
            </a:pPr>
            <a:endParaRPr lang="uk-UA" sz="2400" dirty="0">
              <a:solidFill>
                <a:srgbClr val="0070C0"/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uk-UA" sz="2400" b="1" i="1" dirty="0">
                <a:solidFill>
                  <a:srgbClr val="0070C0"/>
                </a:solidFill>
                <a:latin typeface="Book Antiqua" pitchFamily="18" charset="0"/>
              </a:rPr>
              <a:t>Провідміняй будь-який з них.</a:t>
            </a:r>
            <a:endParaRPr lang="ru-RU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57554" y="214290"/>
            <a:ext cx="535785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latin typeface="Book Antiqua" pitchFamily="18" charset="0"/>
              </a:rPr>
              <a:t>Поміркуй!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uk-UA" sz="2400" b="1" i="1" dirty="0">
                <a:solidFill>
                  <a:schemeClr val="tx2"/>
                </a:solidFill>
                <a:latin typeface="Book Antiqua" pitchFamily="18" charset="0"/>
              </a:rPr>
              <a:t>Визначте рядок,у якому всі прикметники належать до твердої групи:</a:t>
            </a:r>
            <a:br>
              <a:rPr lang="uk-UA" sz="2400" dirty="0">
                <a:solidFill>
                  <a:schemeClr val="tx2"/>
                </a:solidFill>
                <a:latin typeface="Book Antiqua" pitchFamily="18" charset="0"/>
              </a:rPr>
            </a:br>
            <a:endParaRPr lang="ru-RU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7083" y="2000240"/>
            <a:ext cx="60426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а)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могутн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віковічн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останн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…й;</a:t>
            </a:r>
            <a:br>
              <a:rPr lang="uk-UA" sz="24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б)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безкрайн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осінн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міськ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…й;</a:t>
            </a:r>
            <a:br>
              <a:rPr lang="uk-UA" sz="24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в)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важк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бідн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віков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…й;</a:t>
            </a:r>
            <a:br>
              <a:rPr lang="uk-UA" sz="24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г)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безодн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городн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…й, </a:t>
            </a:r>
            <a:r>
              <a:rPr lang="uk-UA" sz="2400" dirty="0" err="1">
                <a:solidFill>
                  <a:schemeClr val="tx2"/>
                </a:solidFill>
                <a:latin typeface="Book Antiqua" pitchFamily="18" charset="0"/>
              </a:rPr>
              <a:t>дочірн</a:t>
            </a: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…й.</a:t>
            </a:r>
            <a:endParaRPr lang="ru-RU" sz="2400" dirty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buNone/>
            </a:pPr>
            <a:endParaRPr lang="uk-UA" sz="2400" b="1" i="1" dirty="0">
              <a:solidFill>
                <a:srgbClr val="0070C0"/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uk-UA" sz="2400" b="1" i="1" dirty="0">
                <a:solidFill>
                  <a:srgbClr val="0070C0"/>
                </a:solidFill>
                <a:latin typeface="Book Antiqua" pitchFamily="18" charset="0"/>
              </a:rPr>
              <a:t>Провідміняй будь-який з них.</a:t>
            </a:r>
            <a:endParaRPr lang="ru-RU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pic>
        <p:nvPicPr>
          <p:cNvPr id="6" name="Рисунок 5" descr="jemocii_9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60" y="4145589"/>
            <a:ext cx="2143140" cy="2712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-презентацыъ для урокыв\шаблони для презентацій\Копия 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7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214290"/>
            <a:ext cx="58579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4000" b="1" dirty="0">
                <a:solidFill>
                  <a:srgbClr val="FF0000"/>
                </a:solidFill>
                <a:latin typeface="Book Antiqua" pitchFamily="18" charset="0"/>
              </a:rPr>
              <a:t>Попрацюйте у парах </a:t>
            </a:r>
          </a:p>
          <a:p>
            <a:pPr algn="ctr">
              <a:lnSpc>
                <a:spcPct val="150000"/>
              </a:lnSpc>
            </a:pPr>
            <a:r>
              <a:rPr lang="uk-UA" sz="2400" b="1" i="1" dirty="0">
                <a:solidFill>
                  <a:srgbClr val="0070C0"/>
                </a:solidFill>
                <a:latin typeface="Book Antiqua" pitchFamily="18" charset="0"/>
              </a:rPr>
              <a:t>Провідміняйте три словосполучення (на вибір) із прикметниками твердої, м’якої групи та на – </a:t>
            </a:r>
            <a:r>
              <a:rPr lang="uk-UA" sz="2400" b="1" i="1" dirty="0" err="1">
                <a:solidFill>
                  <a:srgbClr val="0070C0"/>
                </a:solidFill>
                <a:latin typeface="Book Antiqua" pitchFamily="18" charset="0"/>
              </a:rPr>
              <a:t>лиций</a:t>
            </a:r>
            <a:r>
              <a:rPr lang="uk-UA" sz="2400" dirty="0">
                <a:solidFill>
                  <a:srgbClr val="0070C0"/>
                </a:solidFill>
                <a:latin typeface="Book Antiqua" pitchFamily="18" charset="0"/>
              </a:rPr>
              <a:t>.</a:t>
            </a:r>
            <a:br>
              <a:rPr lang="uk-UA" sz="2400" dirty="0">
                <a:solidFill>
                  <a:srgbClr val="0070C0"/>
                </a:solidFill>
                <a:latin typeface="Book Antiqua" pitchFamily="18" charset="0"/>
              </a:rPr>
            </a:b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Свіжа фарба, порожня аудиторія,</a:t>
            </a:r>
            <a:br>
              <a:rPr lang="uk-UA" sz="24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пізня весна, блідолиций місяць,</a:t>
            </a:r>
            <a:br>
              <a:rPr lang="uk-UA" sz="24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uk-UA" sz="2400" dirty="0">
                <a:solidFill>
                  <a:schemeClr val="tx2"/>
                </a:solidFill>
                <a:latin typeface="Book Antiqua" pitchFamily="18" charset="0"/>
              </a:rPr>
              <a:t>запашні аромати, шалене кохання.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Вправа 365.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398</Words>
  <Application>Microsoft Office PowerPoint</Application>
  <PresentationFormat>Екран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Виктория Зайцева</cp:lastModifiedBy>
  <cp:revision>1</cp:revision>
  <dcterms:modified xsi:type="dcterms:W3CDTF">2024-02-18T08:46:59Z</dcterms:modified>
</cp:coreProperties>
</file>