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35892B-BDC1-4D8E-B8CF-266B93A4FBFB}" v="32" dt="2024-02-11T11:34:39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ктория Зайцева" userId="ad73e267656ca33b" providerId="LiveId" clId="{8535892B-BDC1-4D8E-B8CF-266B93A4FBFB}"/>
    <pc:docChg chg="delSld modSld">
      <pc:chgData name="Виктория Зайцева" userId="ad73e267656ca33b" providerId="LiveId" clId="{8535892B-BDC1-4D8E-B8CF-266B93A4FBFB}" dt="2024-02-11T11:35:54.644" v="32" actId="2696"/>
      <pc:docMkLst>
        <pc:docMk/>
      </pc:docMkLst>
      <pc:sldChg chg="modSp">
        <pc:chgData name="Виктория Зайцева" userId="ad73e267656ca33b" providerId="LiveId" clId="{8535892B-BDC1-4D8E-B8CF-266B93A4FBFB}" dt="2024-02-11T11:34:39.514" v="31" actId="20577"/>
        <pc:sldMkLst>
          <pc:docMk/>
          <pc:sldMk cId="0" sldId="256"/>
        </pc:sldMkLst>
        <pc:spChg chg="mod">
          <ac:chgData name="Виктория Зайцева" userId="ad73e267656ca33b" providerId="LiveId" clId="{8535892B-BDC1-4D8E-B8CF-266B93A4FBFB}" dt="2024-02-11T11:34:39.514" v="31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Виктория Зайцева" userId="ad73e267656ca33b" providerId="LiveId" clId="{8535892B-BDC1-4D8E-B8CF-266B93A4FBFB}" dt="2024-02-11T11:35:54.644" v="32" actId="2696"/>
        <pc:sldMkLst>
          <pc:docMk/>
          <pc:sldMk cId="1920393604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908720"/>
            <a:ext cx="662473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764704"/>
            <a:ext cx="7128792" cy="4401205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00B050"/>
                </a:solidFill>
              </a:rPr>
              <a:t>Дванадцяте</a:t>
            </a:r>
            <a:r>
              <a:rPr lang="ru-RU" sz="4000" b="1" dirty="0">
                <a:solidFill>
                  <a:srgbClr val="00B050"/>
                </a:solidFill>
              </a:rPr>
              <a:t> лютого</a:t>
            </a:r>
          </a:p>
          <a:p>
            <a:pPr algn="ctr"/>
            <a:r>
              <a:rPr lang="ru-RU" sz="4000" b="1" dirty="0" err="1">
                <a:solidFill>
                  <a:srgbClr val="00B050"/>
                </a:solidFill>
              </a:rPr>
              <a:t>Класна</a:t>
            </a:r>
            <a:r>
              <a:rPr lang="ru-RU" sz="4000" b="1" dirty="0">
                <a:solidFill>
                  <a:srgbClr val="00B050"/>
                </a:solidFill>
              </a:rPr>
              <a:t> робота</a:t>
            </a:r>
          </a:p>
          <a:p>
            <a:pPr algn="ctr"/>
            <a:r>
              <a:rPr lang="ru-RU" sz="4000" b="1" dirty="0" err="1">
                <a:solidFill>
                  <a:srgbClr val="00B050"/>
                </a:solidFill>
              </a:rPr>
              <a:t>Дієприслівниковий</a:t>
            </a: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err="1">
                <a:solidFill>
                  <a:srgbClr val="00B050"/>
                </a:solidFill>
              </a:rPr>
              <a:t>зворот</a:t>
            </a:r>
            <a:r>
              <a:rPr lang="ru-RU" sz="4000" b="1" dirty="0">
                <a:solidFill>
                  <a:srgbClr val="00B050"/>
                </a:solidFill>
              </a:rPr>
              <a:t>. Коми при </a:t>
            </a:r>
            <a:r>
              <a:rPr lang="ru-RU" sz="4000" b="1" dirty="0" err="1">
                <a:solidFill>
                  <a:srgbClr val="00B050"/>
                </a:solidFill>
              </a:rPr>
              <a:t>дієприслівниковому</a:t>
            </a: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err="1">
                <a:solidFill>
                  <a:srgbClr val="00B050"/>
                </a:solidFill>
              </a:rPr>
              <a:t>звороті</a:t>
            </a:r>
            <a:r>
              <a:rPr lang="ru-RU" sz="4000" b="1" dirty="0">
                <a:solidFill>
                  <a:srgbClr val="00B050"/>
                </a:solidFill>
              </a:rPr>
              <a:t> і </a:t>
            </a:r>
            <a:r>
              <a:rPr lang="ru-RU" sz="4000" b="1" dirty="0" err="1">
                <a:solidFill>
                  <a:srgbClr val="00B050"/>
                </a:solidFill>
              </a:rPr>
              <a:t>одиничних</a:t>
            </a: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err="1">
                <a:solidFill>
                  <a:srgbClr val="00B050"/>
                </a:solidFill>
              </a:rPr>
              <a:t>дієприслівниках</a:t>
            </a:r>
            <a:br>
              <a:rPr lang="ru-RU" sz="4000" b="1" dirty="0">
                <a:solidFill>
                  <a:srgbClr val="00B050"/>
                </a:solidFill>
              </a:rPr>
            </a:b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2156123" cy="20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50106"/>
          </a:xfrm>
        </p:spPr>
        <p:txBody>
          <a:bodyPr/>
          <a:lstStyle/>
          <a:p>
            <a:r>
              <a:rPr lang="uk-UA" b="1" dirty="0">
                <a:solidFill>
                  <a:srgbClr val="0070C0"/>
                </a:solidFill>
              </a:rPr>
              <a:t>Тести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2200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/>
              <a:t>              1. Пунктуаційну помилку допущено  в реченні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5" y="3419473"/>
            <a:ext cx="7318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6" y="4206825"/>
            <a:ext cx="7318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7" y="1884610"/>
            <a:ext cx="7318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7" y="2636912"/>
            <a:ext cx="7318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04750" y="2014210"/>
            <a:ext cx="7399697" cy="6227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943" y="2706232"/>
            <a:ext cx="7416503" cy="7745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0693" y="3538536"/>
            <a:ext cx="7353753" cy="729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76346" y="4306906"/>
            <a:ext cx="7328100" cy="6841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34420" y="2094305"/>
            <a:ext cx="6747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/>
              <a:t>Із правдою розлучені слова кудись біжать по сірому перону.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76346" y="2904958"/>
            <a:ext cx="7554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/>
              <a:t>А з хмар, розкритих широко і синьо несуть привіт весняні журавлі.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292553" y="3735790"/>
            <a:ext cx="4400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/>
              <a:t>Встають стежки, заплетені в тернини. 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18071" y="4490373"/>
            <a:ext cx="555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/>
              <a:t>До колосків , налитих туго, моя прихилена душа.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6979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4055" y="548680"/>
            <a:ext cx="8229600" cy="1143000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+mn-lt"/>
              </a:rPr>
              <a:t>2.Комою (комами) треба відокремити дієприслівниковий зворот у кожному з поданих речень, ОКРІМ</a:t>
            </a:r>
            <a:endParaRPr lang="ru-RU" sz="2400" dirty="0">
              <a:latin typeface="+mn-lt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798" y="2060848"/>
            <a:ext cx="731583" cy="103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7318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575050"/>
            <a:ext cx="7318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7318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99381" y="2060848"/>
            <a:ext cx="7128792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99381" y="2842046"/>
            <a:ext cx="7128792" cy="733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24965" y="3636168"/>
            <a:ext cx="7103207" cy="8009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34943" y="4487341"/>
            <a:ext cx="709323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69773" y="2205946"/>
            <a:ext cx="466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Не спитавши броду не лізь у воду.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41506" y="3023882"/>
            <a:ext cx="6333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Гриць тремтячи від холоду горнувся до батька.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04469" y="3805807"/>
            <a:ext cx="5535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Не розбивши крашанки не спечеш яєчні.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04469" y="4652589"/>
            <a:ext cx="5267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Діти слухали вчителя не перебиваючи.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930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680" y="620688"/>
            <a:ext cx="8229600" cy="1143000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+mn-lt"/>
              </a:rPr>
              <a:t>3. Комою треба відокремити одиничний дієприслівник </a:t>
            </a:r>
            <a:br>
              <a:rPr lang="uk-UA" sz="2400" dirty="0">
                <a:latin typeface="+mn-lt"/>
              </a:rPr>
            </a:br>
            <a:r>
              <a:rPr lang="uk-UA" sz="2400" dirty="0">
                <a:latin typeface="+mn-lt"/>
              </a:rPr>
              <a:t>у реченні</a:t>
            </a:r>
            <a:endParaRPr lang="ru-RU" sz="2400" dirty="0">
              <a:latin typeface="+mn-lt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04864"/>
            <a:ext cx="731583" cy="103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7318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714941"/>
            <a:ext cx="7318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7318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34911" y="2990872"/>
            <a:ext cx="7513550" cy="6983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43490" y="4656384"/>
            <a:ext cx="7517365" cy="7168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43490" y="3811069"/>
            <a:ext cx="7517365" cy="75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34911" y="2248272"/>
            <a:ext cx="7513550" cy="676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43490" y="2355775"/>
            <a:ext cx="5342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Вона ще довго тут стояла причаївшись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3109227"/>
            <a:ext cx="3177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Лінивий спить сидячи.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3955296"/>
            <a:ext cx="3900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Утомившись мати прилягла.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4784279"/>
            <a:ext cx="331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Сестра ходить гукаючи.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23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Igor-pc\Documents\Мои документы\МО 2019-2020\для презентацій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656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2188" y="620688"/>
            <a:ext cx="3877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00B050"/>
                </a:solidFill>
              </a:rPr>
              <a:t>Сьогодні на </a:t>
            </a:r>
            <a:r>
              <a:rPr lang="uk-UA" sz="3600" b="1" dirty="0" err="1">
                <a:solidFill>
                  <a:srgbClr val="00B050"/>
                </a:solidFill>
              </a:rPr>
              <a:t>уроці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56" y="2409406"/>
            <a:ext cx="1430504" cy="203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4932040" y="539782"/>
            <a:ext cx="2952328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466184" y="1632007"/>
            <a:ext cx="2402809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12160" y="4077072"/>
            <a:ext cx="288032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932040" y="5373216"/>
            <a:ext cx="2786608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52680" y="735372"/>
            <a:ext cx="222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B050"/>
                </a:solidFill>
              </a:rPr>
              <a:t>Дізнався…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1832" y="5581746"/>
            <a:ext cx="2407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>
                <a:solidFill>
                  <a:srgbClr val="00B050"/>
                </a:solidFill>
              </a:rPr>
              <a:t>Запам</a:t>
            </a:r>
            <a:r>
              <a:rPr lang="en-US" sz="2800" b="1" dirty="0">
                <a:solidFill>
                  <a:srgbClr val="00B050"/>
                </a:solidFill>
              </a:rPr>
              <a:t>`</a:t>
            </a:r>
            <a:r>
              <a:rPr lang="uk-UA" sz="2800" b="1" dirty="0" err="1">
                <a:solidFill>
                  <a:srgbClr val="00B050"/>
                </a:solidFill>
              </a:rPr>
              <a:t>ятав</a:t>
            </a:r>
            <a:r>
              <a:rPr lang="uk-UA" sz="2800" b="1" dirty="0">
                <a:solidFill>
                  <a:srgbClr val="00B050"/>
                </a:solidFill>
              </a:rPr>
              <a:t>…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8123" y="1827597"/>
            <a:ext cx="2312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B050"/>
                </a:solidFill>
              </a:rPr>
              <a:t>Навчився…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9939" y="4272662"/>
            <a:ext cx="2848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B050"/>
                </a:solidFill>
              </a:rPr>
              <a:t>Потренувався…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9862126">
            <a:off x="5141831" y="4492621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8558234">
            <a:off x="6223868" y="3214602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3715002">
            <a:off x="5110364" y="1414861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3786205">
            <a:off x="6221820" y="2313481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7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333026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Мета: </a:t>
            </a:r>
            <a:r>
              <a:rPr lang="ru-RU" sz="2800" dirty="0" err="1"/>
              <a:t>дати</a:t>
            </a:r>
            <a:r>
              <a:rPr lang="ru-RU" sz="2800" dirty="0"/>
              <a:t> </a:t>
            </a:r>
            <a:r>
              <a:rPr lang="ru-RU" sz="2800" dirty="0" err="1"/>
              <a:t>поняття</a:t>
            </a:r>
            <a:r>
              <a:rPr lang="ru-RU" sz="2800" dirty="0"/>
              <a:t> про </a:t>
            </a:r>
            <a:r>
              <a:rPr lang="ru-RU" sz="2800" dirty="0" err="1"/>
              <a:t>дієприслівниковий</a:t>
            </a:r>
            <a:r>
              <a:rPr lang="ru-RU" sz="2800" dirty="0"/>
              <a:t> </a:t>
            </a:r>
            <a:r>
              <a:rPr lang="ru-RU" sz="2800" dirty="0" err="1"/>
              <a:t>зворот</a:t>
            </a:r>
            <a:r>
              <a:rPr lang="ru-RU" sz="2800" dirty="0"/>
              <a:t>, </a:t>
            </a:r>
            <a:r>
              <a:rPr lang="ru-RU" sz="2800" dirty="0" err="1"/>
              <a:t>формувати</a:t>
            </a:r>
            <a:r>
              <a:rPr lang="ru-RU" sz="2800" dirty="0"/>
              <a:t> </a:t>
            </a:r>
            <a:r>
              <a:rPr lang="ru-RU" sz="2800" dirty="0" err="1"/>
              <a:t>уміння</a:t>
            </a:r>
            <a:r>
              <a:rPr lang="ru-RU" sz="2800" dirty="0"/>
              <a:t> </a:t>
            </a:r>
            <a:r>
              <a:rPr lang="ru-RU" sz="2800" dirty="0" err="1"/>
              <a:t>знаходити</a:t>
            </a:r>
            <a:r>
              <a:rPr lang="ru-RU" sz="2800" dirty="0"/>
              <a:t> та </a:t>
            </a:r>
            <a:r>
              <a:rPr lang="ru-RU" sz="2800" dirty="0" err="1"/>
              <a:t>відокремлювати</a:t>
            </a:r>
            <a:r>
              <a:rPr lang="ru-RU" sz="2800" dirty="0"/>
              <a:t> в </a:t>
            </a:r>
            <a:r>
              <a:rPr lang="ru-RU" sz="2800" dirty="0" err="1"/>
              <a:t>реченнях</a:t>
            </a:r>
            <a:r>
              <a:rPr lang="ru-RU" sz="2800" dirty="0"/>
              <a:t> </a:t>
            </a:r>
            <a:r>
              <a:rPr lang="ru-RU" sz="2800" dirty="0" err="1"/>
              <a:t>дієприслівникові</a:t>
            </a:r>
            <a:r>
              <a:rPr lang="ru-RU" sz="2800" dirty="0"/>
              <a:t> </a:t>
            </a:r>
            <a:r>
              <a:rPr lang="ru-RU" sz="2800" dirty="0" err="1"/>
              <a:t>звороти</a:t>
            </a:r>
            <a:r>
              <a:rPr lang="ru-RU" sz="2800" dirty="0"/>
              <a:t> та </a:t>
            </a:r>
            <a:r>
              <a:rPr lang="ru-RU" sz="2800" dirty="0" err="1"/>
              <a:t>одиничні</a:t>
            </a:r>
            <a:r>
              <a:rPr lang="ru-RU" sz="2800" dirty="0"/>
              <a:t> </a:t>
            </a:r>
            <a:r>
              <a:rPr lang="ru-RU" sz="2800" dirty="0" err="1"/>
              <a:t>дієприслівники</a:t>
            </a:r>
            <a:r>
              <a:rPr lang="ru-RU" sz="2800" dirty="0"/>
              <a:t>; </a:t>
            </a:r>
            <a:r>
              <a:rPr lang="ru-RU" sz="2800" dirty="0" err="1"/>
              <a:t>розвивати</a:t>
            </a:r>
            <a:r>
              <a:rPr lang="ru-RU" sz="2800" dirty="0"/>
              <a:t> </a:t>
            </a:r>
            <a:r>
              <a:rPr lang="ru-RU" sz="2800" dirty="0" err="1"/>
              <a:t>пунктуаційну</a:t>
            </a:r>
            <a:r>
              <a:rPr lang="ru-RU" sz="2800" dirty="0"/>
              <a:t> </a:t>
            </a:r>
            <a:r>
              <a:rPr lang="ru-RU" sz="2800" dirty="0" err="1"/>
              <a:t>грамотність</a:t>
            </a:r>
            <a:r>
              <a:rPr lang="ru-RU" sz="2800" dirty="0"/>
              <a:t>; </a:t>
            </a:r>
            <a:r>
              <a:rPr lang="ru-RU" sz="2800" dirty="0" err="1"/>
              <a:t>виховувати</a:t>
            </a:r>
            <a:r>
              <a:rPr lang="ru-RU" sz="2800" dirty="0"/>
              <a:t> в </a:t>
            </a:r>
            <a:r>
              <a:rPr lang="ru-RU" sz="2800" dirty="0" err="1"/>
              <a:t>учнів</a:t>
            </a:r>
            <a:r>
              <a:rPr lang="ru-RU" sz="2800" dirty="0"/>
              <a:t> </a:t>
            </a:r>
            <a:r>
              <a:rPr lang="ru-RU" sz="2800" dirty="0" err="1"/>
              <a:t>повагу</a:t>
            </a:r>
            <a:r>
              <a:rPr lang="ru-RU" sz="2800" dirty="0"/>
              <a:t> до </a:t>
            </a:r>
            <a:r>
              <a:rPr lang="ru-RU" sz="2800" dirty="0" err="1"/>
              <a:t>рідної</a:t>
            </a:r>
            <a:r>
              <a:rPr lang="ru-RU" sz="2800" dirty="0"/>
              <a:t> </a:t>
            </a:r>
            <a:r>
              <a:rPr lang="ru-RU" sz="2800" dirty="0" err="1"/>
              <a:t>мови</a:t>
            </a:r>
            <a:r>
              <a:rPr lang="ru-RU" sz="28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671"/>
            <a:ext cx="2520280" cy="18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6672"/>
            <a:ext cx="79208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ДОСЛІДЖУЄМО</a:t>
            </a:r>
          </a:p>
          <a:p>
            <a:pPr algn="ctr"/>
            <a:r>
              <a:rPr lang="ru-RU" sz="2400" dirty="0" err="1"/>
              <a:t>Спишіть</a:t>
            </a:r>
            <a:r>
              <a:rPr lang="ru-RU" sz="2400" dirty="0"/>
              <a:t> </a:t>
            </a:r>
            <a:r>
              <a:rPr lang="ru-RU" sz="2400" dirty="0" err="1"/>
              <a:t>речення</a:t>
            </a:r>
            <a:r>
              <a:rPr lang="ru-RU" sz="2400" dirty="0"/>
              <a:t>. </a:t>
            </a:r>
            <a:br>
              <a:rPr lang="ru-RU" sz="2400" dirty="0"/>
            </a:br>
            <a:r>
              <a:rPr lang="ru-RU" sz="2400" dirty="0" err="1"/>
              <a:t>Підкресліть</a:t>
            </a:r>
            <a:r>
              <a:rPr lang="ru-RU" sz="2400" dirty="0"/>
              <a:t> </a:t>
            </a:r>
            <a:r>
              <a:rPr lang="ru-RU" sz="2400" dirty="0" err="1"/>
              <a:t>дієприслівники</a:t>
            </a:r>
            <a:r>
              <a:rPr lang="ru-RU" sz="2400" dirty="0"/>
              <a:t>.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дієприслівники</a:t>
            </a:r>
            <a:r>
              <a:rPr lang="ru-RU" sz="2400" dirty="0"/>
              <a:t> </a:t>
            </a:r>
          </a:p>
          <a:p>
            <a:pPr algn="ctr"/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залежні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них слова?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22" y="1484784"/>
            <a:ext cx="1744005" cy="211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411739"/>
            <a:ext cx="80178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/>
              <a:t>Сонце</a:t>
            </a:r>
            <a:r>
              <a:rPr lang="ru-RU" sz="3200" dirty="0"/>
              <a:t> заходить, </a:t>
            </a:r>
            <a:r>
              <a:rPr lang="ru-RU" sz="3200" dirty="0" err="1"/>
              <a:t>цілуючи</a:t>
            </a:r>
            <a:r>
              <a:rPr lang="ru-RU" sz="3200" dirty="0"/>
              <a:t> гай.</a:t>
            </a:r>
          </a:p>
          <a:p>
            <a:endParaRPr lang="ru-RU" sz="3200" dirty="0"/>
          </a:p>
          <a:p>
            <a:r>
              <a:rPr lang="ru-RU" sz="3200" dirty="0" err="1"/>
              <a:t>Сонце</a:t>
            </a:r>
            <a:r>
              <a:rPr lang="ru-RU" sz="3200" dirty="0"/>
              <a:t>, примкнувши </a:t>
            </a:r>
            <a:r>
              <a:rPr lang="ru-RU" sz="3200" dirty="0" err="1"/>
              <a:t>вії</a:t>
            </a:r>
            <a:r>
              <a:rPr lang="ru-RU" sz="3200" dirty="0"/>
              <a:t>, уже </a:t>
            </a:r>
            <a:r>
              <a:rPr lang="ru-RU" sz="3200" dirty="0" err="1"/>
              <a:t>спускалося</a:t>
            </a:r>
            <a:r>
              <a:rPr lang="ru-RU" sz="3200" dirty="0"/>
              <a:t> на землю.</a:t>
            </a:r>
          </a:p>
          <a:p>
            <a:r>
              <a:rPr lang="ru-RU" sz="3200" dirty="0" err="1"/>
              <a:t>Шатро</a:t>
            </a:r>
            <a:r>
              <a:rPr lang="ru-RU" sz="3200" dirty="0"/>
              <a:t> небес </a:t>
            </a:r>
            <a:r>
              <a:rPr lang="ru-RU" sz="3200" dirty="0" err="1"/>
              <a:t>розкинувши</a:t>
            </a:r>
            <a:r>
              <a:rPr lang="ru-RU" sz="3200" dirty="0"/>
              <a:t> над </a:t>
            </a:r>
            <a:r>
              <a:rPr lang="ru-RU" sz="3200" dirty="0" err="1"/>
              <a:t>світом</a:t>
            </a:r>
            <a:r>
              <a:rPr lang="ru-RU" sz="3200" dirty="0"/>
              <a:t>, стояла </a:t>
            </a:r>
            <a:r>
              <a:rPr lang="ru-RU" sz="3200" dirty="0" err="1"/>
              <a:t>ніч</a:t>
            </a:r>
            <a:r>
              <a:rPr lang="ru-RU" sz="3200" dirty="0"/>
              <a:t>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609203" y="2996952"/>
            <a:ext cx="2042917" cy="0"/>
          </a:xfrm>
          <a:prstGeom prst="line">
            <a:avLst/>
          </a:prstGeom>
          <a:ln w="44450" cap="rnd">
            <a:solidFill>
              <a:schemeClr val="tx2"/>
            </a:solidFill>
            <a:prstDash val="lg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22826"/>
            <a:ext cx="2952328" cy="17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611560" y="4941168"/>
            <a:ext cx="6552728" cy="0"/>
          </a:xfrm>
          <a:prstGeom prst="line">
            <a:avLst/>
          </a:prstGeom>
          <a:ln w="44450" cap="rnd">
            <a:solidFill>
              <a:schemeClr val="tx2"/>
            </a:solidFill>
            <a:prstDash val="lg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76" y="4960928"/>
            <a:ext cx="1315172" cy="140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018"/>
            <a:ext cx="8568952" cy="4525963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002060"/>
                </a:solidFill>
              </a:rPr>
              <a:t>Дієприслівник</a:t>
            </a:r>
            <a:r>
              <a:rPr lang="ru-RU" sz="4000" b="1" dirty="0">
                <a:solidFill>
                  <a:srgbClr val="002060"/>
                </a:solidFill>
              </a:rPr>
              <a:t> разом </a:t>
            </a:r>
            <a:r>
              <a:rPr lang="ru-RU" sz="4000" b="1" dirty="0" err="1">
                <a:solidFill>
                  <a:srgbClr val="002060"/>
                </a:solidFill>
              </a:rPr>
              <a:t>із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залежними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від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нього</a:t>
            </a:r>
            <a:r>
              <a:rPr lang="ru-RU" sz="4000" b="1" dirty="0">
                <a:solidFill>
                  <a:srgbClr val="002060"/>
                </a:solidFill>
              </a:rPr>
              <a:t> словами </a:t>
            </a:r>
            <a:r>
              <a:rPr lang="ru-RU" sz="4000" b="1" dirty="0" err="1">
                <a:solidFill>
                  <a:srgbClr val="002060"/>
                </a:solidFill>
              </a:rPr>
              <a:t>називають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дієприслівниковим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зворотом</a:t>
            </a:r>
            <a:r>
              <a:rPr lang="ru-RU" sz="4000" b="1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2188840" cy="26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73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реченні</a:t>
            </a:r>
            <a:r>
              <a:rPr lang="ru-RU" dirty="0"/>
              <a:t> </a:t>
            </a:r>
            <a:r>
              <a:rPr lang="ru-RU" dirty="0" err="1"/>
              <a:t>дієприслівниковий</a:t>
            </a:r>
            <a:r>
              <a:rPr lang="ru-RU" dirty="0"/>
              <a:t> </a:t>
            </a:r>
            <a:r>
              <a:rPr lang="ru-RU" dirty="0" err="1"/>
              <a:t>зворот</a:t>
            </a:r>
            <a:r>
              <a:rPr lang="ru-RU" dirty="0"/>
              <a:t> </a:t>
            </a:r>
            <a:r>
              <a:rPr lang="ru-RU" b="1" dirty="0" err="1">
                <a:solidFill>
                  <a:srgbClr val="0070C0"/>
                </a:solidFill>
              </a:rPr>
              <a:t>завжди</a:t>
            </a:r>
            <a:r>
              <a:rPr lang="ru-RU" dirty="0"/>
              <a:t>  </a:t>
            </a:r>
            <a:r>
              <a:rPr lang="ru-RU" b="1" dirty="0">
                <a:solidFill>
                  <a:srgbClr val="0070C0"/>
                </a:solidFill>
              </a:rPr>
              <a:t>є </a:t>
            </a:r>
            <a:r>
              <a:rPr lang="ru-RU" b="1" dirty="0" err="1">
                <a:solidFill>
                  <a:srgbClr val="0070C0"/>
                </a:solidFill>
              </a:rPr>
              <a:t>обставиною</a:t>
            </a:r>
            <a:r>
              <a:rPr lang="ru-RU" b="1" dirty="0">
                <a:solidFill>
                  <a:srgbClr val="0070C0"/>
                </a:solidFill>
              </a:rPr>
              <a:t> і </a:t>
            </a:r>
            <a:r>
              <a:rPr lang="ru-RU" b="1" dirty="0" err="1">
                <a:solidFill>
                  <a:srgbClr val="0070C0"/>
                </a:solidFill>
              </a:rPr>
              <a:t>виступає</a:t>
            </a:r>
            <a:r>
              <a:rPr lang="ru-RU" b="1" dirty="0">
                <a:solidFill>
                  <a:srgbClr val="0070C0"/>
                </a:solidFill>
              </a:rPr>
              <a:t> одним членом </a:t>
            </a:r>
            <a:r>
              <a:rPr lang="ru-RU" b="1" dirty="0" err="1">
                <a:solidFill>
                  <a:srgbClr val="0070C0"/>
                </a:solidFill>
              </a:rPr>
              <a:t>речення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письмі</a:t>
            </a:r>
            <a:r>
              <a:rPr lang="ru-RU" dirty="0"/>
              <a:t> </a:t>
            </a:r>
            <a:r>
              <a:rPr lang="ru-RU" dirty="0" err="1"/>
              <a:t>дієприслівниковий</a:t>
            </a:r>
            <a:r>
              <a:rPr lang="ru-RU" dirty="0"/>
              <a:t> </a:t>
            </a:r>
            <a:r>
              <a:rPr lang="ru-RU" dirty="0" err="1"/>
              <a:t>зворот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комою </a:t>
            </a:r>
            <a:r>
              <a:rPr lang="ru-RU" dirty="0" err="1"/>
              <a:t>або</a:t>
            </a:r>
            <a:r>
              <a:rPr lang="ru-RU" dirty="0"/>
              <a:t> комами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в </a:t>
            </a:r>
            <a:r>
              <a:rPr lang="ru-RU" dirty="0" err="1"/>
              <a:t>реченні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усному</a:t>
            </a:r>
            <a:r>
              <a:rPr lang="ru-RU" dirty="0"/>
              <a:t> </a:t>
            </a:r>
            <a:r>
              <a:rPr lang="ru-RU" dirty="0" err="1"/>
              <a:t>мовленні</a:t>
            </a:r>
            <a:r>
              <a:rPr lang="ru-RU" dirty="0"/>
              <a:t> </a:t>
            </a:r>
            <a:r>
              <a:rPr lang="ru-RU" dirty="0" err="1"/>
              <a:t>дієприслівникові</a:t>
            </a:r>
            <a:r>
              <a:rPr lang="ru-RU" dirty="0"/>
              <a:t> </a:t>
            </a:r>
            <a:r>
              <a:rPr lang="ru-RU" dirty="0" err="1"/>
              <a:t>звороти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паузами.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79" y="3861048"/>
            <a:ext cx="2012892" cy="246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667064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err="1"/>
              <a:t>Одиничний</a:t>
            </a:r>
            <a:r>
              <a:rPr lang="ru-RU" b="1" i="1" dirty="0"/>
              <a:t> </a:t>
            </a:r>
            <a:r>
              <a:rPr lang="ru-RU" b="1" i="1" dirty="0" err="1"/>
              <a:t>дієприслівник</a:t>
            </a:r>
            <a:r>
              <a:rPr lang="ru-RU" b="1" i="1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відокремлюється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   </a:t>
            </a:r>
            <a:r>
              <a:rPr lang="ru-RU" b="1" dirty="0">
                <a:solidFill>
                  <a:srgbClr val="0070C0"/>
                </a:solidFill>
              </a:rPr>
              <a:t>Повечерявши,</a:t>
            </a:r>
            <a:r>
              <a:rPr lang="ru-RU" dirty="0"/>
              <a:t> </a:t>
            </a:r>
            <a:r>
              <a:rPr lang="ru-RU" dirty="0" err="1"/>
              <a:t>полягали</a:t>
            </a:r>
            <a:r>
              <a:rPr lang="ru-RU" dirty="0"/>
              <a:t> </a:t>
            </a:r>
            <a:r>
              <a:rPr lang="ru-RU" dirty="0" err="1"/>
              <a:t>спати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Не </a:t>
            </a:r>
            <a:r>
              <a:rPr lang="ru-RU" b="1" dirty="0" err="1"/>
              <a:t>виділяються</a:t>
            </a:r>
            <a:r>
              <a:rPr lang="ru-RU" b="1" dirty="0"/>
              <a:t> комами:</a:t>
            </a:r>
          </a:p>
          <a:p>
            <a:pPr marL="514350" indent="-514350">
              <a:buAutoNum type="arabicPeriod"/>
            </a:pPr>
            <a:r>
              <a:rPr lang="ru-RU" b="1" i="1" dirty="0" err="1"/>
              <a:t>Одиничний</a:t>
            </a:r>
            <a:r>
              <a:rPr lang="ru-RU" b="1" i="1" dirty="0"/>
              <a:t> </a:t>
            </a:r>
            <a:r>
              <a:rPr lang="ru-RU" b="1" i="1" dirty="0" err="1"/>
              <a:t>дієприслівник</a:t>
            </a:r>
            <a:r>
              <a:rPr lang="ru-RU" b="1" i="1" dirty="0"/>
              <a:t>, </a:t>
            </a:r>
            <a:r>
              <a:rPr lang="ru-RU" b="1" i="1" dirty="0" err="1"/>
              <a:t>який</a:t>
            </a:r>
            <a:r>
              <a:rPr lang="ru-RU" b="1" i="1" dirty="0"/>
              <a:t> </a:t>
            </a:r>
            <a:r>
              <a:rPr lang="ru-RU" b="1" i="1" dirty="0" err="1"/>
              <a:t>стоїть</a:t>
            </a:r>
            <a:r>
              <a:rPr lang="ru-RU" b="1" i="1" dirty="0"/>
              <a:t> </a:t>
            </a:r>
            <a:r>
              <a:rPr lang="ru-RU" b="1" i="1" dirty="0" err="1"/>
              <a:t>після</a:t>
            </a:r>
            <a:r>
              <a:rPr lang="ru-RU" b="1" i="1" dirty="0"/>
              <a:t> </a:t>
            </a:r>
            <a:r>
              <a:rPr lang="ru-RU" b="1" i="1" dirty="0" err="1"/>
              <a:t>присудка</a:t>
            </a:r>
            <a:r>
              <a:rPr lang="ru-RU" b="1" i="1" dirty="0"/>
              <a:t> і </a:t>
            </a:r>
            <a:r>
              <a:rPr lang="ru-RU" b="1" i="1" dirty="0" err="1"/>
              <a:t>відповідає</a:t>
            </a:r>
            <a:r>
              <a:rPr lang="ru-RU" b="1" i="1" dirty="0"/>
              <a:t> на </a:t>
            </a:r>
            <a:r>
              <a:rPr lang="ru-RU" b="1" i="1" dirty="0" err="1"/>
              <a:t>питання</a:t>
            </a:r>
            <a:r>
              <a:rPr lang="ru-RU" b="1" i="1" dirty="0"/>
              <a:t> як? :</a:t>
            </a:r>
          </a:p>
          <a:p>
            <a:pPr marL="0" indent="0">
              <a:buNone/>
            </a:pPr>
            <a:r>
              <a:rPr lang="ru-RU" dirty="0"/>
              <a:t>      Вона </a:t>
            </a:r>
            <a:r>
              <a:rPr lang="ru-RU" dirty="0" err="1"/>
              <a:t>сиділа</a:t>
            </a:r>
            <a:r>
              <a:rPr lang="ru-RU" dirty="0"/>
              <a:t> </a:t>
            </a:r>
            <a:r>
              <a:rPr lang="ru-RU" b="1" dirty="0" err="1">
                <a:solidFill>
                  <a:srgbClr val="0070C0"/>
                </a:solidFill>
              </a:rPr>
              <a:t>замислившись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b="1" i="1" dirty="0" err="1"/>
              <a:t>Фразеологічний</a:t>
            </a:r>
            <a:r>
              <a:rPr lang="ru-RU" b="1" i="1" dirty="0"/>
              <a:t> </a:t>
            </a:r>
            <a:r>
              <a:rPr lang="ru-RU" b="1" i="1" dirty="0" err="1"/>
              <a:t>зворот</a:t>
            </a:r>
            <a:r>
              <a:rPr lang="ru-RU" b="1" i="1" dirty="0"/>
              <a:t>:</a:t>
            </a:r>
          </a:p>
          <a:p>
            <a:pPr marL="0" indent="0">
              <a:buNone/>
            </a:pPr>
            <a:r>
              <a:rPr lang="ru-RU" dirty="0"/>
              <a:t>        </a:t>
            </a:r>
            <a:r>
              <a:rPr lang="ru-RU" dirty="0" err="1"/>
              <a:t>Бігти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не </a:t>
            </a:r>
            <a:r>
              <a:rPr lang="ru-RU" b="1" dirty="0" err="1">
                <a:solidFill>
                  <a:srgbClr val="0070C0"/>
                </a:solidFill>
              </a:rPr>
              <a:t>чуючи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ніг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861048"/>
            <a:ext cx="2011363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9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+mn-lt"/>
              </a:rPr>
              <a:t>Перепишіть</a:t>
            </a:r>
            <a:r>
              <a:rPr lang="ru-RU" sz="2400" dirty="0">
                <a:latin typeface="+mn-lt"/>
              </a:rPr>
              <a:t>. У кожному </a:t>
            </a:r>
            <a:r>
              <a:rPr lang="ru-RU" sz="2400" dirty="0" err="1">
                <a:latin typeface="+mn-lt"/>
              </a:rPr>
              <a:t>реченні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підкресліть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усі</a:t>
            </a:r>
            <a:r>
              <a:rPr lang="ru-RU" sz="2400" dirty="0">
                <a:latin typeface="+mn-lt"/>
              </a:rPr>
              <a:t> члени </a:t>
            </a:r>
            <a:r>
              <a:rPr lang="ru-RU" sz="2400" dirty="0" err="1">
                <a:latin typeface="+mn-lt"/>
              </a:rPr>
              <a:t>речення</a:t>
            </a:r>
            <a:r>
              <a:rPr lang="ru-RU" sz="2400" dirty="0">
                <a:latin typeface="+mn-lt"/>
              </a:rPr>
              <a:t>.</a:t>
            </a:r>
            <a:br>
              <a:rPr lang="ru-RU" sz="2400" dirty="0">
                <a:latin typeface="+mn-lt"/>
              </a:rPr>
            </a:br>
            <a:r>
              <a:rPr lang="ru-RU" sz="2400" dirty="0" err="1">
                <a:latin typeface="+mn-lt"/>
              </a:rPr>
              <a:t>Визначте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дієприслівникові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звороти</a:t>
            </a:r>
            <a:r>
              <a:rPr lang="ru-RU" sz="2400" dirty="0">
                <a:latin typeface="+mn-lt"/>
              </a:rPr>
              <a:t>. </a:t>
            </a:r>
            <a:r>
              <a:rPr lang="ru-RU" sz="2400" dirty="0" err="1">
                <a:latin typeface="+mn-lt"/>
              </a:rPr>
              <a:t>Якими</a:t>
            </a:r>
            <a:r>
              <a:rPr lang="ru-RU" sz="2400" dirty="0">
                <a:latin typeface="+mn-lt"/>
              </a:rPr>
              <a:t> членами </a:t>
            </a:r>
            <a:r>
              <a:rPr lang="ru-RU" sz="2400" dirty="0" err="1">
                <a:latin typeface="+mn-lt"/>
              </a:rPr>
              <a:t>речення</a:t>
            </a:r>
            <a:r>
              <a:rPr lang="ru-RU" sz="2400" dirty="0">
                <a:latin typeface="+mn-lt"/>
              </a:rPr>
              <a:t> вони є?</a:t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640960" cy="4209331"/>
          </a:xfrm>
        </p:spPr>
        <p:txBody>
          <a:bodyPr>
            <a:normAutofit/>
          </a:bodyPr>
          <a:lstStyle/>
          <a:p>
            <a:r>
              <a:rPr lang="ru-RU" sz="2800" dirty="0"/>
              <a:t>Озеро спить, </a:t>
            </a:r>
            <a:r>
              <a:rPr lang="ru-RU" sz="2800" dirty="0" err="1"/>
              <a:t>укрившись</a:t>
            </a:r>
            <a:r>
              <a:rPr lang="ru-RU" sz="2800" dirty="0"/>
              <a:t> </a:t>
            </a:r>
            <a:r>
              <a:rPr lang="ru-RU" sz="2800" dirty="0" err="1"/>
              <a:t>місячною</a:t>
            </a:r>
            <a:r>
              <a:rPr lang="ru-RU" sz="2800" dirty="0"/>
              <a:t> попоною(І Цюпа).  </a:t>
            </a:r>
          </a:p>
          <a:p>
            <a:r>
              <a:rPr lang="ru-RU" sz="2800" dirty="0" err="1"/>
              <a:t>Дзвенить</a:t>
            </a:r>
            <a:r>
              <a:rPr lang="ru-RU" sz="2800" dirty="0"/>
              <a:t> і </a:t>
            </a:r>
            <a:r>
              <a:rPr lang="ru-RU" sz="2800" dirty="0" err="1"/>
              <a:t>місяць</a:t>
            </a:r>
            <a:r>
              <a:rPr lang="ru-RU" sz="2800" dirty="0"/>
              <a:t>, </a:t>
            </a:r>
            <a:r>
              <a:rPr lang="ru-RU" sz="2800" dirty="0" err="1"/>
              <a:t>срібно</a:t>
            </a:r>
            <a:r>
              <a:rPr lang="ru-RU" sz="2800" dirty="0"/>
              <a:t> </a:t>
            </a:r>
            <a:r>
              <a:rPr lang="ru-RU" sz="2800" dirty="0" err="1"/>
              <a:t>сяючи</a:t>
            </a:r>
            <a:r>
              <a:rPr lang="ru-RU" sz="2800" dirty="0"/>
              <a:t>(</a:t>
            </a:r>
            <a:r>
              <a:rPr lang="ru-RU" sz="2800" dirty="0" err="1"/>
              <a:t>П.Тичина</a:t>
            </a:r>
            <a:r>
              <a:rPr lang="ru-RU" sz="2800" dirty="0"/>
              <a:t>) .</a:t>
            </a:r>
          </a:p>
          <a:p>
            <a:r>
              <a:rPr lang="ru-RU" sz="2800" dirty="0" err="1"/>
              <a:t>Ясний</a:t>
            </a:r>
            <a:r>
              <a:rPr lang="ru-RU" sz="2800" dirty="0"/>
              <a:t> </a:t>
            </a:r>
            <a:r>
              <a:rPr lang="ru-RU" sz="2800" dirty="0" err="1"/>
              <a:t>місяць</a:t>
            </a:r>
            <a:r>
              <a:rPr lang="ru-RU" sz="2800" dirty="0"/>
              <a:t> </a:t>
            </a:r>
            <a:r>
              <a:rPr lang="ru-RU" sz="2800" dirty="0" err="1"/>
              <a:t>зблід</a:t>
            </a:r>
            <a:r>
              <a:rPr lang="ru-RU" sz="2800" dirty="0"/>
              <a:t>, </a:t>
            </a:r>
            <a:r>
              <a:rPr lang="ru-RU" sz="2800" dirty="0" err="1"/>
              <a:t>засоромившись</a:t>
            </a:r>
            <a:r>
              <a:rPr lang="ru-RU" sz="2800" dirty="0"/>
              <a:t> </a:t>
            </a:r>
            <a:r>
              <a:rPr lang="ru-RU" sz="2800" dirty="0" err="1"/>
              <a:t>зірки</a:t>
            </a:r>
            <a:r>
              <a:rPr lang="ru-RU" sz="2800" dirty="0"/>
              <a:t> та </a:t>
            </a:r>
            <a:r>
              <a:rPr lang="ru-RU" sz="2800" dirty="0" err="1"/>
              <a:t>червоного</a:t>
            </a:r>
            <a:r>
              <a:rPr lang="ru-RU" sz="2800" dirty="0"/>
              <a:t> ранку(</a:t>
            </a:r>
            <a:r>
              <a:rPr lang="ru-RU" sz="2800" dirty="0" err="1"/>
              <a:t>І.Нечуй-Левицький</a:t>
            </a:r>
            <a:r>
              <a:rPr lang="ru-RU" sz="2800" dirty="0"/>
              <a:t>).</a:t>
            </a:r>
          </a:p>
          <a:p>
            <a:r>
              <a:rPr lang="uk-UA" sz="2800" dirty="0"/>
              <a:t>Вітри північні тремтять, затихаючи між запашними кущами лавровими(Леся Українка).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57" y="4653136"/>
            <a:ext cx="15795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56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dirty="0" err="1"/>
              <a:t>Якщо</a:t>
            </a:r>
            <a:r>
              <a:rPr lang="ru-RU" dirty="0"/>
              <a:t> два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дієприслівникових</a:t>
            </a:r>
            <a:r>
              <a:rPr lang="ru-RU" dirty="0"/>
              <a:t> </a:t>
            </a:r>
            <a:r>
              <a:rPr lang="ru-RU" dirty="0" err="1"/>
              <a:t>звороти</a:t>
            </a:r>
            <a:r>
              <a:rPr lang="ru-RU" dirty="0"/>
              <a:t> стоять </a:t>
            </a:r>
            <a:r>
              <a:rPr lang="ru-RU" dirty="0" err="1"/>
              <a:t>поряд</a:t>
            </a:r>
            <a:r>
              <a:rPr lang="ru-RU" dirty="0"/>
              <a:t>, вони є </a:t>
            </a:r>
            <a:r>
              <a:rPr lang="ru-RU" dirty="0" err="1"/>
              <a:t>однорідними</a:t>
            </a:r>
            <a:r>
              <a:rPr lang="ru-RU" dirty="0"/>
              <a:t> </a:t>
            </a:r>
            <a:r>
              <a:rPr lang="ru-RU" dirty="0" err="1"/>
              <a:t>обставинами</a:t>
            </a:r>
            <a:r>
              <a:rPr lang="ru-RU" dirty="0"/>
              <a:t>, тому </a:t>
            </a:r>
            <a:r>
              <a:rPr lang="ru-RU" dirty="0" err="1"/>
              <a:t>між</a:t>
            </a:r>
            <a:r>
              <a:rPr lang="ru-RU" dirty="0"/>
              <a:t> ними </a:t>
            </a:r>
          </a:p>
          <a:p>
            <a:pPr marL="0" indent="0">
              <a:buNone/>
            </a:pPr>
            <a:r>
              <a:rPr lang="ru-RU" b="1" dirty="0"/>
              <a:t>    </a:t>
            </a:r>
            <a:r>
              <a:rPr lang="ru-RU" b="1" dirty="0" err="1"/>
              <a:t>ставимо</a:t>
            </a:r>
            <a:r>
              <a:rPr lang="ru-RU" b="1" dirty="0"/>
              <a:t> кому</a:t>
            </a:r>
            <a:r>
              <a:rPr lang="ru-RU" dirty="0"/>
              <a:t>.</a:t>
            </a:r>
          </a:p>
          <a:p>
            <a:r>
              <a:rPr lang="ru-RU" b="1" dirty="0"/>
              <a:t>Кому не </a:t>
            </a:r>
            <a:r>
              <a:rPr lang="ru-RU" b="1" dirty="0" err="1"/>
              <a:t>ставимо</a:t>
            </a:r>
            <a:r>
              <a:rPr lang="ru-RU" b="1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дієприслівникові</a:t>
            </a:r>
            <a:r>
              <a:rPr lang="ru-RU" dirty="0"/>
              <a:t> </a:t>
            </a:r>
            <a:r>
              <a:rPr lang="ru-RU" dirty="0" err="1"/>
              <a:t>звороти</a:t>
            </a:r>
            <a:r>
              <a:rPr lang="ru-RU" dirty="0"/>
              <a:t> </a:t>
            </a:r>
            <a:r>
              <a:rPr lang="ru-RU" dirty="0" err="1"/>
              <a:t>з`єднані</a:t>
            </a:r>
            <a:r>
              <a:rPr lang="ru-RU" dirty="0"/>
              <a:t> </a:t>
            </a:r>
            <a:r>
              <a:rPr lang="ru-RU" dirty="0" err="1"/>
              <a:t>неповторюваним</a:t>
            </a:r>
            <a:r>
              <a:rPr lang="ru-RU" dirty="0"/>
              <a:t> </a:t>
            </a:r>
            <a:r>
              <a:rPr lang="ru-RU" dirty="0" err="1"/>
              <a:t>сполучником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17032"/>
            <a:ext cx="2011363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62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Спишіть</a:t>
            </a:r>
            <a:r>
              <a:rPr lang="ru-RU" sz="2400" dirty="0"/>
              <a:t>, </a:t>
            </a:r>
            <a:r>
              <a:rPr lang="ru-RU" sz="2400" dirty="0" err="1"/>
              <a:t>розставляючи</a:t>
            </a:r>
            <a:r>
              <a:rPr lang="ru-RU" sz="2400" dirty="0"/>
              <a:t> </a:t>
            </a:r>
            <a:r>
              <a:rPr lang="ru-RU" sz="2400" dirty="0" err="1"/>
              <a:t>пропущені</a:t>
            </a:r>
            <a:r>
              <a:rPr lang="ru-RU" sz="2400" dirty="0"/>
              <a:t> </a:t>
            </a:r>
            <a:r>
              <a:rPr lang="ru-RU" sz="2400" dirty="0" err="1"/>
              <a:t>розділові</a:t>
            </a:r>
            <a:r>
              <a:rPr lang="ru-RU" sz="2400" dirty="0"/>
              <a:t> знаки. </a:t>
            </a:r>
            <a:r>
              <a:rPr lang="ru-RU" sz="2400" dirty="0" err="1"/>
              <a:t>Дієприслівникові</a:t>
            </a:r>
            <a:r>
              <a:rPr lang="ru-RU" sz="2400" dirty="0"/>
              <a:t> </a:t>
            </a:r>
            <a:r>
              <a:rPr lang="ru-RU" sz="2400" dirty="0" err="1"/>
              <a:t>звороти</a:t>
            </a:r>
            <a:r>
              <a:rPr lang="ru-RU" sz="2400" dirty="0"/>
              <a:t> </a:t>
            </a:r>
            <a:r>
              <a:rPr lang="ru-RU" sz="2400" dirty="0" err="1"/>
              <a:t>підкресліть</a:t>
            </a:r>
            <a:r>
              <a:rPr lang="ru-RU" sz="2400" dirty="0"/>
              <a:t> як члени </a:t>
            </a:r>
            <a:r>
              <a:rPr lang="ru-RU" sz="2400" dirty="0" err="1"/>
              <a:t>речення</a:t>
            </a:r>
            <a:r>
              <a:rPr lang="ru-RU" sz="24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Умившись</a:t>
            </a:r>
            <a:r>
              <a:rPr lang="ru-RU" dirty="0"/>
              <a:t> в </a:t>
            </a:r>
            <a:r>
              <a:rPr lang="ru-RU" dirty="0" err="1"/>
              <a:t>гірському</a:t>
            </a:r>
            <a:r>
              <a:rPr lang="ru-RU" dirty="0"/>
              <a:t> </a:t>
            </a:r>
            <a:r>
              <a:rPr lang="ru-RU" dirty="0" err="1"/>
              <a:t>потоці</a:t>
            </a:r>
            <a:r>
              <a:rPr lang="ru-RU" dirty="0"/>
              <a:t> </a:t>
            </a:r>
            <a:r>
              <a:rPr lang="ru-RU" dirty="0" err="1"/>
              <a:t>простягшись</a:t>
            </a:r>
            <a:r>
              <a:rPr lang="ru-RU" dirty="0"/>
              <a:t> в </a:t>
            </a:r>
            <a:r>
              <a:rPr lang="ru-RU" dirty="0" err="1"/>
              <a:t>пахучій</a:t>
            </a:r>
            <a:r>
              <a:rPr lang="ru-RU" dirty="0"/>
              <a:t> </a:t>
            </a:r>
            <a:r>
              <a:rPr lang="ru-RU" dirty="0" err="1"/>
              <a:t>долині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голову гору </a:t>
            </a:r>
            <a:r>
              <a:rPr lang="ru-RU" dirty="0" err="1"/>
              <a:t>наклавши</a:t>
            </a:r>
            <a:r>
              <a:rPr lang="ru-RU" dirty="0"/>
              <a:t> </a:t>
            </a:r>
            <a:r>
              <a:rPr lang="ru-RU" dirty="0" err="1"/>
              <a:t>спочину</a:t>
            </a:r>
            <a:r>
              <a:rPr lang="ru-RU" dirty="0"/>
              <a:t> в краю </a:t>
            </a:r>
            <a:r>
              <a:rPr lang="ru-RU" dirty="0" err="1"/>
              <a:t>буковинськім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дитинстві</a:t>
            </a:r>
            <a:r>
              <a:rPr lang="ru-RU" dirty="0"/>
              <a:t> </a:t>
            </a:r>
            <a:r>
              <a:rPr lang="ru-RU" dirty="0" err="1"/>
              <a:t>бігли</a:t>
            </a:r>
            <a:r>
              <a:rPr lang="ru-RU" dirty="0"/>
              <a:t> до </a:t>
            </a:r>
            <a:r>
              <a:rPr lang="ru-RU" dirty="0" err="1"/>
              <a:t>криниці</a:t>
            </a:r>
            <a:r>
              <a:rPr lang="ru-RU" dirty="0"/>
              <a:t>  </a:t>
            </a:r>
            <a:r>
              <a:rPr lang="ru-RU" dirty="0" err="1"/>
              <a:t>Крутячи</a:t>
            </a:r>
            <a:r>
              <a:rPr lang="ru-RU" dirty="0"/>
              <a:t> </a:t>
            </a:r>
            <a:r>
              <a:rPr lang="ru-RU" dirty="0" err="1"/>
              <a:t>старий</a:t>
            </a:r>
            <a:r>
              <a:rPr lang="ru-RU" dirty="0"/>
              <a:t> коловорот і в </a:t>
            </a:r>
            <a:r>
              <a:rPr lang="ru-RU" dirty="0" err="1"/>
              <a:t>криницю</a:t>
            </a:r>
            <a:r>
              <a:rPr lang="ru-RU" dirty="0"/>
              <a:t> </a:t>
            </a:r>
            <a:r>
              <a:rPr lang="ru-RU" dirty="0" err="1"/>
              <a:t>нахиливши</a:t>
            </a:r>
            <a:r>
              <a:rPr lang="ru-RU" dirty="0"/>
              <a:t> </a:t>
            </a:r>
            <a:r>
              <a:rPr lang="ru-RU" dirty="0" err="1"/>
              <a:t>лиця</a:t>
            </a:r>
            <a:r>
              <a:rPr lang="ru-RU" dirty="0"/>
              <a:t> опускали </a:t>
            </a:r>
            <a:r>
              <a:rPr lang="ru-RU" dirty="0" err="1"/>
              <a:t>цинкове</a:t>
            </a:r>
            <a:r>
              <a:rPr lang="ru-RU" dirty="0"/>
              <a:t> </a:t>
            </a:r>
            <a:r>
              <a:rPr lang="ru-RU" dirty="0" err="1"/>
              <a:t>відро</a:t>
            </a:r>
            <a:r>
              <a:rPr lang="ru-RU" dirty="0"/>
              <a:t> Так </a:t>
            </a:r>
            <a:r>
              <a:rPr lang="ru-RU" dirty="0" err="1"/>
              <a:t>було</a:t>
            </a:r>
            <a:r>
              <a:rPr lang="ru-RU" dirty="0"/>
              <a:t> в </a:t>
            </a:r>
            <a:r>
              <a:rPr lang="ru-RU" dirty="0" err="1"/>
              <a:t>дитинстві</a:t>
            </a:r>
            <a:r>
              <a:rPr lang="ru-RU" dirty="0"/>
              <a:t> добре </a:t>
            </a:r>
            <a:r>
              <a:rPr lang="ru-RU" dirty="0" err="1"/>
              <a:t>жити</a:t>
            </a:r>
            <a:r>
              <a:rPr lang="ru-RU" dirty="0"/>
              <a:t> </a:t>
            </a:r>
            <a:r>
              <a:rPr lang="ru-RU" dirty="0" err="1"/>
              <a:t>Міряли</a:t>
            </a:r>
            <a:r>
              <a:rPr lang="ru-RU" dirty="0"/>
              <a:t>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стежки замочивши сорочки </a:t>
            </a:r>
            <a:r>
              <a:rPr lang="ru-RU" dirty="0" err="1"/>
              <a:t>блакиттю</a:t>
            </a:r>
            <a:r>
              <a:rPr lang="ru-RU" dirty="0"/>
              <a:t> замочивши в небо сорочки.</a:t>
            </a:r>
          </a:p>
          <a:p>
            <a:endParaRPr lang="ru-RU" dirty="0"/>
          </a:p>
        </p:txBody>
      </p:sp>
      <p:pic>
        <p:nvPicPr>
          <p:cNvPr id="9218" name="Picture 2" descr="C:\Users\Igor-pc\Documents\Мои документы\МО 2019-2020\для презентацій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22358"/>
            <a:ext cx="1456953" cy="150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25356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491</Words>
  <Application>Microsoft Office PowerPoint</Application>
  <PresentationFormat>Екран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Перепишіть. У кожному реченні підкресліть усі члени речення. Визначте дієприслівникові звороти. Якими членами речення вони є? </vt:lpstr>
      <vt:lpstr>Презентація PowerPoint</vt:lpstr>
      <vt:lpstr>Спишіть, розставляючи пропущені розділові знаки. Дієприслівникові звороти підкресліть як члени речення.</vt:lpstr>
      <vt:lpstr>Тести </vt:lpstr>
      <vt:lpstr>2.Комою (комами) треба відокремити дієприслівниковий зворот у кожному з поданих речень, ОКРІМ</vt:lpstr>
      <vt:lpstr>3. Комою треба відокремити одиничний дієприслівник  у реченні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Виктория Зайцева</cp:lastModifiedBy>
  <cp:revision>36</cp:revision>
  <dcterms:created xsi:type="dcterms:W3CDTF">2013-08-18T05:10:05Z</dcterms:created>
  <dcterms:modified xsi:type="dcterms:W3CDTF">2024-02-11T11:36:05Z</dcterms:modified>
</cp:coreProperties>
</file>