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5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3A4302A-D670-490C-97EA-F52FC47C12A2}" type="datetimeFigureOut">
              <a:rPr lang="ru-RU" smtClean="0"/>
              <a:t>16.02.2024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229796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3A4302A-D670-490C-97EA-F52FC47C12A2}" type="datetimeFigureOut">
              <a:rPr lang="ru-RU" smtClean="0"/>
              <a:t>16.02.2024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96168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3A4302A-D670-490C-97EA-F52FC47C12A2}" type="datetimeFigureOut">
              <a:rPr lang="ru-RU" smtClean="0"/>
              <a:t>16.02.2024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286826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3A4302A-D670-490C-97EA-F52FC47C12A2}" type="datetimeFigureOut">
              <a:rPr lang="ru-RU" smtClean="0"/>
              <a:t>16.02.2024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1991349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3A4302A-D670-490C-97EA-F52FC47C12A2}" type="datetimeFigureOut">
              <a:rPr lang="ru-RU" smtClean="0"/>
              <a:t>16.02.2024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2047006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3A4302A-D670-490C-97EA-F52FC47C12A2}" type="datetimeFigureOut">
              <a:rPr lang="ru-RU" smtClean="0"/>
              <a:t>16.02.2024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792624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3A4302A-D670-490C-97EA-F52FC47C12A2}" type="datetimeFigureOut">
              <a:rPr lang="ru-RU" smtClean="0"/>
              <a:t>16.02.2024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140081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3A4302A-D670-490C-97EA-F52FC47C12A2}" type="datetimeFigureOut">
              <a:rPr lang="ru-RU" smtClean="0"/>
              <a:t>16.02.2024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3167960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3A4302A-D670-490C-97EA-F52FC47C12A2}" type="datetimeFigureOut">
              <a:rPr lang="ru-RU" smtClean="0"/>
              <a:t>16.02.2024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4082161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3A4302A-D670-490C-97EA-F52FC47C12A2}" type="datetimeFigureOut">
              <a:rPr lang="ru-RU" smtClean="0"/>
              <a:t>16.02.2024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1018724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3A4302A-D670-490C-97EA-F52FC47C12A2}" type="datetimeFigureOut">
              <a:rPr lang="ru-RU" smtClean="0"/>
              <a:t>16.02.2024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5EE4CD0-CA7E-4D35-9745-8A5EA787C345}" type="slidenum">
              <a:rPr lang="ru-RU" smtClean="0"/>
              <a:t>‹#›</a:t>
            </a:fld>
            <a:endParaRPr lang="ru-RU"/>
          </a:p>
        </p:txBody>
      </p:sp>
    </p:spTree>
    <p:extLst>
      <p:ext uri="{BB962C8B-B14F-4D97-AF65-F5344CB8AC3E}">
        <p14:creationId xmlns:p14="http://schemas.microsoft.com/office/powerpoint/2010/main" val="891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4302A-D670-490C-97EA-F52FC47C12A2}" type="datetimeFigureOut">
              <a:rPr lang="ru-RU" smtClean="0"/>
              <a:t>16.02.2024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E4CD0-CA7E-4D35-9745-8A5EA787C345}" type="slidenum">
              <a:rPr lang="ru-RU" smtClean="0"/>
              <a:t>‹#›</a:t>
            </a:fld>
            <a:endParaRPr lang="ru-RU"/>
          </a:p>
        </p:txBody>
      </p:sp>
    </p:spTree>
    <p:extLst>
      <p:ext uri="{BB962C8B-B14F-4D97-AF65-F5344CB8AC3E}">
        <p14:creationId xmlns:p14="http://schemas.microsoft.com/office/powerpoint/2010/main" val="229666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err="1"/>
              <a:t>Мудрість</a:t>
            </a:r>
            <a:r>
              <a:rPr lang="ru-RU" b="1" dirty="0"/>
              <a:t> </a:t>
            </a:r>
            <a:r>
              <a:rPr lang="ru-RU" b="1" dirty="0" err="1"/>
              <a:t>мого</a:t>
            </a:r>
            <a:r>
              <a:rPr lang="ru-RU" b="1" dirty="0"/>
              <a:t> </a:t>
            </a:r>
            <a:r>
              <a:rPr lang="ru-RU" b="1" dirty="0" smtClean="0"/>
              <a:t>народу</a:t>
            </a:r>
            <a:endParaRPr lang="ru-RU" dirty="0"/>
          </a:p>
        </p:txBody>
      </p:sp>
      <p:sp>
        <p:nvSpPr>
          <p:cNvPr id="3" name="Подзаголовок 2"/>
          <p:cNvSpPr>
            <a:spLocks noGrp="1"/>
          </p:cNvSpPr>
          <p:nvPr>
            <p:ph type="subTitle" idx="1"/>
          </p:nvPr>
        </p:nvSpPr>
        <p:spPr/>
        <p:txBody>
          <a:bodyPr/>
          <a:lstStyle/>
          <a:p>
            <a:r>
              <a:rPr lang="uk-UA" dirty="0" smtClean="0"/>
              <a:t>Сіренко Кирило 6-В</a:t>
            </a:r>
            <a:endParaRPr lang="ru-RU" dirty="0"/>
          </a:p>
        </p:txBody>
      </p:sp>
      <p:pic>
        <p:nvPicPr>
          <p:cNvPr id="1026" name="Picture 2" descr="C:\Users\user\Pictures\Без названия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4293096"/>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ser\Pictures\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692696"/>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106603"/>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25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750" fill="hold"/>
                                        <p:tgtEl>
                                          <p:spTgt spid="1026"/>
                                        </p:tgtEl>
                                        <p:attrNameLst>
                                          <p:attrName>ppt_x</p:attrName>
                                        </p:attrNameLst>
                                      </p:cBhvr>
                                      <p:tavLst>
                                        <p:tav tm="0">
                                          <p:val>
                                            <p:strVal val="0-#ppt_w/2"/>
                                          </p:val>
                                        </p:tav>
                                        <p:tav tm="100000">
                                          <p:val>
                                            <p:strVal val="#ppt_x"/>
                                          </p:val>
                                        </p:tav>
                                      </p:tavLst>
                                    </p:anim>
                                    <p:anim calcmode="lin" valueType="num">
                                      <p:cBhvr additive="base">
                                        <p:cTn id="8" dur="750" fill="hold"/>
                                        <p:tgtEl>
                                          <p:spTgt spid="1026"/>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250"/>
                                  </p:stCondLst>
                                  <p:childTnLst>
                                    <p:set>
                                      <p:cBhvr>
                                        <p:cTn id="10" dur="1" fill="hold">
                                          <p:stCondLst>
                                            <p:cond delay="0"/>
                                          </p:stCondLst>
                                        </p:cTn>
                                        <p:tgtEl>
                                          <p:spTgt spid="1027"/>
                                        </p:tgtEl>
                                        <p:attrNameLst>
                                          <p:attrName>style.visibility</p:attrName>
                                        </p:attrNameLst>
                                      </p:cBhvr>
                                      <p:to>
                                        <p:strVal val="visible"/>
                                      </p:to>
                                    </p:set>
                                    <p:anim calcmode="lin" valueType="num">
                                      <p:cBhvr additive="base">
                                        <p:cTn id="11" dur="500" fill="hold"/>
                                        <p:tgtEl>
                                          <p:spTgt spid="1027"/>
                                        </p:tgtEl>
                                        <p:attrNameLst>
                                          <p:attrName>ppt_x</p:attrName>
                                        </p:attrNameLst>
                                      </p:cBhvr>
                                      <p:tavLst>
                                        <p:tav tm="0">
                                          <p:val>
                                            <p:strVal val="1+#ppt_w/2"/>
                                          </p:val>
                                        </p:tav>
                                        <p:tav tm="100000">
                                          <p:val>
                                            <p:strVal val="#ppt_x"/>
                                          </p:val>
                                        </p:tav>
                                      </p:tavLst>
                                    </p:anim>
                                    <p:anim calcmode="lin" valueType="num">
                                      <p:cBhvr additive="base">
                                        <p:cTn id="12" dur="500" fill="hold"/>
                                        <p:tgtEl>
                                          <p:spTgt spid="102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098" name="Picture 2" descr="C:\Users\user\Pictures\Без названия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331640" y="1520788"/>
            <a:ext cx="6480720" cy="3816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p:cNvSpPr txBox="1"/>
          <p:nvPr/>
        </p:nvSpPr>
        <p:spPr>
          <a:xfrm>
            <a:off x="1043608" y="190957"/>
            <a:ext cx="7272808" cy="646331"/>
          </a:xfrm>
          <a:prstGeom prst="rect">
            <a:avLst/>
          </a:prstGeom>
          <a:noFill/>
        </p:spPr>
        <p:txBody>
          <a:bodyPr wrap="square" rtlCol="0">
            <a:spAutoFit/>
          </a:bodyPr>
          <a:lstStyle/>
          <a:p>
            <a:pPr algn="ctr"/>
            <a:r>
              <a:rPr lang="uk-UA" sz="3600" b="1" dirty="0" smtClean="0">
                <a:effectLst>
                  <a:outerShdw blurRad="38100" dist="38100" dir="2700000" algn="tl">
                    <a:srgbClr val="000000">
                      <a:alpha val="43137"/>
                    </a:srgbClr>
                  </a:outerShdw>
                </a:effectLst>
                <a:latin typeface="Arial Black" pitchFamily="34" charset="0"/>
              </a:rPr>
              <a:t>ПЛАН ПРЕЗЕНТАЦІІ</a:t>
            </a:r>
            <a:endParaRPr lang="ru-RU" sz="3600" b="1" dirty="0">
              <a:effectLst>
                <a:outerShdw blurRad="38100" dist="38100" dir="2700000" algn="tl">
                  <a:srgbClr val="000000">
                    <a:alpha val="43137"/>
                  </a:srgbClr>
                </a:outerShdw>
              </a:effectLst>
              <a:latin typeface="Arial Black" pitchFamily="34" charset="0"/>
            </a:endParaRPr>
          </a:p>
        </p:txBody>
      </p:sp>
      <p:sp>
        <p:nvSpPr>
          <p:cNvPr id="6" name="TextBox 5"/>
          <p:cNvSpPr txBox="1"/>
          <p:nvPr/>
        </p:nvSpPr>
        <p:spPr>
          <a:xfrm>
            <a:off x="1439652" y="1700808"/>
            <a:ext cx="6264696" cy="3046988"/>
          </a:xfrm>
          <a:prstGeom prst="rect">
            <a:avLst/>
          </a:prstGeom>
          <a:noFill/>
        </p:spPr>
        <p:txBody>
          <a:bodyPr wrap="square" rtlCol="0">
            <a:spAutoFit/>
          </a:bodyPr>
          <a:lstStyle/>
          <a:p>
            <a:r>
              <a:rPr lang="uk-UA" sz="3200" b="1" dirty="0" smtClean="0">
                <a:effectLst>
                  <a:outerShdw blurRad="38100" dist="38100" dir="2700000" algn="tl">
                    <a:srgbClr val="000000">
                      <a:alpha val="43137"/>
                    </a:srgbClr>
                  </a:outerShdw>
                </a:effectLst>
              </a:rPr>
              <a:t>1. Крашанки, </a:t>
            </a:r>
            <a:r>
              <a:rPr lang="uk-UA" sz="3200" b="1" dirty="0" err="1">
                <a:effectLst>
                  <a:outerShdw blurRad="38100" dist="38100" dir="2700000" algn="tl">
                    <a:srgbClr val="000000">
                      <a:alpha val="43137"/>
                    </a:srgbClr>
                  </a:outerShdw>
                </a:effectLst>
              </a:rPr>
              <a:t>д</a:t>
            </a:r>
            <a:r>
              <a:rPr lang="uk-UA" sz="3200" b="1" dirty="0" err="1" smtClean="0">
                <a:effectLst>
                  <a:outerShdw blurRad="38100" dist="38100" dir="2700000" algn="tl">
                    <a:srgbClr val="000000">
                      <a:alpha val="43137"/>
                    </a:srgbClr>
                  </a:outerShdw>
                </a:effectLst>
              </a:rPr>
              <a:t>ряпанки</a:t>
            </a:r>
            <a:r>
              <a:rPr lang="uk-UA" sz="3200" b="1" dirty="0" smtClean="0">
                <a:effectLst>
                  <a:outerShdw blurRad="38100" dist="38100" dir="2700000" algn="tl">
                    <a:srgbClr val="000000">
                      <a:alpha val="43137"/>
                    </a:srgbClr>
                  </a:outerShdw>
                </a:effectLst>
              </a:rPr>
              <a:t> та </a:t>
            </a:r>
            <a:r>
              <a:rPr lang="uk-UA" sz="3200" b="1" dirty="0" err="1" smtClean="0">
                <a:effectLst>
                  <a:outerShdw blurRad="38100" dist="38100" dir="2700000" algn="tl">
                    <a:srgbClr val="000000">
                      <a:alpha val="43137"/>
                    </a:srgbClr>
                  </a:outerShdw>
                </a:effectLst>
              </a:rPr>
              <a:t>крапанки</a:t>
            </a:r>
            <a:endParaRPr lang="uk-UA" sz="3200" b="1" dirty="0" smtClean="0">
              <a:effectLst>
                <a:outerShdw blurRad="38100" dist="38100" dir="2700000" algn="tl">
                  <a:srgbClr val="000000">
                    <a:alpha val="43137"/>
                  </a:srgbClr>
                </a:outerShdw>
              </a:effectLst>
            </a:endParaRPr>
          </a:p>
          <a:p>
            <a:r>
              <a:rPr lang="uk-UA" sz="3200" b="1" dirty="0" smtClean="0">
                <a:effectLst>
                  <a:outerShdw blurRad="38100" dist="38100" dir="2700000" algn="tl">
                    <a:srgbClr val="000000">
                      <a:alpha val="43137"/>
                    </a:srgbClr>
                  </a:outerShdw>
                </a:effectLst>
              </a:rPr>
              <a:t>2. Вишивка</a:t>
            </a:r>
          </a:p>
          <a:p>
            <a:r>
              <a:rPr lang="uk-UA" sz="3200" b="1" dirty="0" smtClean="0">
                <a:effectLst>
                  <a:outerShdw blurRad="38100" dist="38100" dir="2700000" algn="tl">
                    <a:srgbClr val="000000">
                      <a:alpha val="43137"/>
                    </a:srgbClr>
                  </a:outerShdw>
                </a:effectLst>
              </a:rPr>
              <a:t>3. Великі письменники</a:t>
            </a:r>
          </a:p>
          <a:p>
            <a:r>
              <a:rPr lang="uk-UA" sz="3200" b="1" dirty="0" smtClean="0">
                <a:effectLst>
                  <a:outerShdw blurRad="38100" dist="38100" dir="2700000" algn="tl">
                    <a:srgbClr val="000000">
                      <a:alpha val="43137"/>
                    </a:srgbClr>
                  </a:outerShdw>
                </a:effectLst>
              </a:rPr>
              <a:t>4. Гончарство</a:t>
            </a:r>
          </a:p>
          <a:p>
            <a:r>
              <a:rPr lang="uk-UA" sz="3200" b="1" dirty="0" smtClean="0">
                <a:effectLst>
                  <a:outerShdw blurRad="38100" dist="38100" dir="2700000" algn="tl">
                    <a:srgbClr val="000000">
                      <a:alpha val="43137"/>
                    </a:srgbClr>
                  </a:outerShdw>
                </a:effectLst>
              </a:rPr>
              <a:t>5.Висновок</a:t>
            </a:r>
            <a:endParaRPr lang="ru-RU"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34084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Pictures\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fontScale="90000"/>
          </a:bodyPr>
          <a:lstStyle/>
          <a:p>
            <a:r>
              <a:rPr lang="uk-UA" b="1" dirty="0" smtClean="0">
                <a:effectLst>
                  <a:outerShdw blurRad="38100" dist="38100" dir="2700000" algn="tl">
                    <a:srgbClr val="000000">
                      <a:alpha val="43137"/>
                    </a:srgbClr>
                  </a:outerShdw>
                </a:effectLst>
                <a:latin typeface="Arial Black" pitchFamily="34" charset="0"/>
              </a:rPr>
              <a:t>Крашанки, </a:t>
            </a:r>
            <a:r>
              <a:rPr lang="uk-UA" b="1" dirty="0" err="1" smtClean="0">
                <a:effectLst>
                  <a:outerShdw blurRad="38100" dist="38100" dir="2700000" algn="tl">
                    <a:srgbClr val="000000">
                      <a:alpha val="43137"/>
                    </a:srgbClr>
                  </a:outerShdw>
                </a:effectLst>
                <a:latin typeface="Arial Black" pitchFamily="34" charset="0"/>
              </a:rPr>
              <a:t>дряпанки</a:t>
            </a:r>
            <a:r>
              <a:rPr lang="uk-UA" b="1" dirty="0" smtClean="0">
                <a:effectLst>
                  <a:outerShdw blurRad="38100" dist="38100" dir="2700000" algn="tl">
                    <a:srgbClr val="000000">
                      <a:alpha val="43137"/>
                    </a:srgbClr>
                  </a:outerShdw>
                </a:effectLst>
                <a:latin typeface="Arial Black" pitchFamily="34" charset="0"/>
              </a:rPr>
              <a:t> та </a:t>
            </a:r>
            <a:r>
              <a:rPr lang="uk-UA" b="1" dirty="0" err="1" smtClean="0">
                <a:effectLst>
                  <a:outerShdw blurRad="38100" dist="38100" dir="2700000" algn="tl">
                    <a:srgbClr val="000000">
                      <a:alpha val="43137"/>
                    </a:srgbClr>
                  </a:outerShdw>
                </a:effectLst>
                <a:latin typeface="Arial Black" pitchFamily="34" charset="0"/>
              </a:rPr>
              <a:t>крапанки</a:t>
            </a:r>
            <a:endParaRPr lang="ru-RU" b="1" dirty="0">
              <a:effectLst>
                <a:outerShdw blurRad="38100" dist="38100" dir="2700000" algn="tl">
                  <a:srgbClr val="000000">
                    <a:alpha val="43137"/>
                  </a:srgbClr>
                </a:outerShdw>
              </a:effectLst>
              <a:latin typeface="Arial Black" pitchFamily="34" charset="0"/>
            </a:endParaRPr>
          </a:p>
        </p:txBody>
      </p:sp>
      <p:sp>
        <p:nvSpPr>
          <p:cNvPr id="3" name="Объект 2"/>
          <p:cNvSpPr>
            <a:spLocks noGrp="1"/>
          </p:cNvSpPr>
          <p:nvPr>
            <p:ph idx="1"/>
          </p:nvPr>
        </p:nvSpPr>
        <p:spPr/>
        <p:txBody>
          <a:bodyPr/>
          <a:lstStyle/>
          <a:p>
            <a:r>
              <a:rPr lang="uk-UA" b="1" dirty="0" smtClean="0">
                <a:solidFill>
                  <a:schemeClr val="bg1"/>
                </a:solidFill>
                <a:effectLst>
                  <a:outerShdw blurRad="38100" dist="38100" dir="2700000" algn="tl">
                    <a:srgbClr val="000000">
                      <a:alpha val="43137"/>
                    </a:srgbClr>
                  </a:outerShdw>
                </a:effectLst>
              </a:rPr>
              <a:t>Розмалювання яєць на </a:t>
            </a:r>
            <a:r>
              <a:rPr lang="uk-UA" b="1" dirty="0">
                <a:solidFill>
                  <a:schemeClr val="bg1"/>
                </a:solidFill>
                <a:effectLst>
                  <a:outerShdw blurRad="38100" dist="38100" dir="2700000" algn="tl">
                    <a:srgbClr val="000000">
                      <a:alpha val="43137"/>
                    </a:srgbClr>
                  </a:outerShdw>
                </a:effectLst>
              </a:rPr>
              <a:t>В</a:t>
            </a:r>
            <a:r>
              <a:rPr lang="uk-UA" b="1" dirty="0" smtClean="0">
                <a:solidFill>
                  <a:schemeClr val="bg1"/>
                </a:solidFill>
                <a:effectLst>
                  <a:outerShdw blurRad="38100" dist="38100" dir="2700000" algn="tl">
                    <a:srgbClr val="000000">
                      <a:alpha val="43137"/>
                    </a:srgbClr>
                  </a:outerShdw>
                </a:effectLst>
              </a:rPr>
              <a:t>еликдень е невід’ємною частиною української куль</a:t>
            </a:r>
          </a:p>
          <a:p>
            <a:r>
              <a:rPr lang="uk-UA" b="1" dirty="0" smtClean="0">
                <a:solidFill>
                  <a:schemeClr val="bg1"/>
                </a:solidFill>
                <a:effectLst>
                  <a:outerShdw blurRad="38100" dist="38100" dir="2700000" algn="tl">
                    <a:srgbClr val="000000">
                      <a:alpha val="43137"/>
                    </a:srgbClr>
                  </a:outerShdw>
                </a:effectLst>
              </a:rPr>
              <a:t>тури.</a:t>
            </a:r>
          </a:p>
          <a:p>
            <a:r>
              <a:rPr lang="uk-UA" b="1" dirty="0" err="1" smtClean="0">
                <a:solidFill>
                  <a:schemeClr val="bg1"/>
                </a:solidFill>
                <a:effectLst>
                  <a:outerShdw blurRad="38100" dist="38100" dir="2700000" algn="tl">
                    <a:srgbClr val="000000">
                      <a:alpha val="43137"/>
                    </a:srgbClr>
                  </a:outerShdw>
                </a:effectLst>
              </a:rPr>
              <a:t>Крашанка-</a:t>
            </a:r>
            <a:r>
              <a:rPr lang="uk-UA" b="1" dirty="0" smtClean="0">
                <a:solidFill>
                  <a:schemeClr val="bg1"/>
                </a:solidFill>
                <a:effectLst>
                  <a:outerShdw blurRad="38100" dist="38100" dir="2700000" algn="tl">
                    <a:srgbClr val="000000">
                      <a:alpha val="43137"/>
                    </a:srgbClr>
                  </a:outerShdw>
                </a:effectLst>
              </a:rPr>
              <a:t> варене яйце, яке </a:t>
            </a:r>
            <a:r>
              <a:rPr lang="uk-UA" b="1" dirty="0" err="1" smtClean="0">
                <a:solidFill>
                  <a:schemeClr val="bg1"/>
                </a:solidFill>
                <a:effectLst>
                  <a:outerShdw blurRad="38100" dist="38100" dir="2700000" algn="tl">
                    <a:srgbClr val="000000">
                      <a:alpha val="43137"/>
                    </a:srgbClr>
                  </a:outerShdw>
                </a:effectLst>
              </a:rPr>
              <a:t>окрашують</a:t>
            </a:r>
            <a:r>
              <a:rPr lang="uk-UA" b="1" dirty="0" smtClean="0">
                <a:solidFill>
                  <a:schemeClr val="bg1"/>
                </a:solidFill>
                <a:effectLst>
                  <a:outerShdw blurRad="38100" dist="38100" dir="2700000" algn="tl">
                    <a:srgbClr val="000000">
                      <a:alpha val="43137"/>
                    </a:srgbClr>
                  </a:outerShdw>
                </a:effectLst>
              </a:rPr>
              <a:t> у різні кольори. Зазвичай, крашанки використовують, як символ зародження життя. Або наділяють їх </a:t>
            </a:r>
            <a:r>
              <a:rPr lang="uk-UA" b="1" dirty="0" err="1" smtClean="0">
                <a:solidFill>
                  <a:schemeClr val="bg1"/>
                </a:solidFill>
                <a:effectLst>
                  <a:outerShdw blurRad="38100" dist="38100" dir="2700000" algn="tl">
                    <a:srgbClr val="000000">
                      <a:alpha val="43137"/>
                    </a:srgbClr>
                  </a:outerShdw>
                </a:effectLst>
              </a:rPr>
              <a:t>охоринними</a:t>
            </a:r>
            <a:r>
              <a:rPr lang="uk-UA" b="1" dirty="0" smtClean="0">
                <a:solidFill>
                  <a:schemeClr val="bg1"/>
                </a:solidFill>
                <a:effectLst>
                  <a:outerShdw blurRad="38100" dist="38100" dir="2700000" algn="tl">
                    <a:srgbClr val="000000">
                      <a:alpha val="43137"/>
                    </a:srgbClr>
                  </a:outerShdw>
                </a:effectLst>
              </a:rPr>
              <a:t> здібностями.</a:t>
            </a:r>
          </a:p>
          <a:p>
            <a:endParaRPr lang="ru-RU" dirty="0"/>
          </a:p>
        </p:txBody>
      </p:sp>
    </p:spTree>
    <p:extLst>
      <p:ext uri="{BB962C8B-B14F-4D97-AF65-F5344CB8AC3E}">
        <p14:creationId xmlns:p14="http://schemas.microsoft.com/office/powerpoint/2010/main" val="2470773484"/>
      </p:ext>
    </p:extLst>
  </p:cSld>
  <p:clrMapOvr>
    <a:masterClrMapping/>
  </p:clrMapOvr>
  <p:transition spd="slow">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user\Pictures\1702214_800x600_204964_original-e14889072465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934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lstStyle/>
          <a:p>
            <a:r>
              <a:rPr lang="uk-UA" b="1" i="1" dirty="0" smtClean="0">
                <a:solidFill>
                  <a:srgbClr val="FF0000"/>
                </a:solidFill>
                <a:effectLst>
                  <a:outerShdw blurRad="38100" dist="38100" dir="2700000" algn="tl">
                    <a:srgbClr val="000000">
                      <a:alpha val="43137"/>
                    </a:srgbClr>
                  </a:outerShdw>
                </a:effectLst>
              </a:rPr>
              <a:t>Вишиванки</a:t>
            </a:r>
            <a:endParaRPr lang="ru-RU" b="1" i="1" dirty="0">
              <a:solidFill>
                <a:srgbClr val="FF0000"/>
              </a:solidFill>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lstStyle/>
          <a:p>
            <a:r>
              <a:rPr lang="uk-UA" b="1" i="1" dirty="0" err="1" smtClean="0">
                <a:solidFill>
                  <a:srgbClr val="FFC000"/>
                </a:solidFill>
                <a:effectLst>
                  <a:outerShdw blurRad="38100" dist="38100" dir="2700000" algn="tl">
                    <a:srgbClr val="000000">
                      <a:alpha val="43137"/>
                    </a:srgbClr>
                  </a:outerShdw>
                </a:effectLst>
                <a:latin typeface="Arial Black" pitchFamily="34" charset="0"/>
              </a:rPr>
              <a:t>Вишиванка-</a:t>
            </a:r>
            <a:r>
              <a:rPr lang="uk-UA" b="1" i="1" dirty="0" smtClean="0">
                <a:solidFill>
                  <a:srgbClr val="FFC000"/>
                </a:solidFill>
                <a:effectLst>
                  <a:outerShdw blurRad="38100" dist="38100" dir="2700000" algn="tl">
                    <a:srgbClr val="000000">
                      <a:alpha val="43137"/>
                    </a:srgbClr>
                  </a:outerShdw>
                </a:effectLst>
                <a:latin typeface="Arial Black" pitchFamily="34" charset="0"/>
              </a:rPr>
              <a:t> одна з найбільший українських культур, яку у наш час продовжують детально вивчати у школі.</a:t>
            </a:r>
          </a:p>
          <a:p>
            <a:r>
              <a:rPr lang="uk-UA" b="1" i="1" u="sng" dirty="0" smtClean="0">
                <a:solidFill>
                  <a:srgbClr val="FFC000"/>
                </a:solidFill>
                <a:effectLst>
                  <a:outerShdw blurRad="38100" dist="38100" dir="2700000" algn="tl">
                    <a:srgbClr val="000000">
                      <a:alpha val="43137"/>
                    </a:srgbClr>
                  </a:outerShdw>
                </a:effectLst>
                <a:latin typeface="Arial Black" pitchFamily="34" charset="0"/>
              </a:rPr>
              <a:t>ЦІКАВИЙ ФАКТ: Є більше 100 технік  вишивання нашого народного одягу!</a:t>
            </a:r>
          </a:p>
          <a:p>
            <a:endParaRPr lang="uk-UA" b="1" i="1" u="sng" dirty="0" smtClean="0">
              <a:solidFill>
                <a:srgbClr val="FFC000"/>
              </a:solidFill>
              <a:effectLst>
                <a:outerShdw blurRad="38100" dist="38100" dir="2700000" algn="tl">
                  <a:srgbClr val="000000">
                    <a:alpha val="43137"/>
                  </a:srgbClr>
                </a:outerShdw>
              </a:effectLst>
              <a:latin typeface="Arial Black" pitchFamily="34" charset="0"/>
            </a:endParaRPr>
          </a:p>
          <a:p>
            <a:endParaRPr lang="ru-RU" dirty="0"/>
          </a:p>
        </p:txBody>
      </p:sp>
      <p:pic>
        <p:nvPicPr>
          <p:cNvPr id="3076" name="Picture 4" descr="C:\Users\user\Pictures\Без названия (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4293096"/>
            <a:ext cx="1847850" cy="2466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58111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22" presetClass="entr" presetSubtype="1" fill="hold" nodeType="withEffect">
                                  <p:stCondLst>
                                    <p:cond delay="0"/>
                                  </p:stCondLst>
                                  <p:childTnLst>
                                    <p:set>
                                      <p:cBhvr>
                                        <p:cTn id="16" dur="1" fill="hold">
                                          <p:stCondLst>
                                            <p:cond delay="0"/>
                                          </p:stCondLst>
                                        </p:cTn>
                                        <p:tgtEl>
                                          <p:spTgt spid="3076"/>
                                        </p:tgtEl>
                                        <p:attrNameLst>
                                          <p:attrName>style.visibility</p:attrName>
                                        </p:attrNameLst>
                                      </p:cBhvr>
                                      <p:to>
                                        <p:strVal val="visible"/>
                                      </p:to>
                                    </p:set>
                                    <p:animEffect transition="in" filter="wipe(up)">
                                      <p:cBhvr>
                                        <p:cTn id="17" dur="5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user\Pictures\Без названия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8" y="1"/>
            <a:ext cx="917899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user\Pictures\Lesya_Ukrainka_portrait_cro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3284984"/>
            <a:ext cx="1747252" cy="237626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lstStyle/>
          <a:p>
            <a:r>
              <a:rPr lang="uk-UA" dirty="0" smtClean="0">
                <a:effectLst>
                  <a:outerShdw blurRad="38100" dist="38100" dir="2700000" algn="tl">
                    <a:srgbClr val="000000">
                      <a:alpha val="43137"/>
                    </a:srgbClr>
                  </a:outerShdw>
                </a:effectLst>
                <a:latin typeface="Arial Black" pitchFamily="34" charset="0"/>
              </a:rPr>
              <a:t>Великі Письменники</a:t>
            </a:r>
            <a:endParaRPr lang="ru-RU" dirty="0">
              <a:effectLst>
                <a:outerShdw blurRad="38100" dist="38100" dir="2700000" algn="tl">
                  <a:srgbClr val="000000">
                    <a:alpha val="43137"/>
                  </a:srgbClr>
                </a:outerShdw>
              </a:effectLst>
              <a:latin typeface="Arial Black" pitchFamily="34" charset="0"/>
            </a:endParaRPr>
          </a:p>
        </p:txBody>
      </p:sp>
      <p:sp>
        <p:nvSpPr>
          <p:cNvPr id="3" name="Объект 2"/>
          <p:cNvSpPr>
            <a:spLocks noGrp="1"/>
          </p:cNvSpPr>
          <p:nvPr>
            <p:ph idx="1"/>
          </p:nvPr>
        </p:nvSpPr>
        <p:spPr/>
        <p:txBody>
          <a:bodyPr>
            <a:normAutofit/>
          </a:bodyPr>
          <a:lstStyle/>
          <a:p>
            <a:r>
              <a:rPr lang="uk-UA" sz="2400" b="1" dirty="0" smtClean="0">
                <a:solidFill>
                  <a:schemeClr val="bg1"/>
                </a:solidFill>
                <a:effectLst>
                  <a:outerShdw blurRad="38100" dist="38100" dir="2700000" algn="tl">
                    <a:srgbClr val="000000">
                      <a:alpha val="43137"/>
                    </a:srgbClr>
                  </a:outerShdw>
                </a:effectLst>
                <a:latin typeface="Bahnschrift SemiBold Condensed" pitchFamily="34" charset="0"/>
              </a:rPr>
              <a:t>Також мудрістю нашого народу можна назвати наших відомих письменників. Таких як Леся Українка, яка хворіючи тяжкою хворобою писала солов’їні вірші, які відомі кожному українцю. Або Тарас Шевченко, письменник та художник, вірші якого знайомі не тільки людям, які живуть в Україні.</a:t>
            </a:r>
            <a:endParaRPr lang="ru-RU" sz="2400" b="1" dirty="0">
              <a:solidFill>
                <a:schemeClr val="bg1"/>
              </a:solidFill>
              <a:effectLst>
                <a:outerShdw blurRad="38100" dist="38100" dir="2700000" algn="tl">
                  <a:srgbClr val="000000">
                    <a:alpha val="43137"/>
                  </a:srgbClr>
                </a:outerShdw>
              </a:effectLst>
              <a:latin typeface="Bahnschrift SemiBold Condensed" pitchFamily="34" charset="0"/>
            </a:endParaRPr>
          </a:p>
        </p:txBody>
      </p:sp>
      <p:pic>
        <p:nvPicPr>
          <p:cNvPr id="5123" name="Picture 3" descr="C:\Users\user\Pictures\Т._Г._Шевченко._Квітень_185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27580" y="3905673"/>
            <a:ext cx="2170829" cy="295232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379342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additive="base">
                                        <p:cTn id="7" dur="750" fill="hold"/>
                                        <p:tgtEl>
                                          <p:spTgt spid="5124"/>
                                        </p:tgtEl>
                                        <p:attrNameLst>
                                          <p:attrName>ppt_x</p:attrName>
                                        </p:attrNameLst>
                                      </p:cBhvr>
                                      <p:tavLst>
                                        <p:tav tm="0">
                                          <p:val>
                                            <p:strVal val="0-#ppt_w/2"/>
                                          </p:val>
                                        </p:tav>
                                        <p:tav tm="100000">
                                          <p:val>
                                            <p:strVal val="#ppt_x"/>
                                          </p:val>
                                        </p:tav>
                                      </p:tavLst>
                                    </p:anim>
                                    <p:anim calcmode="lin" valueType="num">
                                      <p:cBhvr additive="base">
                                        <p:cTn id="8" dur="750" fill="hold"/>
                                        <p:tgtEl>
                                          <p:spTgt spid="5124"/>
                                        </p:tgtEl>
                                        <p:attrNameLst>
                                          <p:attrName>ppt_y</p:attrName>
                                        </p:attrNameLst>
                                      </p:cBhvr>
                                      <p:tavLst>
                                        <p:tav tm="0">
                                          <p:val>
                                            <p:strVal val="#ppt_y"/>
                                          </p:val>
                                        </p:tav>
                                        <p:tav tm="100000">
                                          <p:val>
                                            <p:strVal val="#ppt_y"/>
                                          </p:val>
                                        </p:tav>
                                      </p:tavLst>
                                    </p:anim>
                                  </p:childTnLst>
                                </p:cTn>
                              </p:par>
                              <p:par>
                                <p:cTn id="9" presetID="45" presetClass="entr" presetSubtype="0" fill="hold" nodeType="withEffect">
                                  <p:stCondLst>
                                    <p:cond delay="0"/>
                                  </p:stCondLst>
                                  <p:childTnLst>
                                    <p:set>
                                      <p:cBhvr>
                                        <p:cTn id="10" dur="1" fill="hold">
                                          <p:stCondLst>
                                            <p:cond delay="0"/>
                                          </p:stCondLst>
                                        </p:cTn>
                                        <p:tgtEl>
                                          <p:spTgt spid="5123"/>
                                        </p:tgtEl>
                                        <p:attrNameLst>
                                          <p:attrName>style.visibility</p:attrName>
                                        </p:attrNameLst>
                                      </p:cBhvr>
                                      <p:to>
                                        <p:strVal val="visible"/>
                                      </p:to>
                                    </p:set>
                                    <p:animEffect transition="in" filter="fade">
                                      <p:cBhvr>
                                        <p:cTn id="11" dur="1000"/>
                                        <p:tgtEl>
                                          <p:spTgt spid="5123"/>
                                        </p:tgtEl>
                                      </p:cBhvr>
                                    </p:animEffect>
                                    <p:anim calcmode="lin" valueType="num">
                                      <p:cBhvr>
                                        <p:cTn id="12" dur="1000" fill="hold"/>
                                        <p:tgtEl>
                                          <p:spTgt spid="5123"/>
                                        </p:tgtEl>
                                        <p:attrNameLst>
                                          <p:attrName>ppt_w</p:attrName>
                                        </p:attrNameLst>
                                      </p:cBhvr>
                                      <p:tavLst>
                                        <p:tav tm="0" fmla="#ppt_w*sin(2.5*pi*$)">
                                          <p:val>
                                            <p:fltVal val="0"/>
                                          </p:val>
                                        </p:tav>
                                        <p:tav tm="100000">
                                          <p:val>
                                            <p:fltVal val="1"/>
                                          </p:val>
                                        </p:tav>
                                      </p:tavLst>
                                    </p:anim>
                                    <p:anim calcmode="lin" valueType="num">
                                      <p:cBhvr>
                                        <p:cTn id="13" dur="1000" fill="hold"/>
                                        <p:tgtEl>
                                          <p:spTgt spid="5123"/>
                                        </p:tgtEl>
                                        <p:attrNameLst>
                                          <p:attrName>ppt_h</p:attrName>
                                        </p:attrNameLst>
                                      </p:cBhvr>
                                      <p:tavLst>
                                        <p:tav tm="0">
                                          <p:val>
                                            <p:strVal val="#ppt_h"/>
                                          </p:val>
                                        </p:tav>
                                        <p:tav tm="100000">
                                          <p:val>
                                            <p:strVal val="#ppt_h"/>
                                          </p:val>
                                        </p:tav>
                                      </p:tavLst>
                                    </p:anim>
                                  </p:childTnLst>
                                </p:cTn>
                              </p:par>
                              <p:par>
                                <p:cTn id="14" presetID="10" presetClass="entr" presetSubtype="0" fill="hold" nodeType="with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par>
                                <p:cTn id="17" presetID="2" presetClass="entr" presetSubtype="1"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user\Pictures\033i8315-1350x9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lstStyle/>
          <a:p>
            <a:r>
              <a:rPr lang="uk-UA" b="1" i="1" dirty="0" smtClean="0">
                <a:solidFill>
                  <a:schemeClr val="bg1"/>
                </a:solidFill>
                <a:effectLst>
                  <a:outerShdw blurRad="38100" dist="38100" dir="2700000" algn="tl">
                    <a:srgbClr val="000000">
                      <a:alpha val="43137"/>
                    </a:srgbClr>
                  </a:outerShdw>
                </a:effectLst>
                <a:latin typeface="Arial Black" pitchFamily="34" charset="0"/>
              </a:rPr>
              <a:t>Гончарство</a:t>
            </a:r>
            <a:endParaRPr lang="ru-RU" b="1" i="1" dirty="0">
              <a:solidFill>
                <a:schemeClr val="bg1"/>
              </a:solidFill>
              <a:effectLst>
                <a:outerShdw blurRad="38100" dist="38100" dir="2700000" algn="tl">
                  <a:srgbClr val="000000">
                    <a:alpha val="43137"/>
                  </a:srgbClr>
                </a:outerShdw>
              </a:effectLst>
              <a:latin typeface="Arial Black" pitchFamily="34" charset="0"/>
            </a:endParaRPr>
          </a:p>
        </p:txBody>
      </p:sp>
      <p:sp>
        <p:nvSpPr>
          <p:cNvPr id="3" name="Объект 2"/>
          <p:cNvSpPr>
            <a:spLocks noGrp="1"/>
          </p:cNvSpPr>
          <p:nvPr>
            <p:ph idx="1"/>
          </p:nvPr>
        </p:nvSpPr>
        <p:spPr/>
        <p:txBody>
          <a:bodyPr>
            <a:normAutofit/>
          </a:bodyPr>
          <a:lstStyle/>
          <a:p>
            <a:r>
              <a:rPr lang="uk-UA" sz="2400" b="1" dirty="0" smtClean="0">
                <a:solidFill>
                  <a:schemeClr val="bg1"/>
                </a:solidFill>
                <a:effectLst>
                  <a:outerShdw blurRad="38100" dist="38100" dir="2700000" algn="tl">
                    <a:srgbClr val="000000">
                      <a:alpha val="43137"/>
                    </a:srgbClr>
                  </a:outerShdw>
                </a:effectLst>
                <a:latin typeface="Bookman Old Style" pitchFamily="18" charset="0"/>
              </a:rPr>
              <a:t>Гончарство-це давня українська культура. </a:t>
            </a:r>
            <a:r>
              <a:rPr lang="uk-UA" sz="2400" b="1" dirty="0" err="1" smtClean="0">
                <a:solidFill>
                  <a:schemeClr val="bg1"/>
                </a:solidFill>
                <a:effectLst>
                  <a:outerShdw blurRad="38100" dist="38100" dir="2700000" algn="tl">
                    <a:srgbClr val="000000">
                      <a:alpha val="43137"/>
                    </a:srgbClr>
                  </a:outerShdw>
                </a:effectLst>
                <a:latin typeface="Bookman Old Style" pitchFamily="18" charset="0"/>
              </a:rPr>
              <a:t>Україннці</a:t>
            </a:r>
            <a:r>
              <a:rPr lang="uk-UA" sz="2400" b="1" dirty="0" smtClean="0">
                <a:solidFill>
                  <a:schemeClr val="bg1"/>
                </a:solidFill>
                <a:effectLst>
                  <a:outerShdw blurRad="38100" dist="38100" dir="2700000" algn="tl">
                    <a:srgbClr val="000000">
                      <a:alpha val="43137"/>
                    </a:srgbClr>
                  </a:outerShdw>
                </a:effectLst>
                <a:latin typeface="Bookman Old Style" pitchFamily="18" charset="0"/>
              </a:rPr>
              <a:t> виготовляли з глини тарілки, глечики, миски та горшки. Гончарством займалися: </a:t>
            </a:r>
            <a:r>
              <a:rPr lang="ru-RU" sz="2400" b="1" dirty="0">
                <a:solidFill>
                  <a:schemeClr val="bg1"/>
                </a:solidFill>
                <a:effectLst>
                  <a:outerShdw blurRad="38100" dist="38100" dir="2700000" algn="tl">
                    <a:srgbClr val="000000">
                      <a:alpha val="43137"/>
                    </a:srgbClr>
                  </a:outerShdw>
                </a:effectLst>
                <a:latin typeface="Bookman Old Style" pitchFamily="18" charset="0"/>
              </a:rPr>
              <a:t>н</a:t>
            </a:r>
            <a:r>
              <a:rPr lang="ru-RU" sz="2400" b="1" dirty="0" smtClean="0">
                <a:solidFill>
                  <a:schemeClr val="bg1"/>
                </a:solidFill>
                <a:effectLst>
                  <a:outerShdw blurRad="38100" dist="38100" dir="2700000" algn="tl">
                    <a:srgbClr val="000000">
                      <a:alpha val="43137"/>
                    </a:srgbClr>
                  </a:outerShdw>
                </a:effectLst>
                <a:latin typeface="Bookman Old Style" pitchFamily="18" charset="0"/>
              </a:rPr>
              <a:t>а </a:t>
            </a:r>
            <a:r>
              <a:rPr lang="ru-RU" sz="2400" b="1" dirty="0" err="1">
                <a:solidFill>
                  <a:schemeClr val="bg1"/>
                </a:solidFill>
                <a:effectLst>
                  <a:outerShdw blurRad="38100" dist="38100" dir="2700000" algn="tl">
                    <a:srgbClr val="000000">
                      <a:alpha val="43137"/>
                    </a:srgbClr>
                  </a:outerShdw>
                </a:effectLst>
                <a:latin typeface="Bookman Old Style" pitchFamily="18" charset="0"/>
              </a:rPr>
              <a:t>Київщині</a:t>
            </a:r>
            <a:r>
              <a:rPr lang="ru-RU" sz="2400" b="1" dirty="0">
                <a:solidFill>
                  <a:schemeClr val="bg1"/>
                </a:solidFill>
                <a:effectLst>
                  <a:outerShdw blurRad="38100" dist="38100" dir="2700000" algn="tl">
                    <a:srgbClr val="000000">
                      <a:alpha val="43137"/>
                    </a:srgbClr>
                  </a:outerShdw>
                </a:effectLst>
                <a:latin typeface="Bookman Old Style" pitchFamily="18" charset="0"/>
              </a:rPr>
              <a:t> </a:t>
            </a:r>
            <a:r>
              <a:rPr lang="ru-RU" sz="2400" b="1" dirty="0" smtClean="0">
                <a:solidFill>
                  <a:schemeClr val="bg1"/>
                </a:solidFill>
                <a:effectLst>
                  <a:outerShdw blurRad="38100" dist="38100" dir="2700000" algn="tl">
                    <a:srgbClr val="000000">
                      <a:alpha val="43137"/>
                    </a:srgbClr>
                  </a:outerShdw>
                </a:effectLst>
                <a:latin typeface="Bookman Old Style" pitchFamily="18" charset="0"/>
              </a:rPr>
              <a:t>—у </a:t>
            </a:r>
            <a:r>
              <a:rPr lang="ru-RU" sz="2400" b="1" dirty="0" err="1" smtClean="0">
                <a:solidFill>
                  <a:schemeClr val="bg1"/>
                </a:solidFill>
                <a:effectLst>
                  <a:outerShdw blurRad="38100" dist="38100" dir="2700000" algn="tl">
                    <a:srgbClr val="000000">
                      <a:alpha val="43137"/>
                    </a:srgbClr>
                  </a:outerShdw>
                </a:effectLst>
                <a:latin typeface="Bookman Old Style" pitchFamily="18" charset="0"/>
              </a:rPr>
              <a:t>Дибинцях</a:t>
            </a:r>
            <a:r>
              <a:rPr lang="ru-RU" sz="2400" b="1" dirty="0" smtClean="0">
                <a:solidFill>
                  <a:schemeClr val="bg1"/>
                </a:solidFill>
                <a:effectLst>
                  <a:outerShdw blurRad="38100" dist="38100" dir="2700000" algn="tl">
                    <a:srgbClr val="000000">
                      <a:alpha val="43137"/>
                    </a:srgbClr>
                  </a:outerShdw>
                </a:effectLst>
                <a:latin typeface="Bookman Old Style" pitchFamily="18" charset="0"/>
              </a:rPr>
              <a:t>, </a:t>
            </a:r>
            <a:r>
              <a:rPr lang="ru-RU" sz="2400" b="1" dirty="0" err="1" smtClean="0">
                <a:solidFill>
                  <a:schemeClr val="bg1"/>
                </a:solidFill>
                <a:effectLst>
                  <a:outerShdw blurRad="38100" dist="38100" dir="2700000" algn="tl">
                    <a:srgbClr val="000000">
                      <a:alpha val="43137"/>
                    </a:srgbClr>
                  </a:outerShdw>
                </a:effectLst>
                <a:latin typeface="Bookman Old Style" pitchFamily="18" charset="0"/>
              </a:rPr>
              <a:t>Новій</a:t>
            </a:r>
            <a:r>
              <a:rPr lang="ru-RU" sz="2400" b="1" dirty="0" smtClean="0">
                <a:solidFill>
                  <a:schemeClr val="bg1"/>
                </a:solidFill>
                <a:effectLst>
                  <a:outerShdw blurRad="38100" dist="38100" dir="2700000" algn="tl">
                    <a:srgbClr val="000000">
                      <a:alpha val="43137"/>
                    </a:srgbClr>
                  </a:outerShdw>
                </a:effectLst>
                <a:latin typeface="Bookman Old Style" pitchFamily="18" charset="0"/>
              </a:rPr>
              <a:t> </a:t>
            </a:r>
            <a:r>
              <a:rPr lang="ru-RU" sz="2400" b="1" dirty="0" err="1" smtClean="0">
                <a:solidFill>
                  <a:schemeClr val="bg1"/>
                </a:solidFill>
                <a:effectLst>
                  <a:outerShdw blurRad="38100" dist="38100" dir="2700000" algn="tl">
                    <a:srgbClr val="000000">
                      <a:alpha val="43137"/>
                    </a:srgbClr>
                  </a:outerShdw>
                </a:effectLst>
                <a:latin typeface="Bookman Old Style" pitchFamily="18" charset="0"/>
              </a:rPr>
              <a:t>Петрівці</a:t>
            </a:r>
            <a:r>
              <a:rPr lang="ru-RU" sz="2400" b="1" dirty="0" smtClean="0">
                <a:solidFill>
                  <a:schemeClr val="bg1"/>
                </a:solidFill>
                <a:effectLst>
                  <a:outerShdw blurRad="38100" dist="38100" dir="2700000" algn="tl">
                    <a:srgbClr val="000000">
                      <a:alpha val="43137"/>
                    </a:srgbClr>
                  </a:outerShdw>
                </a:effectLst>
                <a:latin typeface="Bookman Old Style" pitchFamily="18" charset="0"/>
              </a:rPr>
              <a:t>. На </a:t>
            </a:r>
            <a:r>
              <a:rPr lang="ru-RU" sz="2400" b="1" dirty="0" err="1" smtClean="0">
                <a:solidFill>
                  <a:schemeClr val="bg1"/>
                </a:solidFill>
                <a:effectLst>
                  <a:outerShdw blurRad="38100" dist="38100" dir="2700000" algn="tl">
                    <a:srgbClr val="000000">
                      <a:alpha val="43137"/>
                    </a:srgbClr>
                  </a:outerShdw>
                </a:effectLst>
                <a:latin typeface="Bookman Old Style" pitchFamily="18" charset="0"/>
              </a:rPr>
              <a:t>Харьківщині</a:t>
            </a:r>
            <a:r>
              <a:rPr lang="ru-RU" sz="2400" b="1" dirty="0" smtClean="0">
                <a:solidFill>
                  <a:schemeClr val="bg1"/>
                </a:solidFill>
                <a:effectLst>
                  <a:outerShdw blurRad="38100" dist="38100" dir="2700000" algn="tl">
                    <a:srgbClr val="000000">
                      <a:alpha val="43137"/>
                    </a:srgbClr>
                  </a:outerShdw>
                </a:effectLst>
                <a:latin typeface="Bookman Old Style" pitchFamily="18" charset="0"/>
              </a:rPr>
              <a:t> -у </a:t>
            </a:r>
            <a:r>
              <a:rPr lang="ru-RU" sz="2400" b="1" dirty="0" err="1" smtClean="0">
                <a:solidFill>
                  <a:schemeClr val="bg1"/>
                </a:solidFill>
                <a:effectLst>
                  <a:outerShdw blurRad="38100" dist="38100" dir="2700000" algn="tl">
                    <a:srgbClr val="000000">
                      <a:alpha val="43137"/>
                    </a:srgbClr>
                  </a:outerShdw>
                </a:effectLst>
                <a:latin typeface="Bookman Old Style" pitchFamily="18" charset="0"/>
              </a:rPr>
              <a:t>Ізюмі</a:t>
            </a:r>
            <a:r>
              <a:rPr lang="ru-RU" sz="2400" b="1" dirty="0" smtClean="0">
                <a:solidFill>
                  <a:schemeClr val="bg1"/>
                </a:solidFill>
                <a:effectLst>
                  <a:outerShdw blurRad="38100" dist="38100" dir="2700000" algn="tl">
                    <a:srgbClr val="000000">
                      <a:alpha val="43137"/>
                    </a:srgbClr>
                  </a:outerShdw>
                </a:effectLst>
                <a:latin typeface="Bookman Old Style" pitchFamily="18" charset="0"/>
              </a:rPr>
              <a:t>, Просяному. Та на </a:t>
            </a:r>
            <a:r>
              <a:rPr lang="ru-RU" sz="2400" b="1" dirty="0" err="1" smtClean="0">
                <a:solidFill>
                  <a:schemeClr val="bg1"/>
                </a:solidFill>
                <a:effectLst>
                  <a:outerShdw blurRad="38100" dist="38100" dir="2700000" algn="tl">
                    <a:srgbClr val="000000">
                      <a:alpha val="43137"/>
                    </a:srgbClr>
                  </a:outerShdw>
                </a:effectLst>
                <a:latin typeface="Bookman Old Style" pitchFamily="18" charset="0"/>
              </a:rPr>
              <a:t>Волині</a:t>
            </a:r>
            <a:r>
              <a:rPr lang="ru-RU" sz="2400" b="1" dirty="0" smtClean="0">
                <a:solidFill>
                  <a:schemeClr val="bg1"/>
                </a:solidFill>
                <a:effectLst>
                  <a:outerShdw blurRad="38100" dist="38100" dir="2700000" algn="tl">
                    <a:srgbClr val="000000">
                      <a:alpha val="43137"/>
                    </a:srgbClr>
                  </a:outerShdw>
                </a:effectLst>
                <a:latin typeface="Bookman Old Style" pitchFamily="18" charset="0"/>
              </a:rPr>
              <a:t>- у </a:t>
            </a:r>
            <a:r>
              <a:rPr lang="ru-RU" sz="2400" b="1" dirty="0" err="1" smtClean="0">
                <a:solidFill>
                  <a:schemeClr val="bg1"/>
                </a:solidFill>
                <a:effectLst>
                  <a:outerShdw blurRad="38100" dist="38100" dir="2700000" algn="tl">
                    <a:srgbClr val="000000">
                      <a:alpha val="43137"/>
                    </a:srgbClr>
                  </a:outerShdw>
                </a:effectLst>
                <a:latin typeface="Bookman Old Style" pitchFamily="18" charset="0"/>
              </a:rPr>
              <a:t>Рокиті</a:t>
            </a:r>
            <a:r>
              <a:rPr lang="ru-RU" sz="2400" b="1" dirty="0" smtClean="0">
                <a:solidFill>
                  <a:schemeClr val="bg1"/>
                </a:solidFill>
                <a:effectLst>
                  <a:outerShdw blurRad="38100" dist="38100" dir="2700000" algn="tl">
                    <a:srgbClr val="000000">
                      <a:alpha val="43137"/>
                    </a:srgbClr>
                  </a:outerShdw>
                </a:effectLst>
                <a:latin typeface="Bookman Old Style" pitchFamily="18" charset="0"/>
              </a:rPr>
              <a:t> та </a:t>
            </a:r>
            <a:r>
              <a:rPr lang="ru-RU" sz="2400" b="1" dirty="0" err="1" smtClean="0">
                <a:solidFill>
                  <a:schemeClr val="bg1"/>
                </a:solidFill>
                <a:effectLst>
                  <a:outerShdw blurRad="38100" dist="38100" dir="2700000" algn="tl">
                    <a:srgbClr val="000000">
                      <a:alpha val="43137"/>
                    </a:srgbClr>
                  </a:outerShdw>
                </a:effectLst>
                <a:latin typeface="Bookman Old Style" pitchFamily="18" charset="0"/>
              </a:rPr>
              <a:t>Дубровиці</a:t>
            </a:r>
            <a:r>
              <a:rPr lang="ru-RU" sz="2400" b="1" dirty="0" smtClean="0">
                <a:solidFill>
                  <a:schemeClr val="bg1"/>
                </a:solidFill>
                <a:effectLst>
                  <a:outerShdw blurRad="38100" dist="38100" dir="2700000" algn="tl">
                    <a:srgbClr val="000000">
                      <a:alpha val="43137"/>
                    </a:srgbClr>
                  </a:outerShdw>
                </a:effectLst>
                <a:latin typeface="Bookman Old Style" pitchFamily="18" charset="0"/>
              </a:rPr>
              <a:t>.</a:t>
            </a:r>
            <a:endParaRPr lang="ru-RU" sz="2400" b="1" dirty="0">
              <a:solidFill>
                <a:schemeClr val="bg1"/>
              </a:solidFill>
              <a:effectLst>
                <a:outerShdw blurRad="38100" dist="38100" dir="2700000" algn="tl">
                  <a:srgbClr val="000000">
                    <a:alpha val="43137"/>
                  </a:srgbClr>
                </a:outerShdw>
              </a:effectLst>
              <a:latin typeface="Bookman Old Style" pitchFamily="18" charset="0"/>
            </a:endParaRPr>
          </a:p>
        </p:txBody>
      </p:sp>
      <p:pic>
        <p:nvPicPr>
          <p:cNvPr id="6147" name="Picture 3" descr="C:\Users\user\Pictures\Без названия (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3933056"/>
            <a:ext cx="2617055" cy="29249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352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additive="base">
                                        <p:cTn id="7" dur="500" fill="hold"/>
                                        <p:tgtEl>
                                          <p:spTgt spid="6147"/>
                                        </p:tgtEl>
                                        <p:attrNameLst>
                                          <p:attrName>ppt_x</p:attrName>
                                        </p:attrNameLst>
                                      </p:cBhvr>
                                      <p:tavLst>
                                        <p:tav tm="0">
                                          <p:val>
                                            <p:strVal val="1+#ppt_w/2"/>
                                          </p:val>
                                        </p:tav>
                                        <p:tav tm="100000">
                                          <p:val>
                                            <p:strVal val="#ppt_x"/>
                                          </p:val>
                                        </p:tav>
                                      </p:tavLst>
                                    </p:anim>
                                    <p:anim calcmode="lin" valueType="num">
                                      <p:cBhvr additive="base">
                                        <p:cTn id="8" dur="500" fill="hold"/>
                                        <p:tgtEl>
                                          <p:spTgt spid="6147"/>
                                        </p:tgtEl>
                                        <p:attrNameLst>
                                          <p:attrName>ppt_y</p:attrName>
                                        </p:attrNameLst>
                                      </p:cBhvr>
                                      <p:tavLst>
                                        <p:tav tm="0">
                                          <p:val>
                                            <p:strVal val="#ppt_y"/>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user\Pictures\05004j0a-b549-1200x63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lstStyle/>
          <a:p>
            <a:r>
              <a:rPr lang="uk-UA" b="1" i="1" dirty="0" smtClean="0">
                <a:effectLst>
                  <a:outerShdw blurRad="38100" dist="38100" dir="2700000" algn="tl">
                    <a:srgbClr val="000000">
                      <a:alpha val="43137"/>
                    </a:srgbClr>
                  </a:outerShdw>
                </a:effectLst>
              </a:rPr>
              <a:t>ВИСНОВОК</a:t>
            </a:r>
            <a:endParaRPr lang="ru-RU" b="1" i="1" dirty="0">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lstStyle/>
          <a:p>
            <a:r>
              <a:rPr lang="uk-UA" i="1" dirty="0" smtClean="0">
                <a:effectLst>
                  <a:outerShdw blurRad="38100" dist="38100" dir="2700000" algn="tl">
                    <a:srgbClr val="000000">
                      <a:alpha val="43137"/>
                    </a:srgbClr>
                  </a:outerShdw>
                </a:effectLst>
                <a:latin typeface="Comic Sans MS" pitchFamily="66" charset="0"/>
              </a:rPr>
              <a:t>Наша культура багата на талановитих людей та цікаві ремесла. Такі як гончарство, плетіння та  вишивка . Я пишаюсь культурою та талантами нашої країни.</a:t>
            </a:r>
            <a:endParaRPr lang="ru-RU" i="1" dirty="0">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302501663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198</Words>
  <Application>Microsoft Office PowerPoint</Application>
  <PresentationFormat>Экран (4:3)</PresentationFormat>
  <Paragraphs>21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Мудрість мого народу</vt:lpstr>
      <vt:lpstr>Презентация PowerPoint</vt:lpstr>
      <vt:lpstr>Крашанки, дряпанки та крапанки</vt:lpstr>
      <vt:lpstr>Вишиванки</vt:lpstr>
      <vt:lpstr>Великі Письменники</vt:lpstr>
      <vt:lpstr>Гончарство</vt:lpstr>
      <vt:lpstr>ВИСНОВОК</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Мудрість мого народу</dc:title>
  <dc:creator>user</dc:creator>
  <cp:lastModifiedBy>user</cp:lastModifiedBy>
  <cp:revision>8</cp:revision>
  <dcterms:created xsi:type="dcterms:W3CDTF">2024-02-16T09:10:08Z</dcterms:created>
  <dcterms:modified xsi:type="dcterms:W3CDTF">2024-02-16T10:27:33Z</dcterms:modified>
</cp:coreProperties>
</file>