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4" r:id="rId12"/>
    <p:sldId id="270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82373" autoAdjust="0"/>
  </p:normalViewPr>
  <p:slideViewPr>
    <p:cSldViewPr>
      <p:cViewPr varScale="1">
        <p:scale>
          <a:sx n="64" d="100"/>
          <a:sy n="64" d="100"/>
        </p:scale>
        <p:origin x="1324" y="48"/>
      </p:cViewPr>
      <p:guideLst>
        <p:guide orient="horz" pos="2160"/>
        <p:guide pos="2880"/>
        <p:guide orient="horz" pos="22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37A5AC4B-B6D6-4AE4-B8F4-D1EC0086BCCA}"/>
    <pc:docChg chg="custSel delSld modSld sldOrd">
      <pc:chgData name="Виктория Зайцева" userId="ad73e267656ca33b" providerId="LiveId" clId="{37A5AC4B-B6D6-4AE4-B8F4-D1EC0086BCCA}" dt="2024-02-04T07:27:07.874" v="47" actId="2696"/>
      <pc:docMkLst>
        <pc:docMk/>
      </pc:docMkLst>
      <pc:sldChg chg="modSp mod">
        <pc:chgData name="Виктория Зайцева" userId="ad73e267656ca33b" providerId="LiveId" clId="{37A5AC4B-B6D6-4AE4-B8F4-D1EC0086BCCA}" dt="2024-02-04T07:25:17.302" v="32" actId="27636"/>
        <pc:sldMkLst>
          <pc:docMk/>
          <pc:sldMk cId="0" sldId="256"/>
        </pc:sldMkLst>
        <pc:spChg chg="mod">
          <ac:chgData name="Виктория Зайцева" userId="ad73e267656ca33b" providerId="LiveId" clId="{37A5AC4B-B6D6-4AE4-B8F4-D1EC0086BCCA}" dt="2024-02-04T07:25:17.302" v="32" actId="27636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Виктория Зайцева" userId="ad73e267656ca33b" providerId="LiveId" clId="{37A5AC4B-B6D6-4AE4-B8F4-D1EC0086BCCA}" dt="2024-02-04T07:26:33.240" v="40" actId="2696"/>
        <pc:sldMkLst>
          <pc:docMk/>
          <pc:sldMk cId="0" sldId="263"/>
        </pc:sldMkLst>
      </pc:sldChg>
      <pc:sldChg chg="modSp mod">
        <pc:chgData name="Виктория Зайцева" userId="ad73e267656ca33b" providerId="LiveId" clId="{37A5AC4B-B6D6-4AE4-B8F4-D1EC0086BCCA}" dt="2024-02-04T07:26:26.348" v="39" actId="20577"/>
        <pc:sldMkLst>
          <pc:docMk/>
          <pc:sldMk cId="0" sldId="264"/>
        </pc:sldMkLst>
        <pc:spChg chg="mod">
          <ac:chgData name="Виктория Зайцева" userId="ad73e267656ca33b" providerId="LiveId" clId="{37A5AC4B-B6D6-4AE4-B8F4-D1EC0086BCCA}" dt="2024-02-04T07:26:26.348" v="39" actId="20577"/>
          <ac:spMkLst>
            <pc:docMk/>
            <pc:sldMk cId="0" sldId="264"/>
            <ac:spMk id="12" creationId="{00000000-0000-0000-0000-000000000000}"/>
          </ac:spMkLst>
        </pc:spChg>
      </pc:sldChg>
      <pc:sldChg chg="modSp mod ord">
        <pc:chgData name="Виктория Зайцева" userId="ad73e267656ca33b" providerId="LiveId" clId="{37A5AC4B-B6D6-4AE4-B8F4-D1EC0086BCCA}" dt="2024-02-04T07:26:20.155" v="37" actId="20577"/>
        <pc:sldMkLst>
          <pc:docMk/>
          <pc:sldMk cId="0" sldId="265"/>
        </pc:sldMkLst>
        <pc:spChg chg="mod">
          <ac:chgData name="Виктория Зайцева" userId="ad73e267656ca33b" providerId="LiveId" clId="{37A5AC4B-B6D6-4AE4-B8F4-D1EC0086BCCA}" dt="2024-02-04T07:26:20.155" v="37" actId="20577"/>
          <ac:spMkLst>
            <pc:docMk/>
            <pc:sldMk cId="0" sldId="265"/>
            <ac:spMk id="12" creationId="{00000000-0000-0000-0000-000000000000}"/>
          </ac:spMkLst>
        </pc:spChg>
      </pc:sldChg>
      <pc:sldChg chg="ord">
        <pc:chgData name="Виктория Зайцева" userId="ad73e267656ca33b" providerId="LiveId" clId="{37A5AC4B-B6D6-4AE4-B8F4-D1EC0086BCCA}" dt="2024-02-04T07:26:43.156" v="42"/>
        <pc:sldMkLst>
          <pc:docMk/>
          <pc:sldMk cId="0" sldId="266"/>
        </pc:sldMkLst>
      </pc:sldChg>
      <pc:sldChg chg="del">
        <pc:chgData name="Виктория Зайцева" userId="ad73e267656ca33b" providerId="LiveId" clId="{37A5AC4B-B6D6-4AE4-B8F4-D1EC0086BCCA}" dt="2024-02-04T07:25:35.420" v="33" actId="2696"/>
        <pc:sldMkLst>
          <pc:docMk/>
          <pc:sldMk cId="3940415758" sldId="267"/>
        </pc:sldMkLst>
      </pc:sldChg>
      <pc:sldChg chg="del">
        <pc:chgData name="Виктория Зайцева" userId="ad73e267656ca33b" providerId="LiveId" clId="{37A5AC4B-B6D6-4AE4-B8F4-D1EC0086BCCA}" dt="2024-02-04T07:26:57.603" v="44" actId="2696"/>
        <pc:sldMkLst>
          <pc:docMk/>
          <pc:sldMk cId="2387871848" sldId="269"/>
        </pc:sldMkLst>
      </pc:sldChg>
      <pc:sldChg chg="del">
        <pc:chgData name="Виктория Зайцева" userId="ad73e267656ca33b" providerId="LiveId" clId="{37A5AC4B-B6D6-4AE4-B8F4-D1EC0086BCCA}" dt="2024-02-04T07:26:59.989" v="45" actId="2696"/>
        <pc:sldMkLst>
          <pc:docMk/>
          <pc:sldMk cId="2998553231" sldId="271"/>
        </pc:sldMkLst>
      </pc:sldChg>
      <pc:sldChg chg="del">
        <pc:chgData name="Виктория Зайцева" userId="ad73e267656ca33b" providerId="LiveId" clId="{37A5AC4B-B6D6-4AE4-B8F4-D1EC0086BCCA}" dt="2024-02-04T07:27:02.411" v="46" actId="2696"/>
        <pc:sldMkLst>
          <pc:docMk/>
          <pc:sldMk cId="1930978418" sldId="275"/>
        </pc:sldMkLst>
      </pc:sldChg>
      <pc:sldChg chg="del">
        <pc:chgData name="Виктория Зайцева" userId="ad73e267656ca33b" providerId="LiveId" clId="{37A5AC4B-B6D6-4AE4-B8F4-D1EC0086BCCA}" dt="2024-02-04T07:26:54.972" v="43" actId="2696"/>
        <pc:sldMkLst>
          <pc:docMk/>
          <pc:sldMk cId="2304585614" sldId="276"/>
        </pc:sldMkLst>
      </pc:sldChg>
      <pc:sldChg chg="del">
        <pc:chgData name="Виктория Зайцева" userId="ad73e267656ca33b" providerId="LiveId" clId="{37A5AC4B-B6D6-4AE4-B8F4-D1EC0086BCCA}" dt="2024-02-04T07:27:07.874" v="47" actId="2696"/>
        <pc:sldMkLst>
          <pc:docMk/>
          <pc:sldMk cId="4223890494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A35EB-4DCB-4883-805F-A79B3E9624C8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D01A9-2D47-4815-8CB1-6811B071A39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8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Обработка и подсчет результатов реализованы с помощью</a:t>
            </a:r>
            <a:r>
              <a:rPr lang="ru-RU" baseline="0" dirty="0"/>
              <a:t> макросов. Чтобы тренажер работал, необходимо разрешить </a:t>
            </a:r>
            <a:r>
              <a:rPr lang="en-US" baseline="0" dirty="0"/>
              <a:t>PowerPoint </a:t>
            </a:r>
            <a:r>
              <a:rPr lang="ru-RU" baseline="0" dirty="0"/>
              <a:t>запускать макросы с помощью соответствующих настроек. Тренажер следует всегда запускать с первого слайда. </a:t>
            </a:r>
          </a:p>
          <a:p>
            <a:endParaRPr lang="ru-RU" baseline="0" dirty="0"/>
          </a:p>
          <a:p>
            <a:r>
              <a:rPr lang="ru-RU" baseline="0" dirty="0"/>
              <a:t>Как заменить задание со словами на другое</a:t>
            </a:r>
          </a:p>
          <a:p>
            <a:r>
              <a:rPr lang="ru-RU" baseline="0" dirty="0"/>
              <a:t>Обработка ответов не зависит от содержания текста на слайде; обработка ответа добавлена к щелчку по ответу (облаку и тексту на облаке). Поэтому вы можете менять текст задания и текст ответов, но помните, что  необходимо сохранить правильный и неправильный ответ за персонажем. Например, вы хотите настроить тренажер для английский слов; в этом случае на первом слайде у мальчика должен быть правильный ответ.</a:t>
            </a:r>
          </a:p>
          <a:p>
            <a:r>
              <a:rPr lang="ru-RU" baseline="0" dirty="0"/>
              <a:t>Чтобы поменять логику обработки ответов, например, вам нужно, чтобы на первом слайде у мальчика был правильный ответ, а у девочки - неправильный, необходимо поменять макросы на облаках и текстах ответов, запускаемые по щелчку мыши. Чтобы заменить макрос, выделите объект (облако или текст ответа) и перейдите на вкладку Вставка -</a:t>
            </a:r>
            <a:r>
              <a:rPr lang="en-US" baseline="0" dirty="0"/>
              <a:t>&gt; </a:t>
            </a:r>
            <a:r>
              <a:rPr lang="ru-RU" baseline="0" dirty="0"/>
              <a:t>команда Действие. На вкладке «по щелчку мыши» в раскрывающемся списке «запуск макроса» выберите </a:t>
            </a:r>
            <a:r>
              <a:rPr lang="en-US" baseline="0" dirty="0" err="1"/>
              <a:t>GreenApple</a:t>
            </a:r>
            <a:r>
              <a:rPr lang="en-US" baseline="0" dirty="0"/>
              <a:t> </a:t>
            </a:r>
            <a:r>
              <a:rPr lang="ru-RU" baseline="0" dirty="0"/>
              <a:t>для обработки правильного ответа и </a:t>
            </a:r>
            <a:r>
              <a:rPr lang="en-US" baseline="0" dirty="0" err="1"/>
              <a:t>RedApple</a:t>
            </a:r>
            <a:r>
              <a:rPr lang="en-US" baseline="0" dirty="0"/>
              <a:t> </a:t>
            </a:r>
            <a:r>
              <a:rPr lang="ru-RU" baseline="0" dirty="0"/>
              <a:t>для обработки неверного ответа.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Script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66"/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  <p:pic>
        <p:nvPicPr>
          <p:cNvPr id="7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3601" y="87288"/>
            <a:ext cx="5619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7584" y="87288"/>
            <a:ext cx="561975" cy="533400"/>
          </a:xfrm>
          <a:prstGeom prst="rect">
            <a:avLst/>
          </a:prstGeom>
        </p:spPr>
      </p:pic>
      <p:pic>
        <p:nvPicPr>
          <p:cNvPr id="10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61600" y="86400"/>
            <a:ext cx="561975" cy="533400"/>
          </a:xfrm>
          <a:prstGeom prst="rect">
            <a:avLst/>
          </a:prstGeom>
        </p:spPr>
      </p:pic>
      <p:pic>
        <p:nvPicPr>
          <p:cNvPr id="11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95200" y="86400"/>
            <a:ext cx="561975" cy="533400"/>
          </a:xfrm>
          <a:prstGeom prst="rect">
            <a:avLst/>
          </a:prstGeom>
        </p:spPr>
      </p:pic>
      <p:pic>
        <p:nvPicPr>
          <p:cNvPr id="12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63200" y="86400"/>
            <a:ext cx="561975" cy="533400"/>
          </a:xfrm>
          <a:prstGeom prst="rect">
            <a:avLst/>
          </a:prstGeom>
        </p:spPr>
      </p:pic>
      <p:pic>
        <p:nvPicPr>
          <p:cNvPr id="13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29600" y="86400"/>
            <a:ext cx="561975" cy="533400"/>
          </a:xfrm>
          <a:prstGeom prst="rect">
            <a:avLst/>
          </a:prstGeom>
        </p:spPr>
      </p:pic>
      <p:pic>
        <p:nvPicPr>
          <p:cNvPr id="14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96000" y="86400"/>
            <a:ext cx="561975" cy="533400"/>
          </a:xfrm>
          <a:prstGeom prst="rect">
            <a:avLst/>
          </a:prstGeom>
        </p:spPr>
      </p:pic>
      <p:pic>
        <p:nvPicPr>
          <p:cNvPr id="15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62400" y="86400"/>
            <a:ext cx="561975" cy="533400"/>
          </a:xfrm>
          <a:prstGeom prst="rect">
            <a:avLst/>
          </a:prstGeom>
        </p:spPr>
      </p:pic>
      <p:pic>
        <p:nvPicPr>
          <p:cNvPr id="16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8800" y="86400"/>
            <a:ext cx="561975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D901-52C0-4B70-B886-BC5519CD75DF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A0F6-336A-403B-830C-C513FCFAD8A6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4464496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dirty="0"/>
              <a:t>Шосте лютого </a:t>
            </a:r>
            <a:br>
              <a:rPr lang="uk-UA" dirty="0"/>
            </a:br>
            <a:r>
              <a:rPr lang="uk-UA" dirty="0"/>
              <a:t>Класна робота</a:t>
            </a:r>
            <a:br>
              <a:rPr lang="uk-UA" dirty="0"/>
            </a:br>
            <a:r>
              <a:rPr lang="uk-UA" sz="5300" dirty="0"/>
              <a:t>Групи прикметників за значенням</a:t>
            </a:r>
            <a:endParaRPr lang="en-US" sz="5300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911231"/>
            <a:ext cx="8229600" cy="1042982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Завдання 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8000" dirty="0"/>
          </a:p>
          <a:p>
            <a:r>
              <a:rPr lang="ru-RU" sz="8000" dirty="0">
                <a:solidFill>
                  <a:schemeClr val="bg1"/>
                </a:solidFill>
              </a:rPr>
              <a:t>Робота з текстом.  </a:t>
            </a:r>
            <a:r>
              <a:rPr lang="ru-RU" sz="8000" dirty="0" err="1">
                <a:solidFill>
                  <a:schemeClr val="bg1"/>
                </a:solidFill>
              </a:rPr>
              <a:t>Виписати</a:t>
            </a:r>
            <a:r>
              <a:rPr lang="ru-RU" sz="8000" dirty="0">
                <a:solidFill>
                  <a:schemeClr val="bg1"/>
                </a:solidFill>
              </a:rPr>
              <a:t> </a:t>
            </a:r>
            <a:r>
              <a:rPr lang="ru-RU" sz="8000" dirty="0" err="1">
                <a:solidFill>
                  <a:schemeClr val="bg1"/>
                </a:solidFill>
              </a:rPr>
              <a:t>прикметники</a:t>
            </a:r>
            <a:r>
              <a:rPr lang="ru-RU" sz="8000" dirty="0">
                <a:solidFill>
                  <a:schemeClr val="bg1"/>
                </a:solidFill>
              </a:rPr>
              <a:t>,  </a:t>
            </a:r>
            <a:r>
              <a:rPr lang="ru-RU" sz="8000" dirty="0" err="1">
                <a:solidFill>
                  <a:schemeClr val="bg1"/>
                </a:solidFill>
              </a:rPr>
              <a:t>визначити</a:t>
            </a:r>
            <a:r>
              <a:rPr lang="ru-RU" sz="8000" dirty="0">
                <a:solidFill>
                  <a:schemeClr val="bg1"/>
                </a:solidFill>
              </a:rPr>
              <a:t> </a:t>
            </a:r>
            <a:r>
              <a:rPr lang="ru-RU" sz="8000" dirty="0" err="1">
                <a:solidFill>
                  <a:schemeClr val="bg1"/>
                </a:solidFill>
              </a:rPr>
              <a:t>розряд</a:t>
            </a:r>
            <a:r>
              <a:rPr lang="ru-RU" sz="8000" dirty="0">
                <a:solidFill>
                  <a:schemeClr val="bg1"/>
                </a:solidFill>
              </a:rPr>
              <a:t>, до </a:t>
            </a:r>
            <a:r>
              <a:rPr lang="ru-RU" sz="8000" dirty="0" err="1">
                <a:solidFill>
                  <a:schemeClr val="bg1"/>
                </a:solidFill>
              </a:rPr>
              <a:t>якого</a:t>
            </a:r>
            <a:r>
              <a:rPr lang="ru-RU" sz="8000" dirty="0">
                <a:solidFill>
                  <a:schemeClr val="bg1"/>
                </a:solidFill>
              </a:rPr>
              <a:t> </a:t>
            </a:r>
            <a:r>
              <a:rPr lang="ru-RU" sz="8000" dirty="0" err="1">
                <a:solidFill>
                  <a:schemeClr val="bg1"/>
                </a:solidFill>
              </a:rPr>
              <a:t>кожен</a:t>
            </a:r>
            <a:r>
              <a:rPr lang="ru-RU" sz="8000" dirty="0">
                <a:solidFill>
                  <a:schemeClr val="bg1"/>
                </a:solidFill>
              </a:rPr>
              <a:t> з них </a:t>
            </a:r>
            <a:r>
              <a:rPr lang="ru-RU" sz="8000" dirty="0" err="1">
                <a:solidFill>
                  <a:schemeClr val="bg1"/>
                </a:solidFill>
              </a:rPr>
              <a:t>відноситься</a:t>
            </a:r>
            <a:r>
              <a:rPr lang="ru-RU" sz="8000" dirty="0">
                <a:solidFill>
                  <a:schemeClr val="bg1"/>
                </a:solidFill>
              </a:rPr>
              <a:t>.</a:t>
            </a:r>
          </a:p>
          <a:p>
            <a:endParaRPr lang="ru-RU" sz="9600" i="1" dirty="0">
              <a:solidFill>
                <a:schemeClr val="bg1"/>
              </a:solidFill>
            </a:endParaRPr>
          </a:p>
          <a:p>
            <a:r>
              <a:rPr lang="ru-RU" sz="9600" i="1" dirty="0">
                <a:solidFill>
                  <a:schemeClr val="bg1"/>
                </a:solidFill>
              </a:rPr>
              <a:t>У </a:t>
            </a:r>
            <a:r>
              <a:rPr lang="ru-RU" sz="9600" i="1" dirty="0" err="1">
                <a:solidFill>
                  <a:schemeClr val="bg1"/>
                </a:solidFill>
              </a:rPr>
              <a:t>кожної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людини</a:t>
            </a:r>
            <a:r>
              <a:rPr lang="ru-RU" sz="9600" i="1" dirty="0">
                <a:solidFill>
                  <a:schemeClr val="bg1"/>
                </a:solidFill>
              </a:rPr>
              <a:t> є </a:t>
            </a:r>
            <a:r>
              <a:rPr lang="ru-RU" sz="9600" i="1" dirty="0" err="1">
                <a:solidFill>
                  <a:schemeClr val="bg1"/>
                </a:solidFill>
              </a:rPr>
              <a:t>свої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rgbClr val="FF0000"/>
                </a:solidFill>
              </a:rPr>
              <a:t>улюблені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речі</a:t>
            </a:r>
            <a:r>
              <a:rPr lang="ru-RU" sz="9600" i="1" dirty="0">
                <a:solidFill>
                  <a:schemeClr val="bg1"/>
                </a:solidFill>
              </a:rPr>
              <a:t>, </a:t>
            </a:r>
            <a:r>
              <a:rPr lang="ru-RU" sz="9600" i="1" dirty="0" err="1">
                <a:solidFill>
                  <a:schemeClr val="bg1"/>
                </a:solidFill>
              </a:rPr>
              <a:t>предмети</a:t>
            </a:r>
            <a:r>
              <a:rPr lang="ru-RU" sz="9600" i="1" dirty="0">
                <a:solidFill>
                  <a:schemeClr val="bg1"/>
                </a:solidFill>
              </a:rPr>
              <a:t> –  </a:t>
            </a:r>
            <a:r>
              <a:rPr lang="ru-RU" sz="9600" i="1" dirty="0" err="1">
                <a:solidFill>
                  <a:srgbClr val="FF0000"/>
                </a:solidFill>
              </a:rPr>
              <a:t>щасливі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талісмани</a:t>
            </a:r>
            <a:r>
              <a:rPr lang="ru-RU" sz="9600" i="1" dirty="0">
                <a:solidFill>
                  <a:schemeClr val="bg1"/>
                </a:solidFill>
              </a:rPr>
              <a:t>, </a:t>
            </a:r>
            <a:r>
              <a:rPr lang="ru-RU" sz="9600" i="1" dirty="0" err="1">
                <a:solidFill>
                  <a:schemeClr val="bg1"/>
                </a:solidFill>
              </a:rPr>
              <a:t>які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нагадують</a:t>
            </a:r>
            <a:r>
              <a:rPr lang="ru-RU" sz="9600" i="1" dirty="0">
                <a:solidFill>
                  <a:schemeClr val="bg1"/>
                </a:solidFill>
              </a:rPr>
              <a:t> про </a:t>
            </a:r>
            <a:r>
              <a:rPr lang="ru-RU" sz="9600" i="1" dirty="0" err="1">
                <a:solidFill>
                  <a:schemeClr val="bg1"/>
                </a:solidFill>
              </a:rPr>
              <a:t>щось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>
                <a:solidFill>
                  <a:srgbClr val="FF0000"/>
                </a:solidFill>
              </a:rPr>
              <a:t>добре</a:t>
            </a:r>
            <a:r>
              <a:rPr lang="ru-RU" sz="9600" i="1" dirty="0">
                <a:solidFill>
                  <a:schemeClr val="bg1"/>
                </a:solidFill>
              </a:rPr>
              <a:t> і </a:t>
            </a:r>
            <a:r>
              <a:rPr lang="ru-RU" sz="9600" i="1" dirty="0" err="1">
                <a:solidFill>
                  <a:srgbClr val="FF0000"/>
                </a:solidFill>
              </a:rPr>
              <a:t>світле</a:t>
            </a:r>
            <a:r>
              <a:rPr lang="ru-RU" sz="9600" i="1" dirty="0">
                <a:solidFill>
                  <a:schemeClr val="bg1"/>
                </a:solidFill>
              </a:rPr>
              <a:t> в </a:t>
            </a:r>
            <a:r>
              <a:rPr lang="ru-RU" sz="9600" i="1" dirty="0" err="1">
                <a:solidFill>
                  <a:schemeClr val="bg1"/>
                </a:solidFill>
              </a:rPr>
              <a:t>житті</a:t>
            </a:r>
            <a:r>
              <a:rPr lang="ru-RU" sz="9600" i="1" dirty="0">
                <a:solidFill>
                  <a:schemeClr val="bg1"/>
                </a:solidFill>
              </a:rPr>
              <a:t>. Є </a:t>
            </a:r>
            <a:r>
              <a:rPr lang="ru-RU" sz="9600" i="1" dirty="0" err="1">
                <a:solidFill>
                  <a:schemeClr val="bg1"/>
                </a:solidFill>
              </a:rPr>
              <a:t>такі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символи</a:t>
            </a:r>
            <a:r>
              <a:rPr lang="uk-UA" sz="9600" i="1" dirty="0">
                <a:solidFill>
                  <a:schemeClr val="bg1"/>
                </a:solidFill>
              </a:rPr>
              <a:t> і в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нашого</a:t>
            </a:r>
            <a:r>
              <a:rPr lang="ru-RU" sz="9600" i="1" dirty="0">
                <a:solidFill>
                  <a:schemeClr val="bg1"/>
                </a:solidFill>
              </a:rPr>
              <a:t> народу. А </a:t>
            </a:r>
            <a:r>
              <a:rPr lang="ru-RU" sz="9600" i="1" dirty="0" err="1">
                <a:solidFill>
                  <a:schemeClr val="bg1"/>
                </a:solidFill>
              </a:rPr>
              <a:t>ще</a:t>
            </a:r>
            <a:r>
              <a:rPr lang="ru-RU" sz="9600" i="1" dirty="0">
                <a:solidFill>
                  <a:schemeClr val="bg1"/>
                </a:solidFill>
              </a:rPr>
              <a:t> – </a:t>
            </a:r>
            <a:r>
              <a:rPr lang="ru-RU" sz="9600" i="1" dirty="0" err="1">
                <a:solidFill>
                  <a:schemeClr val="bg1"/>
                </a:solidFill>
              </a:rPr>
              <a:t>улюблені</a:t>
            </a:r>
            <a:r>
              <a:rPr lang="ru-RU" sz="9600" i="1" dirty="0">
                <a:solidFill>
                  <a:schemeClr val="bg1"/>
                </a:solidFill>
              </a:rPr>
              <a:t> дерева, </a:t>
            </a:r>
            <a:r>
              <a:rPr lang="ru-RU" sz="9600" i="1" dirty="0" err="1">
                <a:solidFill>
                  <a:schemeClr val="bg1"/>
                </a:solidFill>
              </a:rPr>
              <a:t>квіти</a:t>
            </a:r>
            <a:r>
              <a:rPr lang="ru-RU" sz="9600" i="1" dirty="0">
                <a:solidFill>
                  <a:schemeClr val="bg1"/>
                </a:solidFill>
              </a:rPr>
              <a:t>, </a:t>
            </a:r>
            <a:r>
              <a:rPr lang="ru-RU" sz="9600" i="1" dirty="0" err="1">
                <a:solidFill>
                  <a:schemeClr val="bg1"/>
                </a:solidFill>
              </a:rPr>
              <a:t>тварини</a:t>
            </a:r>
            <a:r>
              <a:rPr lang="ru-RU" sz="9600" i="1" dirty="0">
                <a:solidFill>
                  <a:schemeClr val="bg1"/>
                </a:solidFill>
              </a:rPr>
              <a:t>. Не </a:t>
            </a:r>
            <a:r>
              <a:rPr lang="ru-RU" sz="9600" i="1" dirty="0" err="1">
                <a:solidFill>
                  <a:schemeClr val="bg1"/>
                </a:solidFill>
              </a:rPr>
              <a:t>можна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уявити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Україну</a:t>
            </a:r>
            <a:r>
              <a:rPr lang="ru-RU" sz="9600" i="1" dirty="0">
                <a:solidFill>
                  <a:schemeClr val="bg1"/>
                </a:solidFill>
              </a:rPr>
              <a:t> без  </a:t>
            </a:r>
            <a:r>
              <a:rPr lang="ru-RU" sz="9600" i="1" dirty="0" err="1">
                <a:solidFill>
                  <a:schemeClr val="bg1"/>
                </a:solidFill>
              </a:rPr>
              <a:t>верби</a:t>
            </a:r>
            <a:r>
              <a:rPr lang="ru-RU" sz="9600" i="1" dirty="0">
                <a:solidFill>
                  <a:schemeClr val="bg1"/>
                </a:solidFill>
              </a:rPr>
              <a:t> й </a:t>
            </a:r>
            <a:r>
              <a:rPr lang="ru-RU" sz="9600" i="1" dirty="0" err="1">
                <a:solidFill>
                  <a:schemeClr val="bg1"/>
                </a:solidFill>
              </a:rPr>
              <a:t>калини</a:t>
            </a:r>
            <a:r>
              <a:rPr lang="ru-RU" sz="9600" i="1" dirty="0">
                <a:solidFill>
                  <a:schemeClr val="bg1"/>
                </a:solidFill>
              </a:rPr>
              <a:t>, </a:t>
            </a:r>
            <a:r>
              <a:rPr lang="ru-RU" sz="9600" i="1" dirty="0">
                <a:solidFill>
                  <a:srgbClr val="FF0000"/>
                </a:solidFill>
              </a:rPr>
              <a:t>золотого </a:t>
            </a:r>
            <a:r>
              <a:rPr lang="ru-RU" sz="9600" i="1" dirty="0" err="1">
                <a:solidFill>
                  <a:schemeClr val="bg1"/>
                </a:solidFill>
              </a:rPr>
              <a:t>соняшника</a:t>
            </a:r>
            <a:r>
              <a:rPr lang="ru-RU" sz="9600" i="1" dirty="0">
                <a:solidFill>
                  <a:schemeClr val="bg1"/>
                </a:solidFill>
              </a:rPr>
              <a:t> на </a:t>
            </a:r>
            <a:r>
              <a:rPr lang="ru-RU" sz="9600" i="1" dirty="0" err="1">
                <a:solidFill>
                  <a:schemeClr val="bg1"/>
                </a:solidFill>
              </a:rPr>
              <a:t>городі</a:t>
            </a:r>
            <a:r>
              <a:rPr lang="ru-RU" sz="9600" i="1" dirty="0">
                <a:solidFill>
                  <a:schemeClr val="bg1"/>
                </a:solidFill>
              </a:rPr>
              <a:t>, </a:t>
            </a:r>
            <a:r>
              <a:rPr lang="ru-RU" sz="9600" i="1" dirty="0">
                <a:solidFill>
                  <a:srgbClr val="FF0000"/>
                </a:solidFill>
              </a:rPr>
              <a:t>запашного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хліба</a:t>
            </a:r>
            <a:r>
              <a:rPr lang="ru-RU" sz="9600" i="1" dirty="0">
                <a:solidFill>
                  <a:schemeClr val="bg1"/>
                </a:solidFill>
              </a:rPr>
              <a:t>, </a:t>
            </a:r>
            <a:r>
              <a:rPr lang="ru-RU" sz="9600" i="1" dirty="0">
                <a:solidFill>
                  <a:srgbClr val="FF0000"/>
                </a:solidFill>
              </a:rPr>
              <a:t>вишневого</a:t>
            </a:r>
            <a:r>
              <a:rPr lang="ru-RU" sz="9600" i="1" dirty="0">
                <a:solidFill>
                  <a:schemeClr val="bg1"/>
                </a:solidFill>
              </a:rPr>
              <a:t> саду. </a:t>
            </a:r>
            <a:r>
              <a:rPr lang="ru-RU" sz="9600" i="1" dirty="0" err="1">
                <a:solidFill>
                  <a:srgbClr val="FF0000"/>
                </a:solidFill>
              </a:rPr>
              <a:t>Українська</a:t>
            </a:r>
            <a:r>
              <a:rPr lang="ru-RU" sz="9600" i="1" dirty="0">
                <a:solidFill>
                  <a:srgbClr val="FF0000"/>
                </a:solidFill>
              </a:rPr>
              <a:t> народна </a:t>
            </a:r>
            <a:r>
              <a:rPr lang="ru-RU" sz="9600" i="1" dirty="0" err="1">
                <a:solidFill>
                  <a:schemeClr val="bg1"/>
                </a:solidFill>
              </a:rPr>
              <a:t>символіка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відображає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основні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віхи</a:t>
            </a:r>
            <a:r>
              <a:rPr lang="ru-RU" sz="9600" i="1" dirty="0">
                <a:solidFill>
                  <a:schemeClr val="bg1"/>
                </a:solidFill>
              </a:rPr>
              <a:t> в </a:t>
            </a:r>
            <a:r>
              <a:rPr lang="ru-RU" sz="9600" i="1" dirty="0" err="1">
                <a:solidFill>
                  <a:schemeClr val="bg1"/>
                </a:solidFill>
              </a:rPr>
              <a:t>житті</a:t>
            </a:r>
            <a:r>
              <a:rPr lang="ru-RU" sz="9600" i="1" dirty="0">
                <a:solidFill>
                  <a:schemeClr val="bg1"/>
                </a:solidFill>
              </a:rPr>
              <a:t> </a:t>
            </a:r>
            <a:r>
              <a:rPr lang="ru-RU" sz="9600" i="1" dirty="0" err="1">
                <a:solidFill>
                  <a:schemeClr val="bg1"/>
                </a:solidFill>
              </a:rPr>
              <a:t>людини</a:t>
            </a:r>
            <a:r>
              <a:rPr lang="ru-RU" sz="9600" i="1" dirty="0">
                <a:solidFill>
                  <a:schemeClr val="bg1"/>
                </a:solidFill>
              </a:rPr>
              <a:t> та народу.</a:t>
            </a: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uk-UA" sz="9600" i="1" dirty="0">
              <a:solidFill>
                <a:schemeClr val="bg1"/>
              </a:solidFill>
            </a:endParaRPr>
          </a:p>
          <a:p>
            <a:endParaRPr lang="ru-RU" sz="9600" i="1" dirty="0">
              <a:solidFill>
                <a:schemeClr val="bg1"/>
              </a:solidFill>
            </a:endParaRPr>
          </a:p>
          <a:p>
            <a:r>
              <a:rPr lang="ru-RU" sz="8000" dirty="0"/>
              <a:t> </a:t>
            </a:r>
          </a:p>
          <a:p>
            <a:pPr algn="ctr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2399" y="2219325"/>
            <a:ext cx="2088232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476672" y="1954213"/>
            <a:ext cx="2304256" cy="4638675"/>
          </a:xfrm>
          <a:prstGeom prst="rect">
            <a:avLst/>
          </a:prstGeom>
        </p:spPr>
      </p:pic>
      <p:pic>
        <p:nvPicPr>
          <p:cNvPr id="4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4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3528392" cy="3672407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>1.Дідова хата, Маріїна хустина</a:t>
            </a:r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2.Добра мама, запашна квітка</a:t>
            </a:r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3.Міська площа, скляна куля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916832"/>
            <a:ext cx="3200400" cy="3793976"/>
          </a:xfrm>
        </p:spPr>
        <p:txBody>
          <a:bodyPr>
            <a:normAutofit/>
          </a:bodyPr>
          <a:lstStyle/>
          <a:p>
            <a:r>
              <a:rPr lang="uk-UA" sz="3600" dirty="0"/>
              <a:t>1.Якісні</a:t>
            </a:r>
          </a:p>
          <a:p>
            <a:endParaRPr lang="uk-UA" sz="3600" dirty="0"/>
          </a:p>
          <a:p>
            <a:r>
              <a:rPr lang="uk-UA" sz="3600" dirty="0"/>
              <a:t>2.Відносні</a:t>
            </a:r>
          </a:p>
          <a:p>
            <a:endParaRPr lang="uk-UA" sz="3600" dirty="0"/>
          </a:p>
          <a:p>
            <a:r>
              <a:rPr lang="uk-UA" sz="3600" dirty="0"/>
              <a:t>3.Присвійні</a:t>
            </a:r>
          </a:p>
          <a:p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993503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0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№3.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Установіть відповідність між прикметниками та їх групами за значенням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39952" y="2996952"/>
            <a:ext cx="432048" cy="158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995936" y="2276872"/>
            <a:ext cx="1152128" cy="144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139952" y="3717032"/>
            <a:ext cx="648072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48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4174232" cy="5040559"/>
          </a:xfrm>
        </p:spPr>
        <p:txBody>
          <a:bodyPr>
            <a:normAutofit/>
          </a:bodyPr>
          <a:lstStyle/>
          <a:p>
            <a:r>
              <a:rPr lang="uk-UA" sz="2800" dirty="0"/>
              <a:t>Зимова </a:t>
            </a:r>
            <a:r>
              <a:rPr lang="uk-UA" sz="2800" dirty="0" err="1"/>
              <a:t>пора,ранковий</a:t>
            </a:r>
            <a:r>
              <a:rPr lang="uk-UA" sz="2800" dirty="0"/>
              <a:t> час</a:t>
            </a:r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батьків портфель, заячий хвіст</a:t>
            </a:r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струнка дівчина, зелене листя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136477"/>
            <a:ext cx="3848472" cy="3508375"/>
          </a:xfrm>
        </p:spPr>
        <p:txBody>
          <a:bodyPr/>
          <a:lstStyle/>
          <a:p>
            <a:r>
              <a:rPr lang="en-US" sz="3200" dirty="0"/>
              <a:t>1</a:t>
            </a:r>
            <a:r>
              <a:rPr lang="uk-UA" sz="3200" dirty="0"/>
              <a:t>.Якісні</a:t>
            </a:r>
          </a:p>
          <a:p>
            <a:endParaRPr lang="uk-UA" sz="3200" dirty="0"/>
          </a:p>
          <a:p>
            <a:r>
              <a:rPr lang="uk-UA" sz="3200" dirty="0"/>
              <a:t>2.Відносні</a:t>
            </a:r>
          </a:p>
          <a:p>
            <a:endParaRPr lang="ru-RU" sz="3200" dirty="0"/>
          </a:p>
          <a:p>
            <a:r>
              <a:rPr lang="uk-UA" sz="3200" dirty="0"/>
              <a:t>3.Присвійні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076861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№3.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Установіть відповідність між прикметниками та їх групами за значенням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499992" y="2924944"/>
            <a:ext cx="504056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3968" y="4005064"/>
            <a:ext cx="576064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211960" y="2492896"/>
            <a:ext cx="1008112" cy="2304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227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53426"/>
            <a:ext cx="4752528" cy="4455894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>Червона </a:t>
            </a:r>
            <a:r>
              <a:rPr lang="uk-UA" sz="2800" dirty="0" err="1"/>
              <a:t>троянда,солоний</a:t>
            </a:r>
            <a:r>
              <a:rPr lang="uk-UA" sz="2800" dirty="0"/>
              <a:t> огірок</a:t>
            </a:r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шкільне </a:t>
            </a:r>
            <a:r>
              <a:rPr lang="uk-UA" sz="2800" dirty="0" err="1"/>
              <a:t>приладдя,літній</a:t>
            </a:r>
            <a:r>
              <a:rPr lang="uk-UA" sz="2800" dirty="0"/>
              <a:t> вечір,</a:t>
            </a:r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вовчий хвіст, Наталчина вишиванка</a:t>
            </a:r>
            <a:br>
              <a:rPr lang="uk-UA" sz="2800" dirty="0"/>
            </a:br>
            <a:br>
              <a:rPr lang="uk-UA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2130425"/>
            <a:ext cx="2368352" cy="3512840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uk-UA" dirty="0"/>
              <a:t>.Якісні</a:t>
            </a:r>
          </a:p>
          <a:p>
            <a:endParaRPr lang="uk-UA" dirty="0"/>
          </a:p>
          <a:p>
            <a:r>
              <a:rPr lang="uk-UA" dirty="0"/>
              <a:t>2.Відносні</a:t>
            </a:r>
          </a:p>
          <a:p>
            <a:endParaRPr lang="ru-RU" dirty="0"/>
          </a:p>
          <a:p>
            <a:r>
              <a:rPr lang="uk-UA" dirty="0"/>
              <a:t>3.Присвійні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207095"/>
            <a:ext cx="7630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№3.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Установіть відповідність між прикметниками та їх групами за значенням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923928" y="2420888"/>
            <a:ext cx="180020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644008" y="3212976"/>
            <a:ext cx="93610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788024" y="4149080"/>
            <a:ext cx="648072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04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00" y="864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86400"/>
            <a:ext cx="561975" cy="533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>
                <a:solidFill>
                  <a:schemeClr val="bg1"/>
                </a:solidFill>
              </a:rPr>
              <a:t>За значенням прикметники поділяються на групи: 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585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А</a:t>
            </a:r>
            <a:endParaRPr lang="en-US" sz="5400" dirty="0"/>
          </a:p>
        </p:txBody>
      </p:sp>
      <p:pic>
        <p:nvPicPr>
          <p:cNvPr id="16" name="Рисунок 15" descr="Boy_think_tmpl_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56344" y="3068960"/>
            <a:ext cx="2423567" cy="1247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chemeClr val="bg1"/>
                </a:solidFill>
              </a:rPr>
              <a:t>Якісні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4509120"/>
            <a:ext cx="25922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bg1"/>
                </a:solidFill>
              </a:rPr>
              <a:t>Відносні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3068961"/>
            <a:ext cx="2615952" cy="1247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bg1"/>
                </a:solidFill>
              </a:rPr>
              <a:t>Присвійні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118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118" y="72000"/>
            <a:ext cx="561975" cy="533400"/>
          </a:xfrm>
          <a:prstGeom prst="rect">
            <a:avLst/>
          </a:prstGeom>
        </p:spPr>
      </p:pic>
      <p:pic>
        <p:nvPicPr>
          <p:cNvPr id="16" name="Рисунок 15" descr="Boy_think_tmpl_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980095"/>
            <a:ext cx="8229600" cy="52153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8000" dirty="0">
                <a:solidFill>
                  <a:schemeClr val="bg1"/>
                </a:solidFill>
              </a:rPr>
              <a:t>Якісні </a:t>
            </a:r>
          </a:p>
          <a:p>
            <a:pPr algn="ctr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2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2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13555" y="2612459"/>
            <a:ext cx="29584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chemeClr val="bg1"/>
                </a:solidFill>
              </a:rPr>
              <a:t>Позначають ознаку предмета, яка проявляється в більшій чи меншій мірі</a:t>
            </a:r>
            <a:endParaRPr lang="ru-RU" sz="3200" dirty="0">
              <a:solidFill>
                <a:schemeClr val="bg1"/>
              </a:solidFill>
            </a:endParaRPr>
          </a:p>
        </p:txBody>
      </p:sp>
      <p:cxnSp>
        <p:nvCxnSpPr>
          <p:cNvPr id="4" name="Прямая со стрелкой 3"/>
          <p:cNvCxnSpPr>
            <a:endCxn id="15" idx="0"/>
          </p:cNvCxnSpPr>
          <p:nvPr/>
        </p:nvCxnSpPr>
        <p:spPr>
          <a:xfrm flipH="1">
            <a:off x="3092778" y="2132856"/>
            <a:ext cx="1191190" cy="479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03081" y="1979523"/>
            <a:ext cx="1244327" cy="479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217343" y="2587519"/>
            <a:ext cx="2269331" cy="3120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</a:rPr>
              <a:t>Смак, колір, вага, форма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</a:rPr>
              <a:t>(смачний, зелений, важкий, круглий)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57461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Якісні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53822"/>
            <a:ext cx="8229600" cy="404762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8000" u="sng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92695" y="2246709"/>
            <a:ext cx="2376264" cy="4638675"/>
          </a:xfrm>
          <a:prstGeom prst="rect">
            <a:avLst/>
          </a:prstGeom>
        </p:spPr>
      </p:pic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93101" y="2246709"/>
            <a:ext cx="2276249" cy="4568423"/>
          </a:xfrm>
          <a:prstGeom prst="rect">
            <a:avLst/>
          </a:prstGeom>
        </p:spPr>
      </p:pic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8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552" y="2514600"/>
            <a:ext cx="1643578" cy="3434680"/>
          </a:xfrm>
          <a:prstGeom prst="rect">
            <a:avLst/>
          </a:prstGeom>
          <a:gradFill rotWithShape="1">
            <a:gsLst>
              <a:gs pos="0">
                <a:srgbClr val="ADEFF1"/>
              </a:gs>
              <a:gs pos="50000">
                <a:srgbClr val="F4D13E"/>
              </a:gs>
              <a:gs pos="100000">
                <a:srgbClr val="ADEFF1"/>
              </a:gs>
            </a:gsLst>
            <a:lin ang="189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u="sng" dirty="0"/>
              <a:t>Повні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/>
              <a:t>Зелений сад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/>
              <a:t>Ясний місяць</a:t>
            </a:r>
            <a:endParaRPr lang="ru-RU" altLang="ru-RU" sz="20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183130" y="2529840"/>
            <a:ext cx="1824546" cy="3419440"/>
          </a:xfrm>
          <a:prstGeom prst="rect">
            <a:avLst/>
          </a:prstGeom>
          <a:gradFill rotWithShape="1">
            <a:gsLst>
              <a:gs pos="0">
                <a:srgbClr val="ADEFF1"/>
              </a:gs>
              <a:gs pos="50000">
                <a:srgbClr val="F4D13E"/>
              </a:gs>
              <a:gs pos="100000">
                <a:srgbClr val="ADEFF1"/>
              </a:gs>
            </a:gsLst>
            <a:lin ang="189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u="sng" dirty="0"/>
              <a:t>Короткі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 err="1"/>
              <a:t>Зелен</a:t>
            </a:r>
            <a:r>
              <a:rPr lang="uk-UA" altLang="ru-RU" sz="2000" dirty="0"/>
              <a:t> сад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/>
              <a:t>Ясен місяць</a:t>
            </a:r>
            <a:endParaRPr lang="ru-RU" altLang="ru-RU" sz="2000" dirty="0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4067078" y="2514600"/>
            <a:ext cx="2342076" cy="3434680"/>
          </a:xfrm>
          <a:prstGeom prst="rect">
            <a:avLst/>
          </a:prstGeom>
          <a:gradFill rotWithShape="1">
            <a:gsLst>
              <a:gs pos="0">
                <a:srgbClr val="ADEFF1"/>
              </a:gs>
              <a:gs pos="50000">
                <a:srgbClr val="F4D13E"/>
              </a:gs>
              <a:gs pos="100000">
                <a:srgbClr val="ADEFF1"/>
              </a:gs>
            </a:gsLst>
            <a:lin ang="189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u="sng" dirty="0"/>
              <a:t>Стягнені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i="1" u="sng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 err="1"/>
              <a:t>Ч.р</a:t>
            </a:r>
            <a:r>
              <a:rPr lang="uk-UA" altLang="ru-RU" sz="2000" dirty="0"/>
              <a:t>. Зелений, ясний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 err="1"/>
              <a:t>Ж.р</a:t>
            </a:r>
            <a:r>
              <a:rPr lang="uk-UA" altLang="ru-RU" sz="2000" dirty="0"/>
              <a:t>. Зелена, ясна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 err="1"/>
              <a:t>С.р</a:t>
            </a:r>
            <a:r>
              <a:rPr lang="uk-UA" altLang="ru-RU" sz="2000" dirty="0"/>
              <a:t>. Зелене, ясне</a:t>
            </a:r>
            <a:endParaRPr lang="ru-RU" altLang="ru-RU" sz="2000" dirty="0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6468555" y="2514600"/>
            <a:ext cx="2143975" cy="3434680"/>
          </a:xfrm>
          <a:prstGeom prst="rect">
            <a:avLst/>
          </a:prstGeom>
          <a:gradFill rotWithShape="1">
            <a:gsLst>
              <a:gs pos="0">
                <a:srgbClr val="ADEFF1"/>
              </a:gs>
              <a:gs pos="50000">
                <a:srgbClr val="F4D13E"/>
              </a:gs>
              <a:gs pos="100000">
                <a:srgbClr val="ADEFF1"/>
              </a:gs>
            </a:gsLst>
            <a:lin ang="189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1" u="sng" dirty="0"/>
              <a:t>Нестягнені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 err="1"/>
              <a:t>Ч.р</a:t>
            </a:r>
            <a:r>
              <a:rPr lang="uk-UA" altLang="ru-RU" sz="1800" dirty="0"/>
              <a:t>. Зелений, ясний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 err="1"/>
              <a:t>Ж.р</a:t>
            </a:r>
            <a:r>
              <a:rPr lang="uk-UA" altLang="ru-RU" sz="1800" dirty="0"/>
              <a:t>. </a:t>
            </a:r>
            <a:r>
              <a:rPr lang="uk-UA" altLang="ru-RU" sz="1800" dirty="0" err="1"/>
              <a:t>Зеленая</a:t>
            </a:r>
            <a:r>
              <a:rPr lang="uk-UA" altLang="ru-RU" sz="1800" dirty="0"/>
              <a:t>, </a:t>
            </a:r>
            <a:r>
              <a:rPr lang="uk-UA" altLang="ru-RU" sz="1800" dirty="0" err="1"/>
              <a:t>ясная</a:t>
            </a:r>
            <a:endParaRPr lang="uk-UA" altLang="ru-RU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 err="1"/>
              <a:t>С.р</a:t>
            </a:r>
            <a:r>
              <a:rPr lang="uk-UA" altLang="ru-RU" sz="1800" dirty="0"/>
              <a:t>. </a:t>
            </a:r>
            <a:r>
              <a:rPr lang="uk-UA" altLang="ru-RU" sz="1800" dirty="0" err="1"/>
              <a:t>Зеленеє</a:t>
            </a:r>
            <a:r>
              <a:rPr lang="uk-UA" altLang="ru-RU" sz="1800" dirty="0"/>
              <a:t>, </a:t>
            </a:r>
            <a:r>
              <a:rPr lang="uk-UA" altLang="ru-RU" sz="1800" dirty="0" err="1"/>
              <a:t>яснеє</a:t>
            </a:r>
            <a:endParaRPr lang="ru-RU" altLang="ru-RU" sz="1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ru-RU" sz="4900" dirty="0" err="1">
                <a:solidFill>
                  <a:schemeClr val="bg1"/>
                </a:solidFill>
              </a:rPr>
              <a:t>Відносні</a:t>
            </a:r>
            <a:endParaRPr lang="ru-RU" sz="49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" y="1793358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>
                <a:solidFill>
                  <a:schemeClr val="bg1"/>
                </a:solidFill>
              </a:rPr>
              <a:t>Виражають ознаку за відношенням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8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 flipH="1">
            <a:off x="1304636" y="2438600"/>
            <a:ext cx="1782200" cy="1602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 матеріалу (глиняний)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69069" y="2297995"/>
            <a:ext cx="1820067" cy="1634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 іншого предмета (шкільний)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043608" y="4149080"/>
            <a:ext cx="2376264" cy="1394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 національності (український)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220072" y="2420888"/>
            <a:ext cx="2304256" cy="123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 часу(вечірня розмова)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635896" y="3861048"/>
            <a:ext cx="2088679" cy="168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 числа (п</a:t>
            </a:r>
            <a:r>
              <a:rPr lang="en-US" dirty="0"/>
              <a:t>’</a:t>
            </a:r>
            <a:r>
              <a:rPr lang="uk-UA" dirty="0" err="1"/>
              <a:t>ятирічна</a:t>
            </a:r>
            <a:r>
              <a:rPr lang="uk-UA" dirty="0"/>
              <a:t> дитина)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847953" y="3789040"/>
            <a:ext cx="1864693" cy="16210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 місця (сільська площа)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1148559"/>
            <a:ext cx="8229600" cy="549275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Присвійні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>
                <a:solidFill>
                  <a:schemeClr val="bg1"/>
                </a:solidFill>
              </a:rPr>
              <a:t>Відповідають на питання чий? чия? чиє? Виражають ознаку за приналежністю чого-небудь особі чи тварині</a:t>
            </a:r>
          </a:p>
          <a:p>
            <a:pPr algn="ctr">
              <a:buNone/>
            </a:pPr>
            <a:endParaRPr lang="uk-UA" sz="40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41026" y="2409819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384225" y="2176457"/>
            <a:ext cx="1647825" cy="4638675"/>
          </a:xfrm>
          <a:prstGeom prst="rect">
            <a:avLst/>
          </a:prstGeom>
        </p:spPr>
      </p:pic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5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6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40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35696" y="4221088"/>
            <a:ext cx="1728192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Софіїні черевики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21087" y="4437112"/>
            <a:ext cx="1682849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Братові рукавиці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61135" y="4221088"/>
            <a:ext cx="1701529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Вовчий хвіст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36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868362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Утворення присвійних прикметників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41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42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1640" y="3068960"/>
            <a:ext cx="1728192" cy="2066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 допомогою суфіксів </a:t>
            </a:r>
            <a:r>
              <a:rPr lang="uk-UA" dirty="0" err="1"/>
              <a:t>ин</a:t>
            </a:r>
            <a:r>
              <a:rPr lang="uk-UA" dirty="0"/>
              <a:t>-, </a:t>
            </a:r>
            <a:r>
              <a:rPr lang="uk-UA" dirty="0" err="1"/>
              <a:t>їн</a:t>
            </a:r>
            <a:r>
              <a:rPr lang="uk-UA" dirty="0"/>
              <a:t>-мамин,</a:t>
            </a:r>
          </a:p>
          <a:p>
            <a:pPr algn="ctr"/>
            <a:r>
              <a:rPr lang="uk-UA" dirty="0"/>
              <a:t>Маріїн,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1" y="3068960"/>
            <a:ext cx="1662633" cy="2066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 допомогою  суфіксів -</a:t>
            </a:r>
            <a:r>
              <a:rPr lang="uk-UA" dirty="0" err="1"/>
              <a:t>ів</a:t>
            </a:r>
            <a:r>
              <a:rPr lang="uk-UA" dirty="0"/>
              <a:t>,-їв,-</a:t>
            </a:r>
            <a:r>
              <a:rPr lang="uk-UA" dirty="0" err="1"/>
              <a:t>ов</a:t>
            </a:r>
            <a:r>
              <a:rPr lang="uk-UA" dirty="0"/>
              <a:t>:</a:t>
            </a:r>
          </a:p>
          <a:p>
            <a:pPr algn="ctr"/>
            <a:r>
              <a:rPr lang="uk-UA" dirty="0"/>
              <a:t>братів,</a:t>
            </a:r>
          </a:p>
          <a:p>
            <a:pPr algn="ctr"/>
            <a:r>
              <a:rPr lang="uk-UA" dirty="0"/>
              <a:t>Андріїв</a:t>
            </a:r>
          </a:p>
          <a:p>
            <a:pPr algn="ctr"/>
            <a:endParaRPr lang="uk-UA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31929" y="3068960"/>
            <a:ext cx="1820391" cy="2066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 допомогою суфіксів –ач, -</a:t>
            </a:r>
            <a:r>
              <a:rPr lang="uk-UA" dirty="0" err="1"/>
              <a:t>яч</a:t>
            </a:r>
            <a:r>
              <a:rPr lang="uk-UA" dirty="0"/>
              <a:t> -ч,</a:t>
            </a:r>
          </a:p>
          <a:p>
            <a:pPr algn="ctr"/>
            <a:r>
              <a:rPr lang="uk-UA" dirty="0"/>
              <a:t>заячий, </a:t>
            </a:r>
          </a:p>
          <a:p>
            <a:pPr algn="ctr"/>
            <a:r>
              <a:rPr lang="uk-UA" dirty="0"/>
              <a:t>вовчий.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483768" y="1484784"/>
            <a:ext cx="1296144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96136" y="1600200"/>
            <a:ext cx="864096" cy="532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499992" y="1484784"/>
            <a:ext cx="144017" cy="734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911231"/>
            <a:ext cx="8229600" cy="1308093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Завдання № 1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sz="2700" dirty="0">
                <a:solidFill>
                  <a:schemeClr val="bg1"/>
                </a:solidFill>
              </a:rPr>
              <a:t>Придумати по одному прикметнику кожного розряду до малюнка. Скласти з ними речення.</a:t>
            </a:r>
            <a:endParaRPr lang="ru-RU" sz="27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51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52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6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7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8" name="Объект 27" descr="C:\Users\Victoria\Desktop\ukrainska_xata_ukrtvir.info_-580x444.jpg"/>
          <p:cNvPicPr>
            <a:picLocks noGrp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2852936"/>
            <a:ext cx="5066506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Завдання № 2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Придумати по одному прикметнику кожного розряду до малюнка. Скласти з ними речення.</a:t>
            </a:r>
            <a:endParaRPr lang="ru-RU" dirty="0"/>
          </a:p>
        </p:txBody>
      </p:sp>
      <p:pic>
        <p:nvPicPr>
          <p:cNvPr id="8" name="Объект 7" descr="C:\Users\Victoria\Desktop\395_vyshytyj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00972"/>
            <a:ext cx="5976664" cy="35042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MS_RU_RU_Ed_11_SpelTraining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CC979E5E-FFF2-4AB5-A771-488AE3F485D4}" vid="{621A6A75-623F-4474-B83D-DFC794ED81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86C4A24-E3A3-4769-939B-C633D45C45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315</TotalTime>
  <Words>685</Words>
  <Application>Microsoft Office PowerPoint</Application>
  <PresentationFormat>Екран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Script</vt:lpstr>
      <vt:lpstr>Times New Roman</vt:lpstr>
      <vt:lpstr>MS_RU_RU_Ed_11_SpelTraining_2007v_Russia</vt:lpstr>
      <vt:lpstr> Шосте лютого  Класна робота Групи прикметників за значенням</vt:lpstr>
      <vt:lpstr>Презентація PowerPoint</vt:lpstr>
      <vt:lpstr>Презентація PowerPoint</vt:lpstr>
      <vt:lpstr>Якісні</vt:lpstr>
      <vt:lpstr> Відносні</vt:lpstr>
      <vt:lpstr>Присвійні</vt:lpstr>
      <vt:lpstr>Утворення присвійних прикметників</vt:lpstr>
      <vt:lpstr>Завдання № 1 Придумати по одному прикметнику кожного розряду до малюнка. Скласти з ними речення.</vt:lpstr>
      <vt:lpstr>Презентація PowerPoint</vt:lpstr>
      <vt:lpstr>Завдання 2</vt:lpstr>
      <vt:lpstr>1.Дідова хата, Маріїна хустина  2.Добра мама, запашна квітка  3.Міська площа, скляна куля</vt:lpstr>
      <vt:lpstr>Зимова пора,ранковий час  батьків портфель, заячий хвіст  струнка дівчина, зелене листя</vt:lpstr>
      <vt:lpstr>Червона троянда,солоний огірок  шкільне приладдя,літній вечір,  вовчий хвіст, Наталчина вишиванка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Групи прикметників за значенням. Перехід прикметників з однієї групи в іншу</dc:title>
  <dc:subject>Тренажер по орфографии</dc:subject>
  <dc:creator>Victoria</dc:creator>
  <cp:keywords/>
  <dc:description>Корпорация Майкрософт
Тренажер по орфографии</dc:description>
  <cp:lastModifiedBy>Виктория Зайцева</cp:lastModifiedBy>
  <cp:revision>24</cp:revision>
  <dcterms:created xsi:type="dcterms:W3CDTF">2016-02-11T10:55:31Z</dcterms:created>
  <dcterms:modified xsi:type="dcterms:W3CDTF">2024-02-04T07:27:10Z</dcterms:modified>
  <cp:category>Тренажер по орфографии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TC027023359991</vt:lpwstr>
  </property>
</Properties>
</file>