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6" r:id="rId3"/>
    <p:sldId id="257" r:id="rId4"/>
    <p:sldId id="258" r:id="rId5"/>
    <p:sldId id="259" r:id="rId6"/>
    <p:sldId id="260" r:id="rId7"/>
    <p:sldId id="261"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riy Fursov" initials="YF" lastIdx="1" clrIdx="0">
    <p:extLst>
      <p:ext uri="{19B8F6BF-5375-455C-9EA6-DF929625EA0E}">
        <p15:presenceInfo xmlns:p15="http://schemas.microsoft.com/office/powerpoint/2012/main" userId="8910d3a0d8d7672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5407" autoAdjust="0"/>
  </p:normalViewPr>
  <p:slideViewPr>
    <p:cSldViewPr snapToGrid="0">
      <p:cViewPr varScale="1">
        <p:scale>
          <a:sx n="80" d="100"/>
          <a:sy n="80" d="100"/>
        </p:scale>
        <p:origin x="69"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FCA95-6136-438B-B8DF-31BDA09A6CCD}" type="datetimeFigureOut">
              <a:rPr lang="ru-RU" smtClean="0"/>
              <a:t>17.02.2024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B0871-1B31-4D41-B1A7-B189DE3BA153}" type="slidenum">
              <a:rPr lang="ru-RU" smtClean="0"/>
              <a:t>‹#›</a:t>
            </a:fld>
            <a:endParaRPr lang="ru-RU"/>
          </a:p>
        </p:txBody>
      </p:sp>
    </p:spTree>
    <p:extLst>
      <p:ext uri="{BB962C8B-B14F-4D97-AF65-F5344CB8AC3E}">
        <p14:creationId xmlns:p14="http://schemas.microsoft.com/office/powerpoint/2010/main" val="73171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9BB0871-1B31-4D41-B1A7-B189DE3BA153}" type="slidenum">
              <a:rPr lang="ru-RU" smtClean="0"/>
              <a:t>6</a:t>
            </a:fld>
            <a:endParaRPr lang="ru-RU"/>
          </a:p>
        </p:txBody>
      </p:sp>
    </p:spTree>
    <p:extLst>
      <p:ext uri="{BB962C8B-B14F-4D97-AF65-F5344CB8AC3E}">
        <p14:creationId xmlns:p14="http://schemas.microsoft.com/office/powerpoint/2010/main" val="2467127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F1C84-C108-CEDF-CAE3-349D4262B4B5}"/>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4A47733A-6BF3-AA0A-A802-5EDD99FCF9A8}"/>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1B141028-17F1-235C-6341-0B6E41AAE2B8}"/>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D426F139-223E-FBED-CB19-1EFD0F8D7A1F}"/>
              </a:ext>
            </a:extLst>
          </p:cNvPr>
          <p:cNvSpPr>
            <a:spLocks noGrp="1"/>
          </p:cNvSpPr>
          <p:nvPr>
            <p:ph type="sldNum" sz="quarter" idx="5"/>
          </p:nvPr>
        </p:nvSpPr>
        <p:spPr/>
        <p:txBody>
          <a:bodyPr/>
          <a:lstStyle/>
          <a:p>
            <a:fld id="{B9BB0871-1B31-4D41-B1A7-B189DE3BA153}" type="slidenum">
              <a:rPr lang="ru-RU" smtClean="0"/>
              <a:t>7</a:t>
            </a:fld>
            <a:endParaRPr lang="ru-RU"/>
          </a:p>
        </p:txBody>
      </p:sp>
    </p:spTree>
    <p:extLst>
      <p:ext uri="{BB962C8B-B14F-4D97-AF65-F5344CB8AC3E}">
        <p14:creationId xmlns:p14="http://schemas.microsoft.com/office/powerpoint/2010/main" val="1121039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754F53-71D6-D183-0B56-23F4344B3C9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30E1406-A8A7-7097-E1C9-770358EC31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313C078-113F-BD92-2E13-C48B3FC17CC5}"/>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58286AD8-A854-8878-6ED2-1A481A4EFA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ED873A1-7419-A35F-E39E-EF51CE25DD4E}"/>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401193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C16421-699D-DFB7-621D-35923875E90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6B4D85EE-03D7-7733-819F-5CD6AF96E7F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A9C50B3-5D30-702D-B1E6-84C2B9A4B3BA}"/>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103A6B21-2391-3DB5-8531-0BA15C155F2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1FCBC2E-ECFE-1488-60DB-7A99FCA5316B}"/>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40981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B478712-7B29-69E4-EF1B-A139B040174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6696340-98D2-EFE9-1E6B-4EAB6455FD4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65079EC-2DAB-C19C-9FBB-B821AFBBCD05}"/>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D1B8E1D8-2C75-8B36-7D3E-8DBF855883E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E052CC3-5BD0-E981-6526-6BA51F58876B}"/>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142379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D747A2-7F03-7B3A-E234-C104FEAC5CA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9CA4D72-4904-EA8B-404B-5346ED2ED54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8009786-3B81-3718-EAA8-AB6E9BC2247E}"/>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ECEAB81C-04B8-8CB9-4A6C-8D2AF755D8E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0FC379-1A9A-F2A3-CDAF-2E4CA472D0F2}"/>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54120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F229FA-479E-B72A-3C48-B1851317AD4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AE1E080-7990-6DBF-BC5A-79B752BAB2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D18ED282-BCC8-1506-B62D-DE2CC7E02CF5}"/>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830E22DF-221C-D5E1-FC52-6466D44606C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79CAC4C-7920-7669-B816-0C3B753B295B}"/>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409527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6661BF-C29D-5D43-1CE8-2DE0CC987E0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DDFC70D-4A2D-50A5-596B-E5DD0F28C3CC}"/>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A80CC03-DA12-DDCA-A5FD-6B14C4EF66A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29B28851-01E5-29D5-ECB7-8452723EDE3B}"/>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6" name="Нижний колонтитул 5">
            <a:extLst>
              <a:ext uri="{FF2B5EF4-FFF2-40B4-BE49-F238E27FC236}">
                <a16:creationId xmlns:a16="http://schemas.microsoft.com/office/drawing/2014/main" id="{A5DE3B10-3BC1-DDCA-5E0D-2097F4CBBE8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ADCB13A-9CC5-882B-6AB2-9A32A095C585}"/>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3617465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3DA360-210B-4457-5933-1F34D32FD8C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070AFDB-78D9-D7F8-E7E6-9026BC8C2E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24EF416-8AB5-F065-80F7-A2C93EAE9AB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09F50ED-440F-CBAE-1BA9-A7FB9EE39A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6752023-5E29-310B-E447-A3001C92CB8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0506006-1825-E6BE-9139-4746905C8566}"/>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8" name="Нижний колонтитул 7">
            <a:extLst>
              <a:ext uri="{FF2B5EF4-FFF2-40B4-BE49-F238E27FC236}">
                <a16:creationId xmlns:a16="http://schemas.microsoft.com/office/drawing/2014/main" id="{0ECE48B9-C02E-E0CE-E4D5-F490271A1A6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F200F39-75C7-CA47-F63E-C27028E7D4D0}"/>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344185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55FAFB-4B00-BE32-4D34-3D9F7A74885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539250F-BFC9-FA34-CC90-702F91655644}"/>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4" name="Нижний колонтитул 3">
            <a:extLst>
              <a:ext uri="{FF2B5EF4-FFF2-40B4-BE49-F238E27FC236}">
                <a16:creationId xmlns:a16="http://schemas.microsoft.com/office/drawing/2014/main" id="{B7310391-ACDC-05A4-8499-82374FBD9B0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FBEAF83-9E49-6AC1-A089-496EBF798A25}"/>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380835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27A59A2-7D41-E96E-56DB-E025F5EFC3EF}"/>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3" name="Нижний колонтитул 2">
            <a:extLst>
              <a:ext uri="{FF2B5EF4-FFF2-40B4-BE49-F238E27FC236}">
                <a16:creationId xmlns:a16="http://schemas.microsoft.com/office/drawing/2014/main" id="{9BC3BDD0-A372-B5E7-B1E0-B53F1362D1B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ADE7E72-C9EE-A862-37F2-F8199635BAD4}"/>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388025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150854-12E2-1341-AFBD-109BA1AD650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496DEA80-2BA7-0EFA-430E-CB3D74DF28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F7E4C229-5B41-62F9-8C20-6B93262B5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156F1EB-0D0F-B51B-92FE-A03FAB6ADC7E}"/>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6" name="Нижний колонтитул 5">
            <a:extLst>
              <a:ext uri="{FF2B5EF4-FFF2-40B4-BE49-F238E27FC236}">
                <a16:creationId xmlns:a16="http://schemas.microsoft.com/office/drawing/2014/main" id="{303BB11F-916D-5F44-A9DD-DC83EF9D513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03BD038-F72B-1258-E3C8-1D2F1E0921C1}"/>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21153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CB872F-D643-41DD-9F4F-20AAFE105B3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223BF554-4F6A-C0C7-A8EB-1F99EC9B34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F1FB4D2-2805-E6CF-3EB6-88EBCA0BA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720C7C-B9DC-4A1C-EEF9-D2CFCB0B3BCB}"/>
              </a:ext>
            </a:extLst>
          </p:cNvPr>
          <p:cNvSpPr>
            <a:spLocks noGrp="1"/>
          </p:cNvSpPr>
          <p:nvPr>
            <p:ph type="dt" sz="half" idx="10"/>
          </p:nvPr>
        </p:nvSpPr>
        <p:spPr/>
        <p:txBody>
          <a:bodyPr/>
          <a:lstStyle/>
          <a:p>
            <a:fld id="{CBD4558E-E3AB-4779-9A7C-5A5B00228AF4}" type="datetimeFigureOut">
              <a:rPr lang="ru-RU" smtClean="0"/>
              <a:t>17.02.2024</a:t>
            </a:fld>
            <a:endParaRPr lang="ru-RU"/>
          </a:p>
        </p:txBody>
      </p:sp>
      <p:sp>
        <p:nvSpPr>
          <p:cNvPr id="6" name="Нижний колонтитул 5">
            <a:extLst>
              <a:ext uri="{FF2B5EF4-FFF2-40B4-BE49-F238E27FC236}">
                <a16:creationId xmlns:a16="http://schemas.microsoft.com/office/drawing/2014/main" id="{FF80519D-A3E9-E693-7DCA-F70AC615FF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0AE0DEC-3292-DBC8-5711-E5F791AA6C0C}"/>
              </a:ext>
            </a:extLst>
          </p:cNvPr>
          <p:cNvSpPr>
            <a:spLocks noGrp="1"/>
          </p:cNvSpPr>
          <p:nvPr>
            <p:ph type="sldNum" sz="quarter" idx="12"/>
          </p:nvPr>
        </p:nvSpPr>
        <p:spPr/>
        <p:txBody>
          <a:bodyPr/>
          <a:lstStyle/>
          <a:p>
            <a:fld id="{F426B973-05CE-4A3A-A73B-5FBB3613F40E}" type="slidenum">
              <a:rPr lang="ru-RU" smtClean="0"/>
              <a:t>‹#›</a:t>
            </a:fld>
            <a:endParaRPr lang="ru-RU"/>
          </a:p>
        </p:txBody>
      </p:sp>
    </p:spTree>
    <p:extLst>
      <p:ext uri="{BB962C8B-B14F-4D97-AF65-F5344CB8AC3E}">
        <p14:creationId xmlns:p14="http://schemas.microsoft.com/office/powerpoint/2010/main" val="217838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4C28B0-D076-05D7-A55B-8B8B3ED51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4C83C5-CAF6-91F9-9A16-93BA04FBBC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F7433D2-4A3B-7431-4B75-9918555BB6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4558E-E3AB-4779-9A7C-5A5B00228AF4}" type="datetimeFigureOut">
              <a:rPr lang="ru-RU" smtClean="0"/>
              <a:t>17.02.2024</a:t>
            </a:fld>
            <a:endParaRPr lang="ru-RU"/>
          </a:p>
        </p:txBody>
      </p:sp>
      <p:sp>
        <p:nvSpPr>
          <p:cNvPr id="5" name="Нижний колонтитул 4">
            <a:extLst>
              <a:ext uri="{FF2B5EF4-FFF2-40B4-BE49-F238E27FC236}">
                <a16:creationId xmlns:a16="http://schemas.microsoft.com/office/drawing/2014/main" id="{35600337-879B-FBE0-C12E-5A536D2FB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80AEC1A8-840D-7371-066A-222E3A6E51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6B973-05CE-4A3A-A73B-5FBB3613F40E}" type="slidenum">
              <a:rPr lang="ru-RU" smtClean="0"/>
              <a:t>‹#›</a:t>
            </a:fld>
            <a:endParaRPr lang="ru-RU"/>
          </a:p>
        </p:txBody>
      </p:sp>
    </p:spTree>
    <p:extLst>
      <p:ext uri="{BB962C8B-B14F-4D97-AF65-F5344CB8AC3E}">
        <p14:creationId xmlns:p14="http://schemas.microsoft.com/office/powerpoint/2010/main" val="3396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8EE7BB-F263-C995-CE6A-BC7970470EBE}"/>
              </a:ext>
            </a:extLst>
          </p:cNvPr>
          <p:cNvSpPr>
            <a:spLocks noGrp="1"/>
          </p:cNvSpPr>
          <p:nvPr>
            <p:ph type="title"/>
          </p:nvPr>
        </p:nvSpPr>
        <p:spPr/>
        <p:txBody>
          <a:bodyPr>
            <a:normAutofit/>
          </a:bodyPr>
          <a:lstStyle/>
          <a:p>
            <a:pPr algn="ctr"/>
            <a:r>
              <a:rPr lang="uk-UA" sz="5400" b="1" dirty="0"/>
              <a:t>Проєкт «Мудрість мого народу»</a:t>
            </a:r>
          </a:p>
        </p:txBody>
      </p:sp>
      <p:sp>
        <p:nvSpPr>
          <p:cNvPr id="3" name="Объект 2">
            <a:extLst>
              <a:ext uri="{FF2B5EF4-FFF2-40B4-BE49-F238E27FC236}">
                <a16:creationId xmlns:a16="http://schemas.microsoft.com/office/drawing/2014/main" id="{6BFF5E55-CE74-BF37-664A-E52FC9EEB21D}"/>
              </a:ext>
            </a:extLst>
          </p:cNvPr>
          <p:cNvSpPr>
            <a:spLocks noGrp="1"/>
          </p:cNvSpPr>
          <p:nvPr>
            <p:ph idx="1"/>
          </p:nvPr>
        </p:nvSpPr>
        <p:spPr/>
        <p:txBody>
          <a:bodyPr/>
          <a:lstStyle/>
          <a:p>
            <a:endParaRPr lang="uk-UA" dirty="0"/>
          </a:p>
          <a:p>
            <a:pPr marL="0" indent="0" algn="ctr">
              <a:buNone/>
            </a:pPr>
            <a:r>
              <a:rPr lang="uk-UA" sz="4400" dirty="0"/>
              <a:t>Тема «Мій український народ»</a:t>
            </a:r>
          </a:p>
        </p:txBody>
      </p:sp>
    </p:spTree>
    <p:extLst>
      <p:ext uri="{BB962C8B-B14F-4D97-AF65-F5344CB8AC3E}">
        <p14:creationId xmlns:p14="http://schemas.microsoft.com/office/powerpoint/2010/main" val="4278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1F908-42A0-140C-A504-DB40F6362C03}"/>
              </a:ext>
            </a:extLst>
          </p:cNvPr>
          <p:cNvSpPr>
            <a:spLocks noGrp="1"/>
          </p:cNvSpPr>
          <p:nvPr>
            <p:ph type="ctrTitle"/>
          </p:nvPr>
        </p:nvSpPr>
        <p:spPr>
          <a:xfrm>
            <a:off x="508001" y="107575"/>
            <a:ext cx="11516658" cy="5665695"/>
          </a:xfrm>
        </p:spPr>
        <p:txBody>
          <a:bodyPr>
            <a:normAutofit/>
          </a:bodyPr>
          <a:lstStyle/>
          <a:p>
            <a:pPr algn="l"/>
            <a:r>
              <a:rPr lang="uk-UA" sz="3200" b="1" dirty="0">
                <a:latin typeface="Times New Roman" panose="02020603050405020304" pitchFamily="18" charset="0"/>
                <a:cs typeface="Times New Roman" panose="02020603050405020304" pitchFamily="18" charset="0"/>
              </a:rPr>
              <a:t>         </a:t>
            </a:r>
            <a:r>
              <a:rPr lang="uk-UA" sz="4000" b="1" dirty="0">
                <a:latin typeface="Times New Roman" panose="02020603050405020304" pitchFamily="18" charset="0"/>
                <a:cs typeface="Times New Roman" panose="02020603050405020304" pitchFamily="18" charset="0"/>
              </a:rPr>
              <a:t>Символіка української вишивки</a:t>
            </a:r>
            <a:r>
              <a:rPr lang="en-US" sz="4000" b="1" dirty="0">
                <a:latin typeface="Times New Roman" panose="02020603050405020304" pitchFamily="18" charset="0"/>
                <a:cs typeface="Times New Roman" panose="02020603050405020304" pitchFamily="18" charset="0"/>
              </a:rPr>
              <a:t>:</a:t>
            </a:r>
            <a:br>
              <a:rPr lang="en-US" sz="4000" b="1" dirty="0">
                <a:latin typeface="Times New Roman" panose="02020603050405020304" pitchFamily="18" charset="0"/>
                <a:cs typeface="Times New Roman" panose="02020603050405020304" pitchFamily="18" charset="0"/>
              </a:rPr>
            </a:br>
            <a:br>
              <a:rPr lang="uk-UA" sz="3200" b="1" dirty="0">
                <a:latin typeface="Times New Roman" panose="02020603050405020304" pitchFamily="18" charset="0"/>
                <a:cs typeface="Times New Roman" panose="02020603050405020304" pitchFamily="18" charset="0"/>
              </a:rPr>
            </a:br>
            <a:r>
              <a:rPr lang="ru-RU" sz="3200" dirty="0" err="1">
                <a:latin typeface="Times New Roman" panose="02020603050405020304" pitchFamily="18" charset="0"/>
                <a:cs typeface="Times New Roman" panose="02020603050405020304" pitchFamily="18" charset="0"/>
              </a:rPr>
              <a:t>Українська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вишивка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відома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своєю</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багатою</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символікою</a:t>
            </a:r>
            <a:r>
              <a:rPr lang="ru-RU" sz="3200" dirty="0">
                <a:latin typeface="Times New Roman" panose="02020603050405020304" pitchFamily="18" charset="0"/>
                <a:cs typeface="Times New Roman" panose="02020603050405020304" pitchFamily="18" charset="0"/>
              </a:rPr>
              <a:t>, яка </a:t>
            </a:r>
            <a:r>
              <a:rPr lang="ru-RU" sz="3200" dirty="0" err="1">
                <a:latin typeface="Times New Roman" panose="02020603050405020304" pitchFamily="18" charset="0"/>
                <a:cs typeface="Times New Roman" panose="02020603050405020304" pitchFamily="18" charset="0"/>
              </a:rPr>
              <a:t>відображає</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духовність</a:t>
            </a:r>
            <a:r>
              <a:rPr lang="ru-RU" sz="3200" dirty="0">
                <a:latin typeface="Times New Roman" panose="02020603050405020304" pitchFamily="18" charset="0"/>
                <a:cs typeface="Times New Roman" panose="02020603050405020304" pitchFamily="18" charset="0"/>
              </a:rPr>
              <a:t> та культуру народу</a:t>
            </a:r>
            <a:r>
              <a:rPr lang="en-US"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Ромб</a:t>
            </a:r>
            <a:r>
              <a:rPr lang="ru-RU" sz="3200" dirty="0">
                <a:latin typeface="Times New Roman" panose="02020603050405020304" pitchFamily="18" charset="0"/>
                <a:cs typeface="Times New Roman" panose="02020603050405020304" pitchFamily="18" charset="0"/>
              </a:rPr>
              <a:t> - </a:t>
            </a:r>
            <a:r>
              <a:rPr lang="ru-RU" sz="3200" dirty="0" err="1">
                <a:latin typeface="Times New Roman" panose="02020603050405020304" pitchFamily="18" charset="0"/>
                <a:cs typeface="Times New Roman" panose="02020603050405020304" pitchFamily="18" charset="0"/>
              </a:rPr>
              <a:t>символізує</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єднання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сонця</a:t>
            </a:r>
            <a:r>
              <a:rPr lang="ru-RU" sz="3200" dirty="0">
                <a:latin typeface="Times New Roman" panose="02020603050405020304" pitchFamily="18" charset="0"/>
                <a:cs typeface="Times New Roman" panose="02020603050405020304" pitchFamily="18" charset="0"/>
              </a:rPr>
              <a:t> і </a:t>
            </a:r>
            <a:r>
              <a:rPr lang="ru-RU" sz="3200" dirty="0" err="1">
                <a:latin typeface="Times New Roman" panose="02020603050405020304" pitchFamily="18" charset="0"/>
                <a:cs typeface="Times New Roman" panose="02020603050405020304" pitchFamily="18" charset="0"/>
              </a:rPr>
              <a:t>землі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родючість</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Пава</a:t>
            </a:r>
            <a:r>
              <a:rPr lang="ru-RU" sz="3200" dirty="0">
                <a:latin typeface="Times New Roman" panose="02020603050405020304" pitchFamily="18" charset="0"/>
                <a:cs typeface="Times New Roman" panose="02020603050405020304" pitchFamily="18" charset="0"/>
              </a:rPr>
              <a:t> - символ </a:t>
            </a:r>
            <a:r>
              <a:rPr lang="ru-RU" sz="3200" dirty="0" err="1">
                <a:latin typeface="Times New Roman" panose="02020603050405020304" pitchFamily="18" charset="0"/>
                <a:cs typeface="Times New Roman" panose="02020603050405020304" pitchFamily="18" charset="0"/>
              </a:rPr>
              <a:t>молодості</a:t>
            </a:r>
            <a:r>
              <a:rPr lang="ru-RU" sz="3200" dirty="0">
                <a:latin typeface="Times New Roman" panose="02020603050405020304" pitchFamily="18" charset="0"/>
                <a:cs typeface="Times New Roman" panose="02020603050405020304" pitchFamily="18" charset="0"/>
              </a:rPr>
              <a:t> та </a:t>
            </a:r>
            <a:r>
              <a:rPr lang="uk-UA" sz="3200" dirty="0">
                <a:latin typeface="Times New Roman" panose="02020603050405020304" pitchFamily="18" charset="0"/>
                <a:cs typeface="Times New Roman" panose="02020603050405020304" pitchFamily="18" charset="0"/>
              </a:rPr>
              <a:t>розквіту </a:t>
            </a:r>
            <a:r>
              <a:rPr lang="ru-RU" sz="3200" dirty="0" err="1">
                <a:latin typeface="Times New Roman" panose="02020603050405020304" pitchFamily="18" charset="0"/>
                <a:cs typeface="Times New Roman" panose="02020603050405020304" pitchFamily="18" charset="0"/>
              </a:rPr>
              <a:t>сили</a:t>
            </a:r>
            <a:r>
              <a:rPr lang="en-US"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Виноград</a:t>
            </a:r>
            <a:r>
              <a:rPr lang="ru-RU" sz="3200" dirty="0">
                <a:latin typeface="Times New Roman" panose="02020603050405020304" pitchFamily="18" charset="0"/>
                <a:cs typeface="Times New Roman" panose="02020603050405020304" pitchFamily="18" charset="0"/>
              </a:rPr>
              <a:t> - </a:t>
            </a:r>
            <a:r>
              <a:rPr lang="ru-RU" sz="3200" dirty="0" err="1">
                <a:latin typeface="Times New Roman" panose="02020603050405020304" pitchFamily="18" charset="0"/>
                <a:cs typeface="Times New Roman" panose="02020603050405020304" pitchFamily="18" charset="0"/>
              </a:rPr>
              <a:t>символізує</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сімейне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щастя</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Дуб</a:t>
            </a:r>
            <a:r>
              <a:rPr lang="ru-RU" sz="3200" dirty="0">
                <a:latin typeface="Times New Roman" panose="02020603050405020304" pitchFamily="18" charset="0"/>
                <a:cs typeface="Times New Roman" panose="02020603050405020304" pitchFamily="18" charset="0"/>
              </a:rPr>
              <a:t> – </a:t>
            </a:r>
            <a:r>
              <a:rPr lang="ru-RU" sz="3200" dirty="0" err="1">
                <a:latin typeface="Times New Roman" panose="02020603050405020304" pitchFamily="18" charset="0"/>
                <a:cs typeface="Times New Roman" panose="02020603050405020304" pitchFamily="18" charset="0"/>
              </a:rPr>
              <a:t>символізує</a:t>
            </a:r>
            <a:r>
              <a:rPr lang="ru-RU" sz="3200" dirty="0">
                <a:latin typeface="Times New Roman" panose="02020603050405020304" pitchFamily="18" charset="0"/>
                <a:cs typeface="Times New Roman" panose="02020603050405020304" pitchFamily="18" charset="0"/>
              </a:rPr>
              <a:t> силу, </a:t>
            </a:r>
            <a:r>
              <a:rPr lang="ru-RU" sz="3200" dirty="0" err="1">
                <a:latin typeface="Times New Roman" panose="02020603050405020304" pitchFamily="18" charset="0"/>
                <a:cs typeface="Times New Roman" panose="02020603050405020304" pitchFamily="18" charset="0"/>
              </a:rPr>
              <a:t>мужність</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витривалість</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довголіття</a:t>
            </a:r>
            <a:r>
              <a:rPr lang="en-US"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Калина</a:t>
            </a:r>
            <a:r>
              <a:rPr lang="ru-RU" sz="3200" dirty="0">
                <a:latin typeface="Times New Roman" panose="02020603050405020304" pitchFamily="18" charset="0"/>
                <a:cs typeface="Times New Roman" panose="02020603050405020304" pitchFamily="18" charset="0"/>
              </a:rPr>
              <a:t> - символ </a:t>
            </a:r>
            <a:r>
              <a:rPr lang="ru-RU" sz="3200" dirty="0" err="1">
                <a:latin typeface="Times New Roman" panose="02020603050405020304" pitchFamily="18" charset="0"/>
                <a:cs typeface="Times New Roman" panose="02020603050405020304" pitchFamily="18" charset="0"/>
              </a:rPr>
              <a:t>любові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багатства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краси</a:t>
            </a:r>
            <a:r>
              <a:rPr lang="ru-RU" sz="3200" dirty="0">
                <a:latin typeface="Times New Roman" panose="02020603050405020304" pitchFamily="18" charset="0"/>
                <a:cs typeface="Times New Roman" panose="02020603050405020304" pitchFamily="18" charset="0"/>
              </a:rPr>
              <a:t>, материнства.</a:t>
            </a:r>
            <a:br>
              <a:rPr lang="ru-RU" sz="1000" b="1" i="0" dirty="0">
                <a:solidFill>
                  <a:srgbClr val="D2D0CE"/>
                </a:solidFill>
                <a:effectLst/>
                <a:latin typeface="-apple-system"/>
              </a:rPr>
            </a:br>
            <a:br>
              <a:rPr lang="ru-RU" sz="1000" b="0" i="0" dirty="0">
                <a:solidFill>
                  <a:srgbClr val="D2D0CE"/>
                </a:solidFill>
                <a:effectLst/>
                <a:latin typeface="-apple-system"/>
              </a:rPr>
            </a:br>
            <a:br>
              <a:rPr lang="uk-UA"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918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7FA72-DBAF-A3A1-E26A-06A9F45E762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7DABEA-16B1-4C0E-AB7D-26F73A1035EA}"/>
              </a:ext>
            </a:extLst>
          </p:cNvPr>
          <p:cNvSpPr>
            <a:spLocks noGrp="1"/>
          </p:cNvSpPr>
          <p:nvPr>
            <p:ph type="ctrTitle"/>
          </p:nvPr>
        </p:nvSpPr>
        <p:spPr>
          <a:xfrm>
            <a:off x="496048" y="274918"/>
            <a:ext cx="11492752" cy="6203576"/>
          </a:xfrm>
        </p:spPr>
        <p:txBody>
          <a:bodyPr>
            <a:normAutofit fontScale="90000"/>
          </a:bodyPr>
          <a:lstStyle/>
          <a:p>
            <a:pPr algn="l"/>
            <a:r>
              <a:rPr lang="uk-UA" sz="4000" b="1" dirty="0">
                <a:latin typeface="Times New Roman" panose="02020603050405020304" pitchFamily="18" charset="0"/>
                <a:cs typeface="Times New Roman" panose="02020603050405020304" pitchFamily="18" charset="0"/>
              </a:rPr>
              <a:t>                 Унікальність Софії </a:t>
            </a:r>
            <a:r>
              <a:rPr lang="uk-UA" sz="4000" b="1" dirty="0" err="1">
                <a:latin typeface="Times New Roman" panose="02020603050405020304" pitchFamily="18" charset="0"/>
                <a:cs typeface="Times New Roman" panose="02020603050405020304" pitchFamily="18" charset="0"/>
              </a:rPr>
              <a:t>Киевської</a:t>
            </a:r>
            <a:br>
              <a:rPr lang="uk-UA" sz="4000" b="1" dirty="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Софія Київська є визначною пам’яткою історії та архітектури України. Вона була збудована у 1017-1037 роках на замовлення і коштом київського князя Ярослава</a:t>
            </a:r>
            <a:r>
              <a:rPr lang="en-US" sz="3200" dirty="0">
                <a:latin typeface="Times New Roman" panose="02020603050405020304" pitchFamily="18" charset="0"/>
                <a:cs typeface="Times New Roman" panose="02020603050405020304" pitchFamily="18" charset="0"/>
              </a:rPr>
              <a:t>.</a:t>
            </a:r>
            <a:r>
              <a:rPr lang="ru-RU" sz="3200" dirty="0">
                <a:latin typeface="Times New Roman" panose="02020603050405020304" pitchFamily="18" charset="0"/>
                <a:cs typeface="Times New Roman" panose="02020603050405020304" pitchFamily="18" charset="0"/>
              </a:rPr>
              <a:t> </a:t>
            </a:r>
            <a:br>
              <a:rPr lang="ru-RU" sz="3200" dirty="0">
                <a:latin typeface="Times New Roman" panose="02020603050405020304" pitchFamily="18" charset="0"/>
                <a:cs typeface="Times New Roman" panose="02020603050405020304" pitchFamily="18" charset="0"/>
              </a:rPr>
            </a:br>
            <a:r>
              <a:rPr lang="ru-RU" sz="3100" b="1" dirty="0" err="1">
                <a:latin typeface="Times New Roman" panose="02020603050405020304" pitchFamily="18" charset="0"/>
                <a:cs typeface="Times New Roman" panose="02020603050405020304" pitchFamily="18" charset="0"/>
              </a:rPr>
              <a:t>Історична</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цінність</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Софійський</a:t>
            </a:r>
            <a:r>
              <a:rPr lang="ru-RU" sz="3200" dirty="0">
                <a:latin typeface="Times New Roman" panose="02020603050405020304" pitchFamily="18" charset="0"/>
                <a:cs typeface="Times New Roman" panose="02020603050405020304" pitchFamily="18" charset="0"/>
              </a:rPr>
              <a:t> собор є </a:t>
            </a:r>
            <a:r>
              <a:rPr lang="ru-RU" sz="3200" dirty="0" err="1">
                <a:latin typeface="Times New Roman" panose="02020603050405020304" pitchFamily="18" charset="0"/>
                <a:cs typeface="Times New Roman" panose="02020603050405020304" pitchFamily="18" charset="0"/>
              </a:rPr>
              <a:t>однією</a:t>
            </a:r>
            <a:r>
              <a:rPr lang="ru-RU" sz="3200" dirty="0">
                <a:latin typeface="Times New Roman" panose="02020603050405020304" pitchFamily="18" charset="0"/>
                <a:cs typeface="Times New Roman" panose="02020603050405020304" pitchFamily="18" charset="0"/>
              </a:rPr>
              <a:t> з </a:t>
            </a:r>
            <a:r>
              <a:rPr lang="ru-RU" sz="3200" dirty="0" err="1">
                <a:latin typeface="Times New Roman" panose="02020603050405020304" pitchFamily="18" charset="0"/>
                <a:cs typeface="Times New Roman" panose="02020603050405020304" pitchFamily="18" charset="0"/>
              </a:rPr>
              <a:t>небагатьох</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споруд</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які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вціліли</a:t>
            </a:r>
            <a:r>
              <a:rPr lang="ru-RU" sz="3200" dirty="0">
                <a:latin typeface="Times New Roman" panose="02020603050405020304" pitchFamily="18" charset="0"/>
                <a:cs typeface="Times New Roman" panose="02020603050405020304" pitchFamily="18" charset="0"/>
              </a:rPr>
              <a:t> з </a:t>
            </a:r>
            <a:r>
              <a:rPr lang="ru-RU" sz="3200" dirty="0" err="1">
                <a:latin typeface="Times New Roman" panose="02020603050405020304" pitchFamily="18" charset="0"/>
                <a:cs typeface="Times New Roman" panose="02020603050405020304" pitchFamily="18" charset="0"/>
              </a:rPr>
              <a:t>часів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Київської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Русі</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100" b="1" dirty="0" err="1">
                <a:latin typeface="Times New Roman" panose="02020603050405020304" pitchFamily="18" charset="0"/>
                <a:cs typeface="Times New Roman" panose="02020603050405020304" pitchFamily="18" charset="0"/>
              </a:rPr>
              <a:t>Архітектурний</a:t>
            </a:r>
            <a:r>
              <a:rPr lang="ru-RU" sz="3100" b="1" dirty="0">
                <a:latin typeface="Times New Roman" panose="02020603050405020304" pitchFamily="18" charset="0"/>
                <a:cs typeface="Times New Roman" panose="02020603050405020304" pitchFamily="18" charset="0"/>
              </a:rPr>
              <a:t> стиль</a:t>
            </a:r>
            <a:r>
              <a:rPr lang="ru-RU" sz="3200" dirty="0">
                <a:latin typeface="Times New Roman" panose="02020603050405020304" pitchFamily="18" charset="0"/>
                <a:cs typeface="Times New Roman" panose="02020603050405020304" pitchFamily="18" charset="0"/>
              </a:rPr>
              <a:t>: Собор </a:t>
            </a:r>
            <a:r>
              <a:rPr lang="ru-RU" sz="3200" dirty="0" err="1">
                <a:latin typeface="Times New Roman" panose="02020603050405020304" pitchFamily="18" charset="0"/>
                <a:cs typeface="Times New Roman" panose="02020603050405020304" pitchFamily="18" charset="0"/>
              </a:rPr>
              <a:t>поєднує</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візантійський</a:t>
            </a:r>
            <a:r>
              <a:rPr lang="ru-RU" sz="3200" dirty="0">
                <a:latin typeface="Times New Roman" panose="02020603050405020304" pitchFamily="18" charset="0"/>
                <a:cs typeface="Times New Roman" panose="02020603050405020304" pitchFamily="18" charset="0"/>
              </a:rPr>
              <a:t> і </a:t>
            </a:r>
            <a:r>
              <a:rPr lang="ru-RU" sz="3200" dirty="0" err="1">
                <a:latin typeface="Times New Roman" panose="02020603050405020304" pitchFamily="18" charset="0"/>
                <a:cs typeface="Times New Roman" panose="02020603050405020304" pitchFamily="18" charset="0"/>
              </a:rPr>
              <a:t>бароковий</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архітектурні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стилі</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100" b="1" dirty="0" err="1">
                <a:latin typeface="Times New Roman" panose="02020603050405020304" pitchFamily="18" charset="0"/>
                <a:cs typeface="Times New Roman" panose="02020603050405020304" pitchFamily="18" charset="0"/>
              </a:rPr>
              <a:t>Світова</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спадщина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Софійський</a:t>
            </a:r>
            <a:r>
              <a:rPr lang="ru-RU" sz="3200" dirty="0">
                <a:latin typeface="Times New Roman" panose="02020603050405020304" pitchFamily="18" charset="0"/>
                <a:cs typeface="Times New Roman" panose="02020603050405020304" pitchFamily="18" charset="0"/>
              </a:rPr>
              <a:t> собор є </a:t>
            </a:r>
            <a:r>
              <a:rPr lang="ru-RU" sz="3200" dirty="0" err="1">
                <a:latin typeface="Times New Roman" panose="02020603050405020304" pitchFamily="18" charset="0"/>
                <a:cs typeface="Times New Roman" panose="02020603050405020304" pitchFamily="18" charset="0"/>
              </a:rPr>
              <a:t>об’єктом</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Світової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спадщини</a:t>
            </a:r>
            <a:r>
              <a:rPr lang="ru-RU" sz="3200" dirty="0">
                <a:latin typeface="Times New Roman" panose="02020603050405020304" pitchFamily="18" charset="0"/>
                <a:cs typeface="Times New Roman" panose="02020603050405020304" pitchFamily="18" charset="0"/>
              </a:rPr>
              <a:t> ЮНЕСКО.</a:t>
            </a:r>
            <a:br>
              <a:rPr lang="ru-RU" sz="3200" dirty="0">
                <a:latin typeface="Times New Roman" panose="02020603050405020304" pitchFamily="18" charset="0"/>
                <a:cs typeface="Times New Roman" panose="02020603050405020304" pitchFamily="18" charset="0"/>
              </a:rPr>
            </a:br>
            <a:r>
              <a:rPr lang="ru-RU" sz="3100" b="1" dirty="0" err="1">
                <a:latin typeface="Times New Roman" panose="02020603050405020304" pitchFamily="18" charset="0"/>
                <a:cs typeface="Times New Roman" panose="02020603050405020304" pitchFamily="18" charset="0"/>
              </a:rPr>
              <a:t>Релігійне</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значення</a:t>
            </a:r>
            <a:r>
              <a:rPr lang="ru-RU" sz="3200" dirty="0">
                <a:latin typeface="Times New Roman" panose="02020603050405020304" pitchFamily="18" charset="0"/>
                <a:cs typeface="Times New Roman" panose="02020603050405020304" pitchFamily="18" charset="0"/>
              </a:rPr>
              <a:t>: Собор </a:t>
            </a:r>
            <a:r>
              <a:rPr lang="ru-RU" sz="3200" dirty="0" err="1">
                <a:latin typeface="Times New Roman" panose="02020603050405020304" pitchFamily="18" charset="0"/>
                <a:cs typeface="Times New Roman" panose="02020603050405020304" pitchFamily="18" charset="0"/>
              </a:rPr>
              <a:t>був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присвячений</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Святої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Софії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Премудрості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Божої</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r>
              <a:rPr lang="ru-RU" sz="3100" b="1" dirty="0" err="1">
                <a:latin typeface="Times New Roman" panose="02020603050405020304" pitchFamily="18" charset="0"/>
                <a:cs typeface="Times New Roman" panose="02020603050405020304" pitchFamily="18" charset="0"/>
              </a:rPr>
              <a:t>Наукова</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цінність</a:t>
            </a:r>
            <a:r>
              <a:rPr lang="ru-RU" sz="3200" dirty="0">
                <a:latin typeface="Times New Roman" panose="02020603050405020304" pitchFamily="18" charset="0"/>
                <a:cs typeface="Times New Roman" panose="02020603050405020304" pitchFamily="18" charset="0"/>
              </a:rPr>
              <a:t>: При </a:t>
            </a:r>
            <a:r>
              <a:rPr lang="ru-RU" sz="3200" dirty="0" err="1">
                <a:latin typeface="Times New Roman" panose="02020603050405020304" pitchFamily="18" charset="0"/>
                <a:cs typeface="Times New Roman" panose="02020603050405020304" pitchFamily="18" charset="0"/>
              </a:rPr>
              <a:t>соборі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велося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літописання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була</a:t>
            </a:r>
            <a:r>
              <a:rPr lang="ru-RU" sz="3200" dirty="0">
                <a:latin typeface="Times New Roman" panose="02020603050405020304" pitchFamily="18" charset="0"/>
                <a:cs typeface="Times New Roman" panose="02020603050405020304" pitchFamily="18" charset="0"/>
              </a:rPr>
              <a:t> створена перша </a:t>
            </a:r>
            <a:r>
              <a:rPr lang="ru-RU" sz="3200" dirty="0" err="1">
                <a:latin typeface="Times New Roman" panose="02020603050405020304" pitchFamily="18" charset="0"/>
                <a:cs typeface="Times New Roman" panose="02020603050405020304" pitchFamily="18" charset="0"/>
              </a:rPr>
              <a:t>бібліотека</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127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62756-5D7A-A515-2F3C-9575592363B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ACAD94-64E1-BCA0-0B3B-B91FC772BCCB}"/>
              </a:ext>
            </a:extLst>
          </p:cNvPr>
          <p:cNvSpPr>
            <a:spLocks noGrp="1"/>
          </p:cNvSpPr>
          <p:nvPr>
            <p:ph type="ctrTitle"/>
          </p:nvPr>
        </p:nvSpPr>
        <p:spPr>
          <a:xfrm>
            <a:off x="286871" y="0"/>
            <a:ext cx="11176000" cy="6858000"/>
          </a:xfrm>
        </p:spPr>
        <p:txBody>
          <a:bodyPr>
            <a:normAutofit fontScale="90000"/>
          </a:bodyPr>
          <a:lstStyle/>
          <a:p>
            <a:pPr algn="l"/>
            <a:r>
              <a:rPr lang="uk-UA" sz="3600" b="1" dirty="0">
                <a:latin typeface="Times New Roman" panose="02020603050405020304" pitchFamily="18" charset="0"/>
                <a:cs typeface="Times New Roman" panose="02020603050405020304" pitchFamily="18" charset="0"/>
              </a:rPr>
              <a:t>                    Традиційні ремесла українців</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Хліборобство</a:t>
            </a:r>
            <a:r>
              <a:rPr lang="uk-UA" sz="3200" dirty="0">
                <a:latin typeface="Times New Roman" panose="02020603050405020304" pitchFamily="18" charset="0"/>
                <a:cs typeface="Times New Roman" panose="02020603050405020304" pitchFamily="18" charset="0"/>
              </a:rPr>
              <a:t>: Обробка землі та вирощування хліба були провідною галуззю господарства українців.</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Бджільництво</a:t>
            </a:r>
            <a:r>
              <a:rPr lang="uk-UA" sz="3200" dirty="0">
                <a:latin typeface="Times New Roman" panose="02020603050405020304" pitchFamily="18" charset="0"/>
                <a:cs typeface="Times New Roman" panose="02020603050405020304" pitchFamily="18" charset="0"/>
              </a:rPr>
              <a:t>: Розведення бджіл для виробництва меду.</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Рибальство</a:t>
            </a:r>
            <a:r>
              <a:rPr lang="uk-UA" sz="3200" dirty="0">
                <a:latin typeface="Times New Roman" panose="02020603050405020304" pitchFamily="18" charset="0"/>
                <a:cs typeface="Times New Roman" panose="02020603050405020304" pitchFamily="18" charset="0"/>
              </a:rPr>
              <a:t>: Ловля риби для харчування.</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Гончарство</a:t>
            </a:r>
            <a:r>
              <a:rPr lang="uk-UA" sz="3200" dirty="0">
                <a:latin typeface="Times New Roman" panose="02020603050405020304" pitchFamily="18" charset="0"/>
                <a:cs typeface="Times New Roman" panose="02020603050405020304" pitchFamily="18" charset="0"/>
              </a:rPr>
              <a:t>: Обробка глини та виготовлення різноманітного кухонного посуду, а також цегли, кахлів, черепиці та іншої кераміки.</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Писанкарство</a:t>
            </a:r>
            <a:r>
              <a:rPr lang="uk-UA" sz="3200" dirty="0">
                <a:latin typeface="Times New Roman" panose="02020603050405020304" pitchFamily="18" charset="0"/>
                <a:cs typeface="Times New Roman" panose="02020603050405020304" pitchFamily="18" charset="0"/>
              </a:rPr>
              <a:t>: Виготовлення писанок - великодніх яєць, розписаних унікальними геометричними або природними мотивами.</a:t>
            </a:r>
            <a:br>
              <a:rPr lang="uk-UA" sz="32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Теслярство</a:t>
            </a:r>
            <a:r>
              <a:rPr lang="uk-UA" sz="3200" dirty="0">
                <a:latin typeface="Times New Roman" panose="02020603050405020304" pitchFamily="18" charset="0"/>
                <a:cs typeface="Times New Roman" panose="02020603050405020304" pitchFamily="18" charset="0"/>
              </a:rPr>
              <a:t>: Обробка дерева для виготовлення меблів, будівельних конструкцій та інших виробів</a:t>
            </a:r>
            <a:r>
              <a:rPr lang="en-US" sz="3200" dirty="0">
                <a:latin typeface="Times New Roman" panose="02020603050405020304" pitchFamily="18" charset="0"/>
                <a:cs typeface="Times New Roman" panose="02020603050405020304" pitchFamily="18" charset="0"/>
              </a:rPr>
              <a:t>.</a:t>
            </a: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63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BF479-576E-74BB-E93B-2071090058D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FFEA7C-1AB0-8CEB-D4D1-4319E0DA627F}"/>
              </a:ext>
            </a:extLst>
          </p:cNvPr>
          <p:cNvSpPr>
            <a:spLocks noGrp="1"/>
          </p:cNvSpPr>
          <p:nvPr>
            <p:ph type="ctrTitle"/>
          </p:nvPr>
        </p:nvSpPr>
        <p:spPr>
          <a:xfrm>
            <a:off x="957428" y="336176"/>
            <a:ext cx="9208547" cy="5838713"/>
          </a:xfrm>
        </p:spPr>
        <p:txBody>
          <a:bodyPr>
            <a:normAutofit fontScale="90000"/>
          </a:bodyPr>
          <a:lstStyle/>
          <a:p>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r>
              <a:rPr lang="uk-UA" sz="4000" b="1" dirty="0">
                <a:latin typeface="Times New Roman" panose="02020603050405020304" pitchFamily="18" charset="0"/>
                <a:cs typeface="Times New Roman" panose="02020603050405020304" pitchFamily="18" charset="0"/>
              </a:rPr>
              <a:t>Ставлення українців до свят</a:t>
            </a:r>
            <a:br>
              <a:rPr lang="uk-UA" sz="4000" dirty="0">
                <a:latin typeface="Times New Roman" panose="02020603050405020304" pitchFamily="18" charset="0"/>
                <a:cs typeface="Times New Roman" panose="02020603050405020304" pitchFamily="18" charset="0"/>
              </a:rPr>
            </a:br>
            <a:r>
              <a:rPr lang="ru-RU" sz="3600" dirty="0" err="1">
                <a:latin typeface="Times New Roman" panose="02020603050405020304" pitchFamily="18" charset="0"/>
                <a:cs typeface="Times New Roman" panose="02020603050405020304" pitchFamily="18" charset="0"/>
              </a:rPr>
              <a:t>Ставлення</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українців</a:t>
            </a:r>
            <a:r>
              <a:rPr lang="ru-RU" sz="3600" dirty="0">
                <a:latin typeface="Times New Roman" panose="02020603050405020304" pitchFamily="18" charset="0"/>
                <a:cs typeface="Times New Roman" panose="02020603050405020304" pitchFamily="18" charset="0"/>
              </a:rPr>
              <a:t> до свят </a:t>
            </a:r>
            <a:r>
              <a:rPr lang="ru-RU" sz="3600" dirty="0" err="1">
                <a:latin typeface="Times New Roman" panose="02020603050405020304" pitchFamily="18" charset="0"/>
                <a:cs typeface="Times New Roman" panose="02020603050405020304" pitchFamily="18" charset="0"/>
              </a:rPr>
              <a:t>відображає</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глибокі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культурні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традиції</a:t>
            </a:r>
            <a:r>
              <a:rPr lang="ru-RU" sz="3600" dirty="0">
                <a:latin typeface="Times New Roman" panose="02020603050405020304" pitchFamily="18" charset="0"/>
                <a:cs typeface="Times New Roman" panose="02020603050405020304" pitchFamily="18" charset="0"/>
              </a:rPr>
              <a:t> та </a:t>
            </a:r>
            <a:r>
              <a:rPr lang="ru-RU" sz="3600" dirty="0" err="1">
                <a:latin typeface="Times New Roman" panose="02020603050405020304" pitchFamily="18" charset="0"/>
                <a:cs typeface="Times New Roman" panose="02020603050405020304" pitchFamily="18" charset="0"/>
              </a:rPr>
              <a:t>історичні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зміни</a:t>
            </a:r>
            <a:r>
              <a:rPr lang="ru-RU" sz="3600"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Свята, до яких українці ставляться з найбільшою любов‘ю та повагою – це Великдень (Пасха) та Різдво Христове. Не менш важливими для громадян є День незалежності України і День захисників і захисниць.</a:t>
            </a: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02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BFD44-A193-7BDB-6477-F34D5B112E5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833A04-C4C3-F097-2279-8DBFA2A27CD0}"/>
              </a:ext>
            </a:extLst>
          </p:cNvPr>
          <p:cNvSpPr>
            <a:spLocks noGrp="1"/>
          </p:cNvSpPr>
          <p:nvPr>
            <p:ph type="ctrTitle"/>
          </p:nvPr>
        </p:nvSpPr>
        <p:spPr>
          <a:xfrm>
            <a:off x="957427" y="333487"/>
            <a:ext cx="9208547" cy="6524513"/>
          </a:xfrm>
        </p:spPr>
        <p:txBody>
          <a:bodyPr>
            <a:normAutofit/>
          </a:bodyPr>
          <a:lstStyle/>
          <a:p>
            <a:pPr algn="l"/>
            <a:r>
              <a:rPr lang="uk-UA" sz="3200" dirty="0">
                <a:latin typeface="Times New Roman" panose="02020603050405020304" pitchFamily="18" charset="0"/>
                <a:cs typeface="Times New Roman" panose="02020603050405020304" pitchFamily="18" charset="0"/>
              </a:rPr>
              <a:t>                       </a:t>
            </a:r>
            <a:r>
              <a:rPr lang="uk-UA" sz="3600" b="1" dirty="0">
                <a:latin typeface="Times New Roman" panose="02020603050405020304" pitchFamily="18" charset="0"/>
                <a:cs typeface="Times New Roman" panose="02020603050405020304" pitchFamily="18" charset="0"/>
              </a:rPr>
              <a:t>Краса рідного слова, пісні</a:t>
            </a:r>
            <a:br>
              <a:rPr lang="uk-UA" sz="3200" b="1" dirty="0">
                <a:latin typeface="Times New Roman" panose="02020603050405020304" pitchFamily="18" charset="0"/>
                <a:cs typeface="Times New Roman" panose="02020603050405020304" pitchFamily="18" charset="0"/>
              </a:rPr>
            </a:br>
            <a:r>
              <a:rPr lang="uk-UA" sz="3200" dirty="0">
                <a:latin typeface="Times New Roman" panose="02020603050405020304" pitchFamily="18" charset="0"/>
                <a:cs typeface="Times New Roman" panose="02020603050405020304" pitchFamily="18" charset="0"/>
              </a:rPr>
              <a:t>Рідне слово та пісня - це дві невід’ємні складові української культури. Вони відображають багатство та глибину духовного життя народу.</a:t>
            </a: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r>
              <a:rPr lang="uk-UA" sz="3200" b="1" dirty="0">
                <a:latin typeface="Times New Roman" panose="02020603050405020304" pitchFamily="18" charset="0"/>
                <a:cs typeface="Times New Roman" panose="02020603050405020304" pitchFamily="18" charset="0"/>
              </a:rPr>
              <a:t>Рідне слово </a:t>
            </a:r>
            <a:r>
              <a:rPr lang="uk-UA" sz="3200" dirty="0">
                <a:latin typeface="Times New Roman" panose="02020603050405020304" pitchFamily="18" charset="0"/>
                <a:cs typeface="Times New Roman" panose="02020603050405020304" pitchFamily="18" charset="0"/>
              </a:rPr>
              <a:t>- це не просто засіб спілкування, це символ національної ідентичності, духовної спадщини та історичної пам’яті. Воно відображає унікальність українського менталітету, його світогляду та цінностей. Кожне слово, кожна фраза має свою історію, своє значення, яке передається з покоління в покоління.</a:t>
            </a:r>
            <a:br>
              <a:rPr lang="uk-UA" sz="3200" dirty="0">
                <a:latin typeface="Times New Roman" panose="02020603050405020304" pitchFamily="18" charset="0"/>
                <a:cs typeface="Times New Roman" panose="02020603050405020304" pitchFamily="18" charset="0"/>
              </a:rPr>
            </a:br>
            <a:br>
              <a:rPr lang="uk-UA"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34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BF839-747E-1237-2087-79BADFE11EC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94E670-E7A3-6AD5-71C2-A321EB14AD6C}"/>
              </a:ext>
            </a:extLst>
          </p:cNvPr>
          <p:cNvSpPr>
            <a:spLocks noGrp="1"/>
          </p:cNvSpPr>
          <p:nvPr>
            <p:ph type="ctrTitle"/>
          </p:nvPr>
        </p:nvSpPr>
        <p:spPr>
          <a:xfrm>
            <a:off x="957427" y="1"/>
            <a:ext cx="9208547" cy="3668357"/>
          </a:xfrm>
        </p:spPr>
        <p:txBody>
          <a:bodyPr>
            <a:normAutofit/>
          </a:bodyPr>
          <a:lstStyle/>
          <a:p>
            <a:pPr algn="l"/>
            <a:r>
              <a:rPr lang="uk-UA" sz="3200" dirty="0">
                <a:latin typeface="Times New Roman" panose="02020603050405020304" pitchFamily="18" charset="0"/>
                <a:cs typeface="Times New Roman" panose="02020603050405020304" pitchFamily="18" charset="0"/>
              </a:rPr>
              <a:t> </a:t>
            </a:r>
            <a:r>
              <a:rPr lang="uk-UA" sz="3200" b="1" dirty="0">
                <a:latin typeface="Times New Roman" panose="02020603050405020304" pitchFamily="18" charset="0"/>
                <a:cs typeface="Times New Roman" panose="02020603050405020304" pitchFamily="18" charset="0"/>
              </a:rPr>
              <a:t>Українська пісня </a:t>
            </a:r>
            <a:r>
              <a:rPr lang="uk-UA" sz="3200" dirty="0">
                <a:latin typeface="Times New Roman" panose="02020603050405020304" pitchFamily="18" charset="0"/>
                <a:cs typeface="Times New Roman" panose="02020603050405020304" pitchFamily="18" charset="0"/>
              </a:rPr>
              <a:t>- це втілення народного духу, його емоцій, почуттів та досвіду. Вона може бути веселою та жартівливою, сумною</a:t>
            </a:r>
            <a:r>
              <a:rPr lang="en-US" sz="3200" dirty="0">
                <a:latin typeface="Times New Roman" panose="02020603050405020304" pitchFamily="18" charset="0"/>
                <a:cs typeface="Times New Roman" panose="02020603050405020304" pitchFamily="18" charset="0"/>
              </a:rPr>
              <a:t>.</a:t>
            </a:r>
            <a:r>
              <a:rPr lang="uk-UA" sz="3200" dirty="0">
                <a:latin typeface="Times New Roman" panose="02020603050405020304" pitchFamily="18" charset="0"/>
                <a:cs typeface="Times New Roman" panose="02020603050405020304" pitchFamily="18" charset="0"/>
              </a:rPr>
              <a:t> Вона може розповісти історію або висловити глибокі почуття. Українська пісня - це музичний скарб, який зберігається та передається через покоління. </a:t>
            </a:r>
            <a:br>
              <a:rPr lang="uk-UA"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84288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475</Words>
  <Application>Microsoft Office PowerPoint</Application>
  <PresentationFormat>Широкоэкранный</PresentationFormat>
  <Paragraphs>11</Paragraphs>
  <Slides>7</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-apple-system</vt:lpstr>
      <vt:lpstr>Arial</vt:lpstr>
      <vt:lpstr>Calibri</vt:lpstr>
      <vt:lpstr>Calibri Light</vt:lpstr>
      <vt:lpstr>Times New Roman</vt:lpstr>
      <vt:lpstr>Тема Office</vt:lpstr>
      <vt:lpstr>Проєкт «Мудрість мого народу»</vt:lpstr>
      <vt:lpstr>         Символіка української вишивки:  Українська вишивка відома своєю багатою символікою, яка відображає духовність та культуру народу. Ромб - символізує єднання сонця і землі, родючість. Пава - символ молодості та розквіту сили. Виноград - символізує сімейне щастя. Дуб – символізує силу, мужність, витривалість, довголіття. Калина - символ любові, багатства, краси, материнства.   </vt:lpstr>
      <vt:lpstr>                 Унікальність Софії Киевської Софія Київська є визначною пам’яткою історії та архітектури України. Вона була збудована у 1017-1037 роках на замовлення і коштом київського князя Ярослава.  Історична цінність: Софійський собор є однією з небагатьох споруд, які вціліли з часів Київської Русі. Архітектурний стиль: Собор поєднує візантійський і бароковий архітектурні стилі. Світова спадщина: Софійський собор є об’єктом Світової спадщини ЮНЕСКО. Релігійне значення: Собор був присвячений Святої Софії, Премудрості Божої. Наукова цінність: При соборі велося літописання, була створена перша бібліотека</vt:lpstr>
      <vt:lpstr>                    Традиційні ремесла українців Хліборобство: Обробка землі та вирощування хліба були провідною галуззю господарства українців. Бджільництво: Розведення бджіл для виробництва меду. Рибальство: Ловля риби для харчування. Гончарство: Обробка глини та виготовлення різноманітного кухонного посуду, а також цегли, кахлів, черепиці та іншої кераміки. Писанкарство: Виготовлення писанок - великодніх яєць, розписаних унікальними геометричними або природними мотивами. Теслярство: Обробка дерева для виготовлення меблів, будівельних конструкцій та інших виробів.    </vt:lpstr>
      <vt:lpstr>   Ставлення українців до свят Ставлення українців до свят відображає глибокі культурні традиції та історичні зміни. Свята, до яких українці ставляться з найбільшою любов‘ю та повагою – це Великдень (Пасха) та Різдво Христове. Не менш важливими для громадян є День незалежності України і День захисників і захисниць.       </vt:lpstr>
      <vt:lpstr>                       Краса рідного слова, пісні Рідне слово та пісня - це дві невід’ємні складові української культури. Вони відображають багатство та глибину духовного життя народу.  Рідне слово - це не просто засіб спілкування, це символ національної ідентичності, духовної спадщини та історичної пам’яті. Воно відображає унікальність українського менталітету, його світогляду та цінностей. Кожне слово, кожна фраза має свою історію, своє значення, яке передається з покоління в покоління.  </vt:lpstr>
      <vt:lpstr> Українська пісня - це втілення народного духу, його емоцій, почуттів та досвіду. Вона може бути веселою та жартівливою, сумною. Вона може розповісти історію або висловити глибокі почуття. Українська пісня - це музичний скарб, який зберігається та передається через покоління.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Символіка української вишивки -  відображає прагнення до традиційних цінностей, над якими не владний час: зображення дубового листя і жолудів, як символ міцності і довголіття.</dc:title>
  <dc:creator>Yuriy Fursov</dc:creator>
  <cp:lastModifiedBy>Yuriy Fursov</cp:lastModifiedBy>
  <cp:revision>15</cp:revision>
  <dcterms:created xsi:type="dcterms:W3CDTF">2024-02-17T18:02:07Z</dcterms:created>
  <dcterms:modified xsi:type="dcterms:W3CDTF">2024-02-17T19:21:27Z</dcterms:modified>
</cp:coreProperties>
</file>